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17" roundtripDataSignature="AMtx7mhZhHMuSIGnF2MwpzZL+ZgyDtqw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customschemas.google.com/relationships/presentationmetadata" Target="metadata"/><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805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805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4"/>
            <a:ext cx="2945659" cy="49805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 name="Google Shape;48;p1: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 name="Google Shape;49;p1: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10: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AU"/>
              <a:t>Karen</a:t>
            </a:r>
            <a:endParaRPr/>
          </a:p>
          <a:p>
            <a:pPr indent="0" lvl="0" marL="0" marR="0" rtl="0" algn="l">
              <a:lnSpc>
                <a:spcPct val="100000"/>
              </a:lnSpc>
              <a:spcBef>
                <a:spcPts val="0"/>
              </a:spcBef>
              <a:spcAft>
                <a:spcPts val="0"/>
              </a:spcAft>
              <a:buClr>
                <a:schemeClr val="dk1"/>
              </a:buClr>
              <a:buSzPts val="1800"/>
              <a:buFont typeface="Calibri"/>
              <a:buNone/>
            </a:pPr>
            <a:r>
              <a:t/>
            </a:r>
            <a:endParaRPr b="1" sz="18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lang="en-AU" sz="1600">
                <a:solidFill>
                  <a:srgbClr val="000000"/>
                </a:solidFill>
                <a:latin typeface="Arial"/>
                <a:ea typeface="Arial"/>
                <a:cs typeface="Arial"/>
                <a:sym typeface="Arial"/>
              </a:rPr>
              <a:t>Implementation/operationalisation of the Commission’s commitment to partner with people with LLE including:</a:t>
            </a:r>
            <a:endParaRPr/>
          </a:p>
          <a:p>
            <a:pPr indent="-342900" lvl="0" marL="342900" marR="0" rtl="0" algn="l">
              <a:lnSpc>
                <a:spcPct val="100000"/>
              </a:lnSpc>
              <a:spcBef>
                <a:spcPts val="0"/>
              </a:spcBef>
              <a:spcAft>
                <a:spcPts val="0"/>
              </a:spcAft>
              <a:buClr>
                <a:srgbClr val="000000"/>
              </a:buClr>
              <a:buSzPts val="1600"/>
              <a:buFont typeface="Arial"/>
              <a:buChar char="-"/>
            </a:pPr>
            <a:r>
              <a:rPr b="1" lang="en-AU" sz="1600">
                <a:solidFill>
                  <a:srgbClr val="000000"/>
                </a:solidFill>
                <a:latin typeface="Arial"/>
                <a:ea typeface="Arial"/>
                <a:cs typeface="Arial"/>
                <a:sym typeface="Arial"/>
              </a:rPr>
              <a:t>staff guidelines</a:t>
            </a:r>
            <a:endParaRPr/>
          </a:p>
          <a:p>
            <a:pPr indent="-342900" lvl="0" marL="342900" marR="0" rtl="0" algn="l">
              <a:lnSpc>
                <a:spcPct val="100000"/>
              </a:lnSpc>
              <a:spcBef>
                <a:spcPts val="0"/>
              </a:spcBef>
              <a:spcAft>
                <a:spcPts val="0"/>
              </a:spcAft>
              <a:buClr>
                <a:srgbClr val="000000"/>
              </a:buClr>
              <a:buSzPts val="1600"/>
              <a:buFont typeface="Arial"/>
              <a:buChar char="-"/>
            </a:pPr>
            <a:r>
              <a:rPr b="1" lang="en-AU" sz="1600">
                <a:solidFill>
                  <a:srgbClr val="000000"/>
                </a:solidFill>
                <a:latin typeface="Arial"/>
                <a:ea typeface="Arial"/>
                <a:cs typeface="Arial"/>
                <a:sym typeface="Arial"/>
              </a:rPr>
              <a:t>Resources and training</a:t>
            </a:r>
            <a:endParaRPr/>
          </a:p>
          <a:p>
            <a:pPr indent="-342900" lvl="0" marL="342900" marR="0" rtl="0" algn="l">
              <a:lnSpc>
                <a:spcPct val="100000"/>
              </a:lnSpc>
              <a:spcBef>
                <a:spcPts val="0"/>
              </a:spcBef>
              <a:spcAft>
                <a:spcPts val="0"/>
              </a:spcAft>
              <a:buClr>
                <a:srgbClr val="000000"/>
              </a:buClr>
              <a:buSzPts val="1600"/>
              <a:buFont typeface="Arial"/>
              <a:buChar char="-"/>
            </a:pPr>
            <a:r>
              <a:rPr b="1" lang="en-AU" sz="1600">
                <a:solidFill>
                  <a:srgbClr val="000000"/>
                </a:solidFill>
                <a:latin typeface="Arial"/>
                <a:ea typeface="Arial"/>
                <a:cs typeface="Arial"/>
                <a:sym typeface="Arial"/>
              </a:rPr>
              <a:t>review of the paid participation policy</a:t>
            </a:r>
            <a:endParaRPr/>
          </a:p>
          <a:p>
            <a:pPr indent="-342900" lvl="0" marL="342900" marR="0" rtl="0" algn="l">
              <a:lnSpc>
                <a:spcPct val="100000"/>
              </a:lnSpc>
              <a:spcBef>
                <a:spcPts val="0"/>
              </a:spcBef>
              <a:spcAft>
                <a:spcPts val="0"/>
              </a:spcAft>
              <a:buClr>
                <a:srgbClr val="000000"/>
              </a:buClr>
              <a:buSzPts val="1600"/>
              <a:buFont typeface="Arial"/>
              <a:buChar char="-"/>
            </a:pPr>
            <a:r>
              <a:rPr b="1" lang="en-AU" sz="1600">
                <a:solidFill>
                  <a:srgbClr val="000000"/>
                </a:solidFill>
                <a:latin typeface="Arial"/>
                <a:ea typeface="Arial"/>
                <a:cs typeface="Arial"/>
                <a:sym typeface="Arial"/>
              </a:rPr>
              <a:t>mechanisms to measure success</a:t>
            </a:r>
            <a:endParaRPr sz="1600">
              <a:latin typeface="Arial"/>
              <a:ea typeface="Arial"/>
              <a:cs typeface="Arial"/>
              <a:sym typeface="Arial"/>
            </a:endParaRPr>
          </a:p>
        </p:txBody>
      </p:sp>
      <p:sp>
        <p:nvSpPr>
          <p:cNvPr id="191" name="Google Shape;191;p10: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1: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AU" sz="1600">
                <a:latin typeface="Arial"/>
                <a:ea typeface="Arial"/>
                <a:cs typeface="Arial"/>
                <a:sym typeface="Arial"/>
              </a:rPr>
              <a:t>Karen</a:t>
            </a:r>
            <a:endParaRPr/>
          </a:p>
          <a:p>
            <a:pPr indent="0" lvl="0" marL="0" rtl="0" algn="l">
              <a:spcBef>
                <a:spcPts val="0"/>
              </a:spcBef>
              <a:spcAft>
                <a:spcPts val="0"/>
              </a:spcAft>
              <a:buNone/>
            </a:pPr>
            <a:r>
              <a:t/>
            </a:r>
            <a:endParaRPr b="1" sz="1600">
              <a:latin typeface="Arial"/>
              <a:ea typeface="Arial"/>
              <a:cs typeface="Arial"/>
              <a:sym typeface="Arial"/>
            </a:endParaRPr>
          </a:p>
          <a:p>
            <a:pPr indent="-171450" lvl="0" marL="171450" rtl="0" algn="l">
              <a:spcBef>
                <a:spcPts val="0"/>
              </a:spcBef>
              <a:spcAft>
                <a:spcPts val="0"/>
              </a:spcAft>
              <a:buClr>
                <a:schemeClr val="dk1"/>
              </a:buClr>
              <a:buSzPts val="1600"/>
              <a:buFont typeface="Arial"/>
              <a:buChar char="-"/>
            </a:pPr>
            <a:r>
              <a:rPr b="1" lang="en-AU" sz="1600">
                <a:latin typeface="Arial"/>
                <a:ea typeface="Arial"/>
                <a:cs typeface="Arial"/>
                <a:sym typeface="Arial"/>
              </a:rPr>
              <a:t>Hard copies available</a:t>
            </a:r>
            <a:endParaRPr/>
          </a:p>
          <a:p>
            <a:pPr indent="-171450" lvl="0" marL="171450" rtl="0" algn="l">
              <a:spcBef>
                <a:spcPts val="0"/>
              </a:spcBef>
              <a:spcAft>
                <a:spcPts val="0"/>
              </a:spcAft>
              <a:buClr>
                <a:schemeClr val="dk1"/>
              </a:buClr>
              <a:buSzPts val="1600"/>
              <a:buFont typeface="Arial"/>
              <a:buChar char="-"/>
            </a:pPr>
            <a:r>
              <a:rPr b="1" lang="en-AU" sz="1600">
                <a:latin typeface="Arial"/>
                <a:ea typeface="Arial"/>
                <a:cs typeface="Arial"/>
                <a:sym typeface="Arial"/>
              </a:rPr>
              <a:t>Speak with us during breaks</a:t>
            </a:r>
            <a:endParaRPr/>
          </a:p>
          <a:p>
            <a:pPr indent="-171450" lvl="0" marL="171450" rtl="0" algn="l">
              <a:spcBef>
                <a:spcPts val="0"/>
              </a:spcBef>
              <a:spcAft>
                <a:spcPts val="0"/>
              </a:spcAft>
              <a:buClr>
                <a:schemeClr val="dk1"/>
              </a:buClr>
              <a:buSzPts val="1600"/>
              <a:buFont typeface="Arial"/>
              <a:buChar char="-"/>
            </a:pPr>
            <a:r>
              <a:rPr b="1" lang="en-AU" sz="1600">
                <a:latin typeface="Arial"/>
                <a:ea typeface="Arial"/>
                <a:cs typeface="Arial"/>
                <a:sym typeface="Arial"/>
              </a:rPr>
              <a:t>Thank people with LLE who worked with us to develop the Commitment</a:t>
            </a:r>
            <a:endParaRPr/>
          </a:p>
          <a:p>
            <a:pPr indent="0" lvl="0" marL="0" rtl="0" algn="l">
              <a:spcBef>
                <a:spcPts val="0"/>
              </a:spcBef>
              <a:spcAft>
                <a:spcPts val="0"/>
              </a:spcAft>
              <a:buNone/>
            </a:pPr>
            <a:r>
              <a:t/>
            </a:r>
            <a:endParaRPr/>
          </a:p>
        </p:txBody>
      </p:sp>
      <p:sp>
        <p:nvSpPr>
          <p:cNvPr id="207" name="Google Shape;207;p11: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 name="Google Shape;53;p2: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AU" sz="1600">
                <a:latin typeface="Arial"/>
                <a:ea typeface="Arial"/>
                <a:cs typeface="Arial"/>
                <a:sym typeface="Arial"/>
              </a:rPr>
              <a:t>Michelle to start</a:t>
            </a:r>
            <a:endParaRPr/>
          </a:p>
        </p:txBody>
      </p:sp>
      <p:sp>
        <p:nvSpPr>
          <p:cNvPr id="54" name="Google Shape;54;p2: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 name="Google Shape;61;p3: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1" lang="en-AU" sz="1600">
                <a:latin typeface="Arial"/>
                <a:ea typeface="Arial"/>
                <a:cs typeface="Arial"/>
                <a:sym typeface="Arial"/>
              </a:rPr>
              <a:t>Michelle</a:t>
            </a:r>
            <a:endParaRPr/>
          </a:p>
          <a:p>
            <a:pPr indent="0" lvl="0" marL="0" marR="0" rtl="0" algn="l">
              <a:lnSpc>
                <a:spcPct val="100000"/>
              </a:lnSpc>
              <a:spcBef>
                <a:spcPts val="0"/>
              </a:spcBef>
              <a:spcAft>
                <a:spcPts val="0"/>
              </a:spcAft>
              <a:buClr>
                <a:schemeClr val="dk1"/>
              </a:buClr>
              <a:buSzPts val="1600"/>
              <a:buFont typeface="Calibri"/>
              <a:buNone/>
            </a:pPr>
            <a:r>
              <a:t/>
            </a:r>
            <a:endParaRPr b="1" sz="1600">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1" lang="en-AU" sz="1600">
                <a:latin typeface="Arial"/>
                <a:ea typeface="Arial"/>
                <a:cs typeface="Arial"/>
                <a:sym typeface="Arial"/>
              </a:rPr>
              <a:t>I would like to Acknowledge the traditional owners and custodians of the lands on which we are gathered here today in Menanjin – the Turrbal and Yuggera people. </a:t>
            </a:r>
            <a:endParaRPr/>
          </a:p>
          <a:p>
            <a:pPr indent="0" lvl="0" marL="0" marR="0" rtl="0" algn="l">
              <a:lnSpc>
                <a:spcPct val="100000"/>
              </a:lnSpc>
              <a:spcBef>
                <a:spcPts val="0"/>
              </a:spcBef>
              <a:spcAft>
                <a:spcPts val="0"/>
              </a:spcAft>
              <a:buClr>
                <a:schemeClr val="dk1"/>
              </a:buClr>
              <a:buSzPts val="1600"/>
              <a:buFont typeface="Calibri"/>
              <a:buNone/>
            </a:pPr>
            <a:r>
              <a:t/>
            </a:r>
            <a:endParaRPr b="1" sz="1600">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1" lang="en-AU" sz="1600">
                <a:latin typeface="Arial"/>
                <a:ea typeface="Arial"/>
                <a:cs typeface="Arial"/>
                <a:sym typeface="Arial"/>
              </a:rPr>
              <a:t>I would also like to Acknowledge  Aboriginal and Torres Strait islander people as the traditional owners and custodians of the various lands across Queensland from which many of you have travelled to be here. I have the privilege to live on the traditional lands of the Kombumerri Saltwater people on the Gold Coast.</a:t>
            </a:r>
            <a:endParaRPr/>
          </a:p>
          <a:p>
            <a:pPr indent="0" lvl="0" marL="0" marR="0" rtl="0" algn="l">
              <a:lnSpc>
                <a:spcPct val="100000"/>
              </a:lnSpc>
              <a:spcBef>
                <a:spcPts val="0"/>
              </a:spcBef>
              <a:spcAft>
                <a:spcPts val="0"/>
              </a:spcAft>
              <a:buClr>
                <a:schemeClr val="dk1"/>
              </a:buClr>
              <a:buSzPts val="1600"/>
              <a:buFont typeface="Calibri"/>
              <a:buNone/>
            </a:pPr>
            <a:r>
              <a:t/>
            </a:r>
            <a:endParaRPr b="1" sz="1600">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1" lang="en-AU" sz="1600">
                <a:latin typeface="Arial"/>
                <a:ea typeface="Arial"/>
                <a:cs typeface="Arial"/>
                <a:sym typeface="Arial"/>
              </a:rPr>
              <a:t>I pay my respects to Aboriginal and Torres Strait Islander people here today.</a:t>
            </a:r>
            <a:endParaRPr/>
          </a:p>
          <a:p>
            <a:pPr indent="0" lvl="0" marL="0" rtl="0" algn="l">
              <a:spcBef>
                <a:spcPts val="0"/>
              </a:spcBef>
              <a:spcAft>
                <a:spcPts val="0"/>
              </a:spcAft>
              <a:buNone/>
            </a:pPr>
            <a:r>
              <a:t/>
            </a:r>
            <a:endParaRPr/>
          </a:p>
        </p:txBody>
      </p:sp>
      <p:sp>
        <p:nvSpPr>
          <p:cNvPr id="62" name="Google Shape;62;p3: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 name="Google Shape;68;p4: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AU" sz="1600">
                <a:latin typeface="Arial"/>
                <a:ea typeface="Arial"/>
                <a:cs typeface="Arial"/>
                <a:sym typeface="Arial"/>
              </a:rPr>
              <a:t>Michelle</a:t>
            </a:r>
            <a:endParaRPr/>
          </a:p>
          <a:p>
            <a:pPr indent="0" lvl="0" marL="0" rtl="0" algn="l">
              <a:spcBef>
                <a:spcPts val="0"/>
              </a:spcBef>
              <a:spcAft>
                <a:spcPts val="0"/>
              </a:spcAft>
              <a:buNone/>
            </a:pPr>
            <a:r>
              <a:t/>
            </a:r>
            <a:endParaRPr b="1" sz="1600">
              <a:latin typeface="Arial"/>
              <a:ea typeface="Arial"/>
              <a:cs typeface="Arial"/>
              <a:sym typeface="Arial"/>
            </a:endParaRPr>
          </a:p>
          <a:p>
            <a:pPr indent="-285750" lvl="0" marL="285750" rtl="0" algn="l">
              <a:spcBef>
                <a:spcPts val="0"/>
              </a:spcBef>
              <a:spcAft>
                <a:spcPts val="0"/>
              </a:spcAft>
              <a:buClr>
                <a:schemeClr val="dk1"/>
              </a:buClr>
              <a:buSzPts val="1600"/>
              <a:buFont typeface="Arial"/>
              <a:buChar char="-"/>
            </a:pPr>
            <a:r>
              <a:rPr b="1" lang="en-AU" sz="1600">
                <a:solidFill>
                  <a:schemeClr val="dk1"/>
                </a:solidFill>
                <a:latin typeface="Arial"/>
                <a:ea typeface="Arial"/>
                <a:cs typeface="Arial"/>
                <a:sym typeface="Arial"/>
              </a:rPr>
              <a:t>RITO</a:t>
            </a:r>
            <a:endParaRPr/>
          </a:p>
          <a:p>
            <a:pPr indent="-285750" lvl="0" marL="285750" rtl="0" algn="l">
              <a:spcBef>
                <a:spcPts val="0"/>
              </a:spcBef>
              <a:spcAft>
                <a:spcPts val="0"/>
              </a:spcAft>
              <a:buClr>
                <a:schemeClr val="dk1"/>
              </a:buClr>
              <a:buSzPts val="1600"/>
              <a:buFont typeface="Arial"/>
              <a:buChar char="-"/>
            </a:pPr>
            <a:r>
              <a:rPr b="1" lang="en-AU" sz="1600">
                <a:solidFill>
                  <a:schemeClr val="dk1"/>
                </a:solidFill>
                <a:latin typeface="Arial"/>
                <a:ea typeface="Arial"/>
                <a:cs typeface="Arial"/>
                <a:sym typeface="Arial"/>
              </a:rPr>
              <a:t>ARAFMI</a:t>
            </a:r>
            <a:endParaRPr/>
          </a:p>
          <a:p>
            <a:pPr indent="-285750" lvl="0" marL="285750" rtl="0" algn="l">
              <a:spcBef>
                <a:spcPts val="0"/>
              </a:spcBef>
              <a:spcAft>
                <a:spcPts val="0"/>
              </a:spcAft>
              <a:buClr>
                <a:schemeClr val="dk1"/>
              </a:buClr>
              <a:buSzPts val="1600"/>
              <a:buFont typeface="Arial"/>
              <a:buChar char="-"/>
            </a:pPr>
            <a:r>
              <a:rPr b="1" lang="en-AU" sz="1600">
                <a:solidFill>
                  <a:schemeClr val="dk1"/>
                </a:solidFill>
                <a:latin typeface="Arial"/>
                <a:ea typeface="Arial"/>
                <a:cs typeface="Arial"/>
                <a:sym typeface="Arial"/>
              </a:rPr>
              <a:t>MHLEP</a:t>
            </a:r>
            <a:r>
              <a:rPr b="1" lang="en-AU" sz="1600">
                <a:latin typeface="Arial"/>
                <a:ea typeface="Arial"/>
                <a:cs typeface="Arial"/>
                <a:sym typeface="Arial"/>
              </a:rPr>
              <a:t>Q</a:t>
            </a:r>
            <a:endParaRPr/>
          </a:p>
          <a:p>
            <a:pPr indent="-285750" lvl="0" marL="285750" rtl="0" algn="l">
              <a:spcBef>
                <a:spcPts val="0"/>
              </a:spcBef>
              <a:spcAft>
                <a:spcPts val="0"/>
              </a:spcAft>
              <a:buClr>
                <a:schemeClr val="dk1"/>
              </a:buClr>
              <a:buSzPts val="1600"/>
              <a:buFont typeface="Arial"/>
              <a:buChar char="-"/>
            </a:pPr>
            <a:r>
              <a:rPr b="1" lang="en-AU" sz="1600">
                <a:latin typeface="Arial"/>
                <a:ea typeface="Arial"/>
                <a:cs typeface="Arial"/>
                <a:sym typeface="Arial"/>
              </a:rPr>
              <a:t>QLEWN</a:t>
            </a:r>
            <a:endParaRPr/>
          </a:p>
          <a:p>
            <a:pPr indent="-285750" lvl="0" marL="285750" rtl="0" algn="l">
              <a:spcBef>
                <a:spcPts val="0"/>
              </a:spcBef>
              <a:spcAft>
                <a:spcPts val="0"/>
              </a:spcAft>
              <a:buClr>
                <a:schemeClr val="dk1"/>
              </a:buClr>
              <a:buSzPts val="1600"/>
              <a:buFont typeface="Arial"/>
              <a:buChar char="-"/>
            </a:pPr>
            <a:r>
              <a:rPr b="1" lang="en-AU" sz="1600">
                <a:latin typeface="Arial"/>
                <a:ea typeface="Arial"/>
                <a:cs typeface="Arial"/>
                <a:sym typeface="Arial"/>
              </a:rPr>
              <a:t>QuIVAA</a:t>
            </a:r>
            <a:endParaRPr/>
          </a:p>
        </p:txBody>
      </p:sp>
      <p:sp>
        <p:nvSpPr>
          <p:cNvPr id="69" name="Google Shape;69;p4: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5: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AU" sz="1600">
                <a:latin typeface="Arial"/>
                <a:ea typeface="Arial"/>
                <a:cs typeface="Arial"/>
                <a:sym typeface="Arial"/>
              </a:rPr>
              <a:t>Michelle</a:t>
            </a:r>
            <a:endParaRPr/>
          </a:p>
          <a:p>
            <a:pPr indent="0" lvl="0" marL="0" rtl="0" algn="l">
              <a:spcBef>
                <a:spcPts val="0"/>
              </a:spcBef>
              <a:spcAft>
                <a:spcPts val="0"/>
              </a:spcAft>
              <a:buNone/>
            </a:pPr>
            <a:r>
              <a:t/>
            </a:r>
            <a:endParaRPr sz="1600">
              <a:latin typeface="Arial"/>
              <a:ea typeface="Arial"/>
              <a:cs typeface="Arial"/>
              <a:sym typeface="Arial"/>
            </a:endParaRPr>
          </a:p>
          <a:p>
            <a:pPr indent="0" lvl="0" marL="0" rtl="0" algn="l">
              <a:spcBef>
                <a:spcPts val="0"/>
              </a:spcBef>
              <a:spcAft>
                <a:spcPts val="0"/>
              </a:spcAft>
              <a:buNone/>
            </a:pPr>
            <a:r>
              <a:rPr b="1" i="0" lang="en-AU" sz="1600">
                <a:solidFill>
                  <a:srgbClr val="1F1F1F"/>
                </a:solidFill>
                <a:latin typeface="Arial"/>
                <a:ea typeface="Arial"/>
                <a:cs typeface="Arial"/>
                <a:sym typeface="Arial"/>
              </a:rPr>
              <a:t>We recognise the importance of language and note that there is no consensus on the language used to define collective lived-living experience. We define ‘lived-living experience’ as personal experience/s of mental health challenges, and/or alcohol and other drug use, and/or suicide. This includes family, kin, unpaid carers and other unpaid supporters of people experiencing mental health challenges, and/or alcohol and other drug use, and/or suicide. This also includes people who are bereaved by suicide.</a:t>
            </a:r>
            <a:endParaRPr/>
          </a:p>
          <a:p>
            <a:pPr indent="0" lvl="0" marL="0" rtl="0" algn="l">
              <a:spcBef>
                <a:spcPts val="0"/>
              </a:spcBef>
              <a:spcAft>
                <a:spcPts val="0"/>
              </a:spcAft>
              <a:buNone/>
            </a:pPr>
            <a:r>
              <a:t/>
            </a:r>
            <a:endParaRPr b="1" i="0" sz="1600">
              <a:solidFill>
                <a:srgbClr val="1F1F1F"/>
              </a:solidFill>
              <a:latin typeface="Arial"/>
              <a:ea typeface="Arial"/>
              <a:cs typeface="Arial"/>
              <a:sym typeface="Arial"/>
            </a:endParaRPr>
          </a:p>
          <a:p>
            <a:pPr indent="0" lvl="0" marL="0" rtl="0" algn="l">
              <a:spcBef>
                <a:spcPts val="0"/>
              </a:spcBef>
              <a:spcAft>
                <a:spcPts val="0"/>
              </a:spcAft>
              <a:buNone/>
            </a:pPr>
            <a:r>
              <a:rPr b="1" i="0" lang="en-AU" sz="1600">
                <a:solidFill>
                  <a:srgbClr val="1F1F1F"/>
                </a:solidFill>
                <a:latin typeface="Arial"/>
                <a:ea typeface="Arial"/>
                <a:cs typeface="Arial"/>
                <a:sym typeface="Arial"/>
              </a:rPr>
              <a:t>Lived-living experience may be viewed as a continuum of experiences that people may have at different times in their lives. The use of the hyphen signals the movement or changing nature of our experiences along this continuum. We thank lived-living experience leaders in Queensland working in the alcohol and other drugs sector for this approach.</a:t>
            </a:r>
            <a:endParaRPr/>
          </a:p>
          <a:p>
            <a:pPr indent="0" lvl="0" marL="0" rtl="0" algn="l">
              <a:spcBef>
                <a:spcPts val="0"/>
              </a:spcBef>
              <a:spcAft>
                <a:spcPts val="0"/>
              </a:spcAft>
              <a:buNone/>
            </a:pPr>
            <a:r>
              <a:t/>
            </a:r>
            <a:endParaRPr b="1" i="0" sz="1600">
              <a:solidFill>
                <a:srgbClr val="1F1F1F"/>
              </a:solidFill>
              <a:latin typeface="Arial"/>
              <a:ea typeface="Arial"/>
              <a:cs typeface="Arial"/>
              <a:sym typeface="Arial"/>
            </a:endParaRPr>
          </a:p>
          <a:p>
            <a:pPr indent="0" lvl="0" marL="0" rtl="0" algn="l">
              <a:spcBef>
                <a:spcPts val="0"/>
              </a:spcBef>
              <a:spcAft>
                <a:spcPts val="0"/>
              </a:spcAft>
              <a:buNone/>
            </a:pPr>
            <a:r>
              <a:rPr b="1" i="0" lang="en-AU" sz="1600">
                <a:solidFill>
                  <a:srgbClr val="1F1F1F"/>
                </a:solidFill>
                <a:latin typeface="Arial"/>
                <a:ea typeface="Arial"/>
                <a:cs typeface="Arial"/>
                <a:sym typeface="Arial"/>
              </a:rPr>
              <a:t>Lived-living expertise is developed through advanced understanding and integration of the personal and collective experience in order to benefit all, uphold human rights and contribute to system transformation. Contemporary convention is to use capitalisation when referring to the professional discipline of the Lived-Living Experience workforce.</a:t>
            </a:r>
            <a:endParaRPr/>
          </a:p>
          <a:p>
            <a:pPr indent="0" lvl="0" marL="0" rtl="0" algn="l">
              <a:lnSpc>
                <a:spcPct val="107000"/>
              </a:lnSpc>
              <a:spcBef>
                <a:spcPts val="0"/>
              </a:spcBef>
              <a:spcAft>
                <a:spcPts val="0"/>
              </a:spcAft>
              <a:buNone/>
            </a:pPr>
            <a:r>
              <a:t/>
            </a:r>
            <a:endParaRPr sz="1600">
              <a:latin typeface="Arial"/>
              <a:ea typeface="Arial"/>
              <a:cs typeface="Arial"/>
              <a:sym typeface="Arial"/>
            </a:endParaRPr>
          </a:p>
          <a:p>
            <a:pPr indent="0" lvl="0" marL="0" rtl="0" algn="l">
              <a:spcBef>
                <a:spcPts val="800"/>
              </a:spcBef>
              <a:spcAft>
                <a:spcPts val="0"/>
              </a:spcAft>
              <a:buNone/>
            </a:pPr>
            <a:r>
              <a:t/>
            </a:r>
            <a:endParaRPr/>
          </a:p>
        </p:txBody>
      </p:sp>
      <p:sp>
        <p:nvSpPr>
          <p:cNvPr id="94" name="Google Shape;94;p5: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6: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AU" sz="1600">
                <a:solidFill>
                  <a:schemeClr val="dk2"/>
                </a:solidFill>
                <a:highlight>
                  <a:srgbClr val="FFFF00"/>
                </a:highlight>
                <a:latin typeface="Arial"/>
                <a:ea typeface="Arial"/>
                <a:cs typeface="Arial"/>
                <a:sym typeface="Arial"/>
              </a:rPr>
              <a:t>Ellie</a:t>
            </a:r>
            <a:endParaRPr/>
          </a:p>
          <a:p>
            <a:pPr indent="0" lvl="0" marL="0" rtl="0" algn="l">
              <a:spcBef>
                <a:spcPts val="0"/>
              </a:spcBef>
              <a:spcAft>
                <a:spcPts val="0"/>
              </a:spcAft>
              <a:buNone/>
            </a:pPr>
            <a:r>
              <a:t/>
            </a:r>
            <a:endParaRPr b="1" sz="1600">
              <a:solidFill>
                <a:schemeClr val="dk2"/>
              </a:solidFill>
              <a:highlight>
                <a:srgbClr val="FFFF00"/>
              </a:highlight>
              <a:latin typeface="Arial"/>
              <a:ea typeface="Arial"/>
              <a:cs typeface="Arial"/>
              <a:sym typeface="Arial"/>
            </a:endParaRPr>
          </a:p>
          <a:p>
            <a:pPr indent="0" lvl="0" marL="0" rtl="0" algn="l">
              <a:spcBef>
                <a:spcPts val="0"/>
              </a:spcBef>
              <a:spcAft>
                <a:spcPts val="0"/>
              </a:spcAft>
              <a:buNone/>
            </a:pPr>
            <a:r>
              <a:rPr b="1" lang="en-AU" sz="1600">
                <a:solidFill>
                  <a:schemeClr val="dk2"/>
                </a:solidFill>
                <a:highlight>
                  <a:srgbClr val="FFFF00"/>
                </a:highlight>
                <a:latin typeface="Arial"/>
                <a:ea typeface="Arial"/>
                <a:cs typeface="Arial"/>
                <a:sym typeface="Arial"/>
              </a:rPr>
              <a:t>Beyond symbolism</a:t>
            </a:r>
            <a:endParaRPr/>
          </a:p>
          <a:p>
            <a:pPr indent="0" lvl="0" marL="0" marR="0" rtl="0" algn="l">
              <a:lnSpc>
                <a:spcPct val="100000"/>
              </a:lnSpc>
              <a:spcBef>
                <a:spcPts val="0"/>
              </a:spcBef>
              <a:spcAft>
                <a:spcPts val="0"/>
              </a:spcAft>
              <a:buClr>
                <a:schemeClr val="dk1"/>
              </a:buClr>
              <a:buSzPts val="1600"/>
              <a:buFont typeface="Calibri"/>
              <a:buNone/>
            </a:pPr>
            <a:r>
              <a:t/>
            </a:r>
            <a:endParaRPr b="1" sz="1600">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1" lang="en-AU" sz="1600">
                <a:latin typeface="Arial"/>
                <a:ea typeface="Arial"/>
                <a:cs typeface="Arial"/>
                <a:sym typeface="Arial"/>
              </a:rPr>
              <a:t>Has the values they hold and how they will put them into action when partnering</a:t>
            </a:r>
            <a:endParaRPr/>
          </a:p>
          <a:p>
            <a:pPr indent="0" lvl="0" marL="0" rtl="0" algn="l">
              <a:spcBef>
                <a:spcPts val="0"/>
              </a:spcBef>
              <a:spcAft>
                <a:spcPts val="0"/>
              </a:spcAft>
              <a:buNone/>
            </a:pPr>
            <a:r>
              <a:t/>
            </a:r>
            <a:endParaRPr b="1" sz="1600">
              <a:solidFill>
                <a:schemeClr val="dk2"/>
              </a:solidFill>
              <a:highlight>
                <a:srgbClr val="FFFF00"/>
              </a:highlight>
              <a:latin typeface="Arial"/>
              <a:ea typeface="Arial"/>
              <a:cs typeface="Arial"/>
              <a:sym typeface="Arial"/>
            </a:endParaRPr>
          </a:p>
          <a:p>
            <a:pPr indent="0" lvl="0" marL="0" rtl="0" algn="l">
              <a:spcBef>
                <a:spcPts val="0"/>
              </a:spcBef>
              <a:spcAft>
                <a:spcPts val="0"/>
              </a:spcAft>
              <a:buNone/>
            </a:pPr>
            <a:r>
              <a:rPr b="1" lang="en-AU" sz="1600">
                <a:solidFill>
                  <a:schemeClr val="dk2"/>
                </a:solidFill>
                <a:highlight>
                  <a:srgbClr val="FFFF00"/>
                </a:highlight>
                <a:latin typeface="Arial"/>
                <a:ea typeface="Arial"/>
                <a:cs typeface="Arial"/>
                <a:sym typeface="Arial"/>
              </a:rPr>
              <a:t>Commission aims to:</a:t>
            </a:r>
            <a:endParaRPr/>
          </a:p>
          <a:p>
            <a:pPr indent="0" lvl="1" marL="457200" rtl="0" algn="l">
              <a:spcBef>
                <a:spcPts val="0"/>
              </a:spcBef>
              <a:spcAft>
                <a:spcPts val="0"/>
              </a:spcAft>
              <a:buNone/>
            </a:pPr>
            <a:r>
              <a:rPr b="1" lang="en-AU" sz="1600">
                <a:solidFill>
                  <a:schemeClr val="dk2"/>
                </a:solidFill>
                <a:highlight>
                  <a:srgbClr val="FFFF00"/>
                </a:highlight>
                <a:latin typeface="Arial"/>
                <a:ea typeface="Arial"/>
                <a:cs typeface="Arial"/>
                <a:sym typeface="Arial"/>
              </a:rPr>
              <a:t>- More deeply understand what is needed to partner</a:t>
            </a:r>
            <a:endParaRPr/>
          </a:p>
          <a:p>
            <a:pPr indent="0" lvl="1" marL="457200" rtl="0" algn="l">
              <a:spcBef>
                <a:spcPts val="0"/>
              </a:spcBef>
              <a:spcAft>
                <a:spcPts val="0"/>
              </a:spcAft>
              <a:buNone/>
            </a:pPr>
            <a:r>
              <a:rPr b="1" lang="en-AU" sz="1600">
                <a:solidFill>
                  <a:schemeClr val="dk2"/>
                </a:solidFill>
                <a:highlight>
                  <a:srgbClr val="FFFF00"/>
                </a:highlight>
                <a:latin typeface="Arial"/>
                <a:ea typeface="Arial"/>
                <a:cs typeface="Arial"/>
                <a:sym typeface="Arial"/>
              </a:rPr>
              <a:t>- Influence policies, services and systems to reflect the rights, needs and preferences of people with lived-living experience</a:t>
            </a:r>
            <a:endParaRPr/>
          </a:p>
          <a:p>
            <a:pPr indent="0" lvl="1" marL="457200" rtl="0" algn="l">
              <a:spcBef>
                <a:spcPts val="0"/>
              </a:spcBef>
              <a:spcAft>
                <a:spcPts val="0"/>
              </a:spcAft>
              <a:buNone/>
            </a:pPr>
            <a:r>
              <a:rPr b="1" lang="en-AU" sz="1600">
                <a:solidFill>
                  <a:schemeClr val="dk2"/>
                </a:solidFill>
                <a:highlight>
                  <a:srgbClr val="FFFF00"/>
                </a:highlight>
                <a:latin typeface="Arial"/>
                <a:ea typeface="Arial"/>
                <a:cs typeface="Arial"/>
                <a:sym typeface="Arial"/>
              </a:rPr>
              <a:t>- Create shifts that foster partnerships and where possible enable people with lived-living experience to co-lead and drive the reform agenda.</a:t>
            </a:r>
            <a:endParaRPr/>
          </a:p>
          <a:p>
            <a:pPr indent="0" lvl="0" marL="0" rtl="0" algn="l">
              <a:spcBef>
                <a:spcPts val="0"/>
              </a:spcBef>
              <a:spcAft>
                <a:spcPts val="0"/>
              </a:spcAft>
              <a:buNone/>
            </a:pPr>
            <a:r>
              <a:t/>
            </a:r>
            <a:endParaRPr/>
          </a:p>
        </p:txBody>
      </p:sp>
      <p:sp>
        <p:nvSpPr>
          <p:cNvPr id="107" name="Google Shape;107;p6: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7: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AU" sz="1600">
                <a:latin typeface="Arial"/>
                <a:ea typeface="Arial"/>
                <a:cs typeface="Arial"/>
                <a:sym typeface="Arial"/>
              </a:rPr>
              <a:t>Ellie</a:t>
            </a:r>
            <a:endParaRPr/>
          </a:p>
        </p:txBody>
      </p:sp>
      <p:sp>
        <p:nvSpPr>
          <p:cNvPr id="119" name="Google Shape;119;p7: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8: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AU" sz="1600">
                <a:latin typeface="Arial"/>
                <a:ea typeface="Arial"/>
                <a:cs typeface="Arial"/>
                <a:sym typeface="Arial"/>
              </a:rPr>
              <a:t>Karen</a:t>
            </a:r>
            <a:endParaRPr/>
          </a:p>
          <a:p>
            <a:pPr indent="0" lvl="0" marL="0" rtl="0" algn="l">
              <a:spcBef>
                <a:spcPts val="0"/>
              </a:spcBef>
              <a:spcAft>
                <a:spcPts val="0"/>
              </a:spcAft>
              <a:buNone/>
            </a:pPr>
            <a:r>
              <a:t/>
            </a:r>
            <a:endParaRPr b="1" sz="1600">
              <a:latin typeface="Arial"/>
              <a:ea typeface="Arial"/>
              <a:cs typeface="Arial"/>
              <a:sym typeface="Arial"/>
            </a:endParaRPr>
          </a:p>
          <a:p>
            <a:pPr indent="0" lvl="0" marL="0" rtl="0" algn="l">
              <a:spcBef>
                <a:spcPts val="0"/>
              </a:spcBef>
              <a:spcAft>
                <a:spcPts val="0"/>
              </a:spcAft>
              <a:buNone/>
            </a:pPr>
            <a:r>
              <a:rPr b="1" lang="en-AU" sz="1600">
                <a:latin typeface="Arial"/>
                <a:ea typeface="Arial"/>
                <a:cs typeface="Arial"/>
                <a:sym typeface="Arial"/>
              </a:rPr>
              <a:t>Welcome LLE	 – individual and collective experiences are vital to our system reform effort</a:t>
            </a:r>
            <a:endParaRPr/>
          </a:p>
          <a:p>
            <a:pPr indent="0" lvl="0" marL="0" rtl="0" algn="l">
              <a:spcBef>
                <a:spcPts val="0"/>
              </a:spcBef>
              <a:spcAft>
                <a:spcPts val="0"/>
              </a:spcAft>
              <a:buNone/>
            </a:pPr>
            <a:r>
              <a:rPr b="1" lang="en-AU" sz="1600">
                <a:latin typeface="Arial"/>
                <a:ea typeface="Arial"/>
                <a:cs typeface="Arial"/>
                <a:sym typeface="Arial"/>
              </a:rPr>
              <a:t>	                  - valued equally alongside any role, title or position</a:t>
            </a:r>
            <a:endParaRPr/>
          </a:p>
          <a:p>
            <a:pPr indent="0" lvl="0" marL="0" rtl="0" algn="l">
              <a:spcBef>
                <a:spcPts val="0"/>
              </a:spcBef>
              <a:spcAft>
                <a:spcPts val="0"/>
              </a:spcAft>
              <a:buNone/>
            </a:pPr>
            <a:r>
              <a:t/>
            </a:r>
            <a:endParaRPr b="1" sz="1600">
              <a:latin typeface="Arial"/>
              <a:ea typeface="Arial"/>
              <a:cs typeface="Arial"/>
              <a:sym typeface="Arial"/>
            </a:endParaRPr>
          </a:p>
          <a:p>
            <a:pPr indent="0" lvl="0" marL="0" rtl="0" algn="l">
              <a:spcBef>
                <a:spcPts val="0"/>
              </a:spcBef>
              <a:spcAft>
                <a:spcPts val="0"/>
              </a:spcAft>
              <a:buNone/>
            </a:pPr>
            <a:r>
              <a:rPr b="1" lang="en-AU" sz="1600">
                <a:latin typeface="Arial"/>
                <a:ea typeface="Arial"/>
                <a:cs typeface="Arial"/>
                <a:sym typeface="Arial"/>
              </a:rPr>
              <a:t>Courageous 	– steadfast in our allyship with people with LLE</a:t>
            </a:r>
            <a:endParaRPr/>
          </a:p>
          <a:p>
            <a:pPr indent="0" lvl="0" marL="0" rtl="0" algn="l">
              <a:spcBef>
                <a:spcPts val="0"/>
              </a:spcBef>
              <a:spcAft>
                <a:spcPts val="0"/>
              </a:spcAft>
              <a:buNone/>
            </a:pPr>
            <a:r>
              <a:rPr b="1" lang="en-AU" sz="1600">
                <a:latin typeface="Arial"/>
                <a:ea typeface="Arial"/>
                <a:cs typeface="Arial"/>
                <a:sym typeface="Arial"/>
              </a:rPr>
              <a:t>	                 - courageously and curiously challenge our current ways of partnering and stretch ourselves to explore approaches that are new, different or uncomfortable</a:t>
            </a:r>
            <a:endParaRPr/>
          </a:p>
          <a:p>
            <a:pPr indent="0" lvl="0" marL="0" rtl="0" algn="l">
              <a:spcBef>
                <a:spcPts val="0"/>
              </a:spcBef>
              <a:spcAft>
                <a:spcPts val="0"/>
              </a:spcAft>
              <a:buNone/>
            </a:pPr>
            <a:r>
              <a:t/>
            </a:r>
            <a:endParaRPr b="1" sz="1600">
              <a:latin typeface="Arial"/>
              <a:ea typeface="Arial"/>
              <a:cs typeface="Arial"/>
              <a:sym typeface="Arial"/>
            </a:endParaRPr>
          </a:p>
          <a:p>
            <a:pPr indent="0" lvl="0" marL="0" rtl="0" algn="l">
              <a:spcBef>
                <a:spcPts val="0"/>
              </a:spcBef>
              <a:spcAft>
                <a:spcPts val="0"/>
              </a:spcAft>
              <a:buNone/>
            </a:pPr>
            <a:r>
              <a:rPr b="1" lang="en-AU" sz="1600">
                <a:latin typeface="Arial"/>
                <a:ea typeface="Arial"/>
                <a:cs typeface="Arial"/>
                <a:sym typeface="Arial"/>
              </a:rPr>
              <a:t>We do what we say – we work with integrity and if we aren’t meeting expectations we invite people with LLE to let us know and hold us accountable</a:t>
            </a:r>
            <a:endParaRPr/>
          </a:p>
          <a:p>
            <a:pPr indent="0" lvl="0" marL="0" rtl="0" algn="l">
              <a:spcBef>
                <a:spcPts val="0"/>
              </a:spcBef>
              <a:spcAft>
                <a:spcPts val="0"/>
              </a:spcAft>
              <a:buNone/>
            </a:pPr>
            <a:r>
              <a:t/>
            </a:r>
            <a:endParaRPr b="1" sz="1600">
              <a:latin typeface="Arial"/>
              <a:ea typeface="Arial"/>
              <a:cs typeface="Arial"/>
              <a:sym typeface="Arial"/>
            </a:endParaRPr>
          </a:p>
          <a:p>
            <a:pPr indent="0" lvl="0" marL="0" rtl="0" algn="l">
              <a:spcBef>
                <a:spcPts val="0"/>
              </a:spcBef>
              <a:spcAft>
                <a:spcPts val="0"/>
              </a:spcAft>
              <a:buNone/>
            </a:pPr>
            <a:r>
              <a:rPr b="1" lang="en-AU" sz="1600">
                <a:latin typeface="Arial"/>
                <a:ea typeface="Arial"/>
                <a:cs typeface="Arial"/>
                <a:sym typeface="Arial"/>
              </a:rPr>
              <a:t>We are transparent – Open and clear about what we are doing, why we are doing it and how</a:t>
            </a:r>
            <a:endParaRPr/>
          </a:p>
          <a:p>
            <a:pPr indent="0" lvl="0" marL="0" rtl="0" algn="l">
              <a:spcBef>
                <a:spcPts val="0"/>
              </a:spcBef>
              <a:spcAft>
                <a:spcPts val="0"/>
              </a:spcAft>
              <a:buNone/>
            </a:pPr>
            <a:r>
              <a:t/>
            </a:r>
            <a:endParaRPr b="1" sz="1600">
              <a:latin typeface="Arial"/>
              <a:ea typeface="Arial"/>
              <a:cs typeface="Arial"/>
              <a:sym typeface="Arial"/>
            </a:endParaRPr>
          </a:p>
          <a:p>
            <a:pPr indent="0" lvl="0" marL="0" rtl="0" algn="l">
              <a:spcBef>
                <a:spcPts val="0"/>
              </a:spcBef>
              <a:spcAft>
                <a:spcPts val="0"/>
              </a:spcAft>
              <a:buNone/>
            </a:pPr>
            <a:r>
              <a:rPr b="1" lang="en-AU" sz="1600">
                <a:latin typeface="Arial"/>
                <a:ea typeface="Arial"/>
                <a:cs typeface="Arial"/>
                <a:sym typeface="Arial"/>
              </a:rPr>
              <a:t>Stand alongside – prioritise wellbeing and foster environments where people feel safe (enough) and supported</a:t>
            </a:r>
            <a:endParaRPr/>
          </a:p>
          <a:p>
            <a:pPr indent="0" lvl="0" marL="0" rtl="0" algn="l">
              <a:spcBef>
                <a:spcPts val="0"/>
              </a:spcBef>
              <a:spcAft>
                <a:spcPts val="0"/>
              </a:spcAft>
              <a:buNone/>
            </a:pPr>
            <a:r>
              <a:t/>
            </a:r>
            <a:endParaRPr b="1" sz="1600">
              <a:latin typeface="Arial"/>
              <a:ea typeface="Arial"/>
              <a:cs typeface="Arial"/>
              <a:sym typeface="Arial"/>
            </a:endParaRPr>
          </a:p>
          <a:p>
            <a:pPr indent="0" lvl="0" marL="0" rtl="0" algn="l">
              <a:spcBef>
                <a:spcPts val="0"/>
              </a:spcBef>
              <a:spcAft>
                <a:spcPts val="0"/>
              </a:spcAft>
              <a:buNone/>
            </a:pPr>
            <a:r>
              <a:rPr b="1" lang="en-AU" sz="1600">
                <a:latin typeface="Arial"/>
                <a:ea typeface="Arial"/>
                <a:cs typeface="Arial"/>
                <a:sym typeface="Arial"/>
              </a:rPr>
              <a:t>Uphold rights – uphold people’s right to be central in system reform</a:t>
            </a:r>
            <a:endParaRPr/>
          </a:p>
          <a:p>
            <a:pPr indent="0" lvl="0" marL="0" rtl="0" algn="l">
              <a:spcBef>
                <a:spcPts val="0"/>
              </a:spcBef>
              <a:spcAft>
                <a:spcPts val="0"/>
              </a:spcAft>
              <a:buNone/>
            </a:pPr>
            <a:r>
              <a:t/>
            </a:r>
            <a:endParaRPr b="1"/>
          </a:p>
        </p:txBody>
      </p:sp>
      <p:sp>
        <p:nvSpPr>
          <p:cNvPr id="147" name="Google Shape;147;p8: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9: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AU">
                <a:latin typeface="Arial"/>
                <a:ea typeface="Arial"/>
                <a:cs typeface="Arial"/>
                <a:sym typeface="Arial"/>
              </a:rPr>
              <a:t>Karen</a:t>
            </a:r>
            <a:endParaRPr/>
          </a:p>
          <a:p>
            <a:pPr indent="0" lvl="0" marL="0" rtl="0" algn="l">
              <a:spcBef>
                <a:spcPts val="0"/>
              </a:spcBef>
              <a:spcAft>
                <a:spcPts val="0"/>
              </a:spcAft>
              <a:buNone/>
            </a:pPr>
            <a:r>
              <a:t/>
            </a:r>
            <a:endParaRPr b="1">
              <a:latin typeface="Arial"/>
              <a:ea typeface="Arial"/>
              <a:cs typeface="Arial"/>
              <a:sym typeface="Arial"/>
            </a:endParaRPr>
          </a:p>
          <a:p>
            <a:pPr indent="0" lvl="0" marL="0" rtl="0" algn="l">
              <a:spcBef>
                <a:spcPts val="0"/>
              </a:spcBef>
              <a:spcAft>
                <a:spcPts val="0"/>
              </a:spcAft>
              <a:buNone/>
            </a:pPr>
            <a:r>
              <a:rPr b="1" i="1" lang="en-AU" sz="1600">
                <a:latin typeface="Arial"/>
                <a:ea typeface="Arial"/>
                <a:cs typeface="Arial"/>
                <a:sym typeface="Arial"/>
              </a:rPr>
              <a:t>Diverse and intersectional identities </a:t>
            </a:r>
            <a:endParaRPr/>
          </a:p>
          <a:p>
            <a:pPr indent="-171450" lvl="0" marL="171450" rtl="0" algn="l">
              <a:spcBef>
                <a:spcPts val="0"/>
              </a:spcBef>
              <a:spcAft>
                <a:spcPts val="0"/>
              </a:spcAft>
              <a:buClr>
                <a:schemeClr val="dk1"/>
              </a:buClr>
              <a:buSzPts val="1600"/>
              <a:buFont typeface="Arial"/>
              <a:buChar char="-"/>
            </a:pPr>
            <a:r>
              <a:rPr b="1" lang="en-AU" sz="1600">
                <a:latin typeface="Arial"/>
                <a:ea typeface="Arial"/>
                <a:cs typeface="Arial"/>
                <a:sym typeface="Arial"/>
              </a:rPr>
              <a:t>High level of representativeness</a:t>
            </a:r>
            <a:endParaRPr/>
          </a:p>
          <a:p>
            <a:pPr indent="-171450" lvl="0" marL="171450" rtl="0" algn="l">
              <a:spcBef>
                <a:spcPts val="0"/>
              </a:spcBef>
              <a:spcAft>
                <a:spcPts val="0"/>
              </a:spcAft>
              <a:buClr>
                <a:schemeClr val="dk1"/>
              </a:buClr>
              <a:buSzPts val="1600"/>
              <a:buFont typeface="Arial"/>
              <a:buChar char="-"/>
            </a:pPr>
            <a:r>
              <a:rPr b="1" lang="en-AU" sz="1600">
                <a:latin typeface="Arial"/>
                <a:ea typeface="Arial"/>
                <a:cs typeface="Arial"/>
                <a:sym typeface="Arial"/>
              </a:rPr>
              <a:t>Embracing everyone for who they are</a:t>
            </a:r>
            <a:endParaRPr/>
          </a:p>
          <a:p>
            <a:pPr indent="-171450" lvl="0" marL="171450" rtl="0" algn="l">
              <a:spcBef>
                <a:spcPts val="0"/>
              </a:spcBef>
              <a:spcAft>
                <a:spcPts val="0"/>
              </a:spcAft>
              <a:buClr>
                <a:schemeClr val="dk1"/>
              </a:buClr>
              <a:buSzPts val="1600"/>
              <a:buFont typeface="Arial"/>
              <a:buChar char="-"/>
            </a:pPr>
            <a:r>
              <a:rPr b="1" lang="en-AU" sz="1600">
                <a:latin typeface="Arial"/>
                <a:ea typeface="Arial"/>
                <a:cs typeface="Arial"/>
                <a:sym typeface="Arial"/>
              </a:rPr>
              <a:t>Developing partnership approaches with First Nations people and communities</a:t>
            </a:r>
            <a:endParaRPr/>
          </a:p>
          <a:p>
            <a:pPr indent="-171450" lvl="0" marL="171450" rtl="0" algn="l">
              <a:spcBef>
                <a:spcPts val="0"/>
              </a:spcBef>
              <a:spcAft>
                <a:spcPts val="0"/>
              </a:spcAft>
              <a:buClr>
                <a:schemeClr val="dk1"/>
              </a:buClr>
              <a:buSzPts val="1600"/>
              <a:buFont typeface="Arial"/>
              <a:buChar char="-"/>
            </a:pPr>
            <a:r>
              <a:rPr b="1" lang="en-AU" sz="1600">
                <a:latin typeface="Arial"/>
                <a:ea typeface="Arial"/>
                <a:cs typeface="Arial"/>
                <a:sym typeface="Arial"/>
              </a:rPr>
              <a:t>Being culturally inclusive, safe and responsive</a:t>
            </a:r>
            <a:endParaRPr/>
          </a:p>
          <a:p>
            <a:pPr indent="-69850" lvl="0" marL="171450" rtl="0" algn="l">
              <a:spcBef>
                <a:spcPts val="0"/>
              </a:spcBef>
              <a:spcAft>
                <a:spcPts val="0"/>
              </a:spcAft>
              <a:buClr>
                <a:schemeClr val="dk1"/>
              </a:buClr>
              <a:buSzPts val="1600"/>
              <a:buFont typeface="Calibri"/>
              <a:buNone/>
            </a:pPr>
            <a:r>
              <a:t/>
            </a:r>
            <a:endParaRPr b="1" sz="1600">
              <a:latin typeface="Arial"/>
              <a:ea typeface="Arial"/>
              <a:cs typeface="Arial"/>
              <a:sym typeface="Arial"/>
            </a:endParaRPr>
          </a:p>
          <a:p>
            <a:pPr indent="0" lvl="0" marL="0" rtl="0" algn="l">
              <a:spcBef>
                <a:spcPts val="0"/>
              </a:spcBef>
              <a:spcAft>
                <a:spcPts val="0"/>
              </a:spcAft>
              <a:buClr>
                <a:schemeClr val="dk1"/>
              </a:buClr>
              <a:buSzPts val="1600"/>
              <a:buFont typeface="Arial"/>
              <a:buNone/>
            </a:pPr>
            <a:r>
              <a:rPr b="1" i="1" lang="en-AU" sz="1600">
                <a:latin typeface="Arial"/>
                <a:ea typeface="Arial"/>
                <a:cs typeface="Arial"/>
                <a:sym typeface="Arial"/>
              </a:rPr>
              <a:t>Barriers </a:t>
            </a:r>
            <a:endParaRPr/>
          </a:p>
          <a:p>
            <a:pPr indent="-171450" lvl="0" marL="171450" rtl="0" algn="l">
              <a:spcBef>
                <a:spcPts val="0"/>
              </a:spcBef>
              <a:spcAft>
                <a:spcPts val="0"/>
              </a:spcAft>
              <a:buClr>
                <a:schemeClr val="dk1"/>
              </a:buClr>
              <a:buSzPts val="1600"/>
              <a:buFont typeface="Arial"/>
              <a:buChar char="-"/>
            </a:pPr>
            <a:r>
              <a:rPr b="1" lang="en-AU" sz="1600">
                <a:latin typeface="Arial"/>
                <a:ea typeface="Arial"/>
                <a:cs typeface="Arial"/>
                <a:sym typeface="Arial"/>
              </a:rPr>
              <a:t>Identify and address barriers to partnering</a:t>
            </a:r>
            <a:endParaRPr/>
          </a:p>
          <a:p>
            <a:pPr indent="-171450" lvl="0" marL="171450" rtl="0" algn="l">
              <a:spcBef>
                <a:spcPts val="0"/>
              </a:spcBef>
              <a:spcAft>
                <a:spcPts val="0"/>
              </a:spcAft>
              <a:buClr>
                <a:schemeClr val="dk1"/>
              </a:buClr>
              <a:buSzPts val="1600"/>
              <a:buFont typeface="Arial"/>
              <a:buChar char="-"/>
            </a:pPr>
            <a:r>
              <a:rPr b="1" lang="en-AU" sz="1600">
                <a:latin typeface="Arial"/>
                <a:ea typeface="Arial"/>
                <a:cs typeface="Arial"/>
                <a:sym typeface="Arial"/>
              </a:rPr>
              <a:t>Being flexible in our approaches</a:t>
            </a:r>
            <a:endParaRPr/>
          </a:p>
          <a:p>
            <a:pPr indent="-171450" lvl="0" marL="171450" rtl="0" algn="l">
              <a:spcBef>
                <a:spcPts val="0"/>
              </a:spcBef>
              <a:spcAft>
                <a:spcPts val="0"/>
              </a:spcAft>
              <a:buClr>
                <a:schemeClr val="dk1"/>
              </a:buClr>
              <a:buSzPts val="1600"/>
              <a:buFont typeface="Arial"/>
              <a:buChar char="-"/>
            </a:pPr>
            <a:r>
              <a:rPr b="1" lang="en-AU" sz="1600">
                <a:latin typeface="Arial"/>
                <a:ea typeface="Arial"/>
                <a:cs typeface="Arial"/>
                <a:sym typeface="Arial"/>
              </a:rPr>
              <a:t>Collaborating with regional, rural and remote communities</a:t>
            </a:r>
            <a:endParaRPr/>
          </a:p>
          <a:p>
            <a:pPr indent="-69850" lvl="0" marL="171450" rtl="0" algn="l">
              <a:spcBef>
                <a:spcPts val="0"/>
              </a:spcBef>
              <a:spcAft>
                <a:spcPts val="0"/>
              </a:spcAft>
              <a:buClr>
                <a:schemeClr val="dk1"/>
              </a:buClr>
              <a:buSzPts val="1600"/>
              <a:buFont typeface="Calibri"/>
              <a:buNone/>
            </a:pPr>
            <a:r>
              <a:t/>
            </a:r>
            <a:endParaRPr b="1" sz="1600">
              <a:latin typeface="Arial"/>
              <a:ea typeface="Arial"/>
              <a:cs typeface="Arial"/>
              <a:sym typeface="Arial"/>
            </a:endParaRPr>
          </a:p>
          <a:p>
            <a:pPr indent="0" lvl="0" marL="0" rtl="0" algn="l">
              <a:spcBef>
                <a:spcPts val="0"/>
              </a:spcBef>
              <a:spcAft>
                <a:spcPts val="0"/>
              </a:spcAft>
              <a:buClr>
                <a:schemeClr val="dk1"/>
              </a:buClr>
              <a:buSzPts val="1600"/>
              <a:buFont typeface="Arial"/>
              <a:buNone/>
            </a:pPr>
            <a:r>
              <a:rPr b="1" i="1" lang="en-AU" sz="1600">
                <a:latin typeface="Arial"/>
                <a:ea typeface="Arial"/>
                <a:cs typeface="Arial"/>
                <a:sym typeface="Arial"/>
              </a:rPr>
              <a:t>Share and shift power</a:t>
            </a:r>
            <a:endParaRPr/>
          </a:p>
          <a:p>
            <a:pPr indent="-171450" lvl="0" marL="171450" rtl="0" algn="l">
              <a:spcBef>
                <a:spcPts val="0"/>
              </a:spcBef>
              <a:spcAft>
                <a:spcPts val="0"/>
              </a:spcAft>
              <a:buClr>
                <a:schemeClr val="dk1"/>
              </a:buClr>
              <a:buSzPts val="1600"/>
              <a:buFont typeface="Arial"/>
              <a:buChar char="-"/>
            </a:pPr>
            <a:r>
              <a:rPr b="1" lang="en-AU" sz="1600">
                <a:latin typeface="Arial"/>
                <a:ea typeface="Arial"/>
                <a:cs typeface="Arial"/>
                <a:sym typeface="Arial"/>
              </a:rPr>
              <a:t>Promoting opportunities</a:t>
            </a:r>
            <a:endParaRPr/>
          </a:p>
          <a:p>
            <a:pPr indent="-171450" lvl="0" marL="171450" rtl="0" algn="l">
              <a:spcBef>
                <a:spcPts val="0"/>
              </a:spcBef>
              <a:spcAft>
                <a:spcPts val="0"/>
              </a:spcAft>
              <a:buClr>
                <a:schemeClr val="dk1"/>
              </a:buClr>
              <a:buSzPts val="1600"/>
              <a:buFont typeface="Arial"/>
              <a:buChar char="-"/>
            </a:pPr>
            <a:r>
              <a:rPr b="1" lang="en-AU" sz="1600">
                <a:latin typeface="Arial"/>
                <a:ea typeface="Arial"/>
                <a:cs typeface="Arial"/>
                <a:sym typeface="Arial"/>
              </a:rPr>
              <a:t>Sharing information and knowledge</a:t>
            </a:r>
            <a:endParaRPr/>
          </a:p>
          <a:p>
            <a:pPr indent="-171450" lvl="0" marL="171450" rtl="0" algn="l">
              <a:spcBef>
                <a:spcPts val="0"/>
              </a:spcBef>
              <a:spcAft>
                <a:spcPts val="0"/>
              </a:spcAft>
              <a:buClr>
                <a:schemeClr val="dk1"/>
              </a:buClr>
              <a:buSzPts val="1600"/>
              <a:buFont typeface="Arial"/>
              <a:buChar char="-"/>
            </a:pPr>
            <a:r>
              <a:rPr b="1" lang="en-AU" sz="1600">
                <a:latin typeface="Arial"/>
                <a:ea typeface="Arial"/>
                <a:cs typeface="Arial"/>
                <a:sym typeface="Arial"/>
              </a:rPr>
              <a:t>Acknowledging and reducing the impact of power dynamics in partnerships</a:t>
            </a:r>
            <a:endParaRPr/>
          </a:p>
          <a:p>
            <a:pPr indent="-171450" lvl="0" marL="171450" rtl="0" algn="l">
              <a:spcBef>
                <a:spcPts val="0"/>
              </a:spcBef>
              <a:spcAft>
                <a:spcPts val="0"/>
              </a:spcAft>
              <a:buClr>
                <a:schemeClr val="dk1"/>
              </a:buClr>
              <a:buSzPts val="1600"/>
              <a:buFont typeface="Arial"/>
              <a:buChar char="-"/>
            </a:pPr>
            <a:r>
              <a:rPr b="1" lang="en-AU" sz="1600">
                <a:latin typeface="Arial"/>
                <a:ea typeface="Arial"/>
                <a:cs typeface="Arial"/>
                <a:sym typeface="Arial"/>
              </a:rPr>
              <a:t>Supporting shared decision making</a:t>
            </a:r>
            <a:endParaRPr/>
          </a:p>
          <a:p>
            <a:pPr indent="-171450" lvl="0" marL="171450" rtl="0" algn="l">
              <a:spcBef>
                <a:spcPts val="0"/>
              </a:spcBef>
              <a:spcAft>
                <a:spcPts val="0"/>
              </a:spcAft>
              <a:buClr>
                <a:schemeClr val="dk1"/>
              </a:buClr>
              <a:buSzPts val="1600"/>
              <a:buFont typeface="Arial"/>
              <a:buChar char="-"/>
            </a:pPr>
            <a:r>
              <a:rPr b="1" lang="en-AU" sz="1600">
                <a:latin typeface="Arial"/>
                <a:ea typeface="Arial"/>
                <a:cs typeface="Arial"/>
                <a:sym typeface="Arial"/>
              </a:rPr>
              <a:t>Recognising when system reform activities should be lived-living experience-led</a:t>
            </a:r>
            <a:endParaRPr/>
          </a:p>
          <a:p>
            <a:pPr indent="-69850" lvl="0" marL="171450" rtl="0" algn="l">
              <a:spcBef>
                <a:spcPts val="0"/>
              </a:spcBef>
              <a:spcAft>
                <a:spcPts val="0"/>
              </a:spcAft>
              <a:buClr>
                <a:schemeClr val="dk1"/>
              </a:buClr>
              <a:buSzPts val="1600"/>
              <a:buFont typeface="Calibri"/>
              <a:buNone/>
            </a:pPr>
            <a:r>
              <a:t/>
            </a:r>
            <a:endParaRPr b="1" sz="1600">
              <a:latin typeface="Arial"/>
              <a:ea typeface="Arial"/>
              <a:cs typeface="Arial"/>
              <a:sym typeface="Arial"/>
            </a:endParaRPr>
          </a:p>
          <a:p>
            <a:pPr indent="0" lvl="0" marL="0" rtl="0" algn="l">
              <a:spcBef>
                <a:spcPts val="0"/>
              </a:spcBef>
              <a:spcAft>
                <a:spcPts val="0"/>
              </a:spcAft>
              <a:buClr>
                <a:schemeClr val="dk1"/>
              </a:buClr>
              <a:buSzPts val="1600"/>
              <a:buFont typeface="Arial"/>
              <a:buNone/>
            </a:pPr>
            <a:r>
              <a:rPr b="1" i="1" lang="en-AU" sz="1600">
                <a:latin typeface="Arial"/>
                <a:ea typeface="Arial"/>
                <a:cs typeface="Arial"/>
                <a:sym typeface="Arial"/>
              </a:rPr>
              <a:t>Trauma informed approach</a:t>
            </a:r>
            <a:endParaRPr/>
          </a:p>
          <a:p>
            <a:pPr indent="-171450" lvl="0" marL="171450" rtl="0" algn="l">
              <a:spcBef>
                <a:spcPts val="0"/>
              </a:spcBef>
              <a:spcAft>
                <a:spcPts val="0"/>
              </a:spcAft>
              <a:buClr>
                <a:schemeClr val="dk1"/>
              </a:buClr>
              <a:buSzPts val="1600"/>
              <a:buFont typeface="Arial"/>
              <a:buChar char="-"/>
            </a:pPr>
            <a:r>
              <a:rPr b="1" lang="en-AU" sz="1600">
                <a:latin typeface="Arial"/>
                <a:ea typeface="Arial"/>
                <a:cs typeface="Arial"/>
                <a:sym typeface="Arial"/>
              </a:rPr>
              <a:t>Co-creating safe enough spaces</a:t>
            </a:r>
            <a:endParaRPr/>
          </a:p>
          <a:p>
            <a:pPr indent="-171450" lvl="0" marL="171450" rtl="0" algn="l">
              <a:spcBef>
                <a:spcPts val="0"/>
              </a:spcBef>
              <a:spcAft>
                <a:spcPts val="0"/>
              </a:spcAft>
              <a:buClr>
                <a:schemeClr val="dk1"/>
              </a:buClr>
              <a:buSzPts val="1600"/>
              <a:buFont typeface="Arial"/>
              <a:buChar char="-"/>
            </a:pPr>
            <a:r>
              <a:rPr b="1" lang="en-AU" sz="1600">
                <a:latin typeface="Arial"/>
                <a:ea typeface="Arial"/>
                <a:cs typeface="Arial"/>
                <a:sym typeface="Arial"/>
              </a:rPr>
              <a:t>Appropriately framing experiences – reducing stigma</a:t>
            </a:r>
            <a:endParaRPr/>
          </a:p>
          <a:p>
            <a:pPr indent="-171450" lvl="0" marL="171450" rtl="0" algn="l">
              <a:spcBef>
                <a:spcPts val="0"/>
              </a:spcBef>
              <a:spcAft>
                <a:spcPts val="0"/>
              </a:spcAft>
              <a:buClr>
                <a:schemeClr val="dk1"/>
              </a:buClr>
              <a:buSzPts val="1600"/>
              <a:buFont typeface="Arial"/>
              <a:buChar char="-"/>
            </a:pPr>
            <a:r>
              <a:rPr b="1" lang="en-AU" sz="1600">
                <a:latin typeface="Arial"/>
                <a:ea typeface="Arial"/>
                <a:cs typeface="Arial"/>
                <a:sym typeface="Arial"/>
              </a:rPr>
              <a:t>Providing access to supports</a:t>
            </a:r>
            <a:endParaRPr/>
          </a:p>
          <a:p>
            <a:pPr indent="-69850" lvl="0" marL="171450" rtl="0" algn="l">
              <a:spcBef>
                <a:spcPts val="0"/>
              </a:spcBef>
              <a:spcAft>
                <a:spcPts val="0"/>
              </a:spcAft>
              <a:buClr>
                <a:schemeClr val="dk1"/>
              </a:buClr>
              <a:buSzPts val="1600"/>
              <a:buFont typeface="Calibri"/>
              <a:buNone/>
            </a:pPr>
            <a:r>
              <a:t/>
            </a:r>
            <a:endParaRPr b="1" sz="1600">
              <a:latin typeface="Arial"/>
              <a:ea typeface="Arial"/>
              <a:cs typeface="Arial"/>
              <a:sym typeface="Arial"/>
            </a:endParaRPr>
          </a:p>
          <a:p>
            <a:pPr indent="0" lvl="0" marL="0" rtl="0" algn="l">
              <a:spcBef>
                <a:spcPts val="0"/>
              </a:spcBef>
              <a:spcAft>
                <a:spcPts val="0"/>
              </a:spcAft>
              <a:buClr>
                <a:schemeClr val="dk1"/>
              </a:buClr>
              <a:buSzPts val="1600"/>
              <a:buFont typeface="Arial"/>
              <a:buNone/>
            </a:pPr>
            <a:r>
              <a:rPr b="1" i="1" lang="en-AU" sz="1600">
                <a:latin typeface="Arial"/>
                <a:ea typeface="Arial"/>
                <a:cs typeface="Arial"/>
                <a:sym typeface="Arial"/>
              </a:rPr>
              <a:t>Learn, grow and benefit each other</a:t>
            </a:r>
            <a:endParaRPr/>
          </a:p>
          <a:p>
            <a:pPr indent="-171450" lvl="0" marL="171450" rtl="0" algn="l">
              <a:spcBef>
                <a:spcPts val="0"/>
              </a:spcBef>
              <a:spcAft>
                <a:spcPts val="0"/>
              </a:spcAft>
              <a:buClr>
                <a:schemeClr val="dk1"/>
              </a:buClr>
              <a:buSzPts val="1600"/>
              <a:buFont typeface="Arial"/>
              <a:buChar char="-"/>
            </a:pPr>
            <a:r>
              <a:rPr b="1" lang="en-AU" sz="1600">
                <a:latin typeface="Arial"/>
                <a:ea typeface="Arial"/>
                <a:cs typeface="Arial"/>
                <a:sym typeface="Arial"/>
              </a:rPr>
              <a:t>Mutually for our partners with lived-living experience and Commission staff</a:t>
            </a:r>
            <a:endParaRPr/>
          </a:p>
          <a:p>
            <a:pPr indent="-171450" lvl="0" marL="171450" rtl="0" algn="l">
              <a:spcBef>
                <a:spcPts val="0"/>
              </a:spcBef>
              <a:spcAft>
                <a:spcPts val="0"/>
              </a:spcAft>
              <a:buClr>
                <a:schemeClr val="dk1"/>
              </a:buClr>
              <a:buSzPts val="1600"/>
              <a:buFont typeface="Arial"/>
              <a:buChar char="-"/>
            </a:pPr>
            <a:r>
              <a:rPr b="1" lang="en-AU" sz="1600">
                <a:latin typeface="Arial"/>
                <a:ea typeface="Arial"/>
                <a:cs typeface="Arial"/>
                <a:sym typeface="Arial"/>
              </a:rPr>
              <a:t>Respecting and valuing difference – creating spaces to do this</a:t>
            </a:r>
            <a:endParaRPr/>
          </a:p>
          <a:p>
            <a:pPr indent="-171450" lvl="0" marL="171450" rtl="0" algn="l">
              <a:spcBef>
                <a:spcPts val="0"/>
              </a:spcBef>
              <a:spcAft>
                <a:spcPts val="0"/>
              </a:spcAft>
              <a:buClr>
                <a:schemeClr val="dk1"/>
              </a:buClr>
              <a:buSzPts val="1600"/>
              <a:buFont typeface="Arial"/>
              <a:buChar char="-"/>
            </a:pPr>
            <a:r>
              <a:rPr b="1" lang="en-AU" sz="1600">
                <a:latin typeface="Arial"/>
                <a:ea typeface="Arial"/>
                <a:cs typeface="Arial"/>
                <a:sym typeface="Arial"/>
              </a:rPr>
              <a:t>Championing new ideas and approaches</a:t>
            </a:r>
            <a:endParaRPr/>
          </a:p>
          <a:p>
            <a:pPr indent="-171450" lvl="0" marL="171450" rtl="0" algn="l">
              <a:spcBef>
                <a:spcPts val="0"/>
              </a:spcBef>
              <a:spcAft>
                <a:spcPts val="0"/>
              </a:spcAft>
              <a:buClr>
                <a:schemeClr val="dk1"/>
              </a:buClr>
              <a:buSzPts val="1600"/>
              <a:buFont typeface="Arial"/>
              <a:buChar char="-"/>
            </a:pPr>
            <a:r>
              <a:rPr b="1" lang="en-AU" sz="1600">
                <a:latin typeface="Arial"/>
                <a:ea typeface="Arial"/>
                <a:cs typeface="Arial"/>
                <a:sym typeface="Arial"/>
              </a:rPr>
              <a:t>Holding reflective spaces</a:t>
            </a:r>
            <a:endParaRPr/>
          </a:p>
        </p:txBody>
      </p:sp>
      <p:sp>
        <p:nvSpPr>
          <p:cNvPr id="170" name="Google Shape;170;p9: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p:cSld name="Opening slide">
    <p:spTree>
      <p:nvGrpSpPr>
        <p:cNvPr id="10" name="Shape 10"/>
        <p:cNvGrpSpPr/>
        <p:nvPr/>
      </p:nvGrpSpPr>
      <p:grpSpPr>
        <a:xfrm>
          <a:off x="0" y="0"/>
          <a:ext cx="0" cy="0"/>
          <a:chOff x="0" y="0"/>
          <a:chExt cx="0" cy="0"/>
        </a:xfrm>
      </p:grpSpPr>
      <p:sp>
        <p:nvSpPr>
          <p:cNvPr id="11" name="Google Shape;11;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2" name="Google Shape;12;p13"/>
          <p:cNvSpPr/>
          <p:nvPr/>
        </p:nvSpPr>
        <p:spPr>
          <a:xfrm>
            <a:off x="0" y="0"/>
            <a:ext cx="12192000" cy="692075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3" name="Google Shape;13;p13"/>
          <p:cNvPicPr preferRelativeResize="0"/>
          <p:nvPr/>
        </p:nvPicPr>
        <p:blipFill rotWithShape="1">
          <a:blip r:embed="rId2">
            <a:alphaModFix/>
          </a:blip>
          <a:srcRect b="0" l="0" r="0" t="0"/>
          <a:stretch/>
        </p:blipFill>
        <p:spPr>
          <a:xfrm>
            <a:off x="1541930" y="67235"/>
            <a:ext cx="9144000"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 name="Shape 14"/>
        <p:cNvGrpSpPr/>
        <p:nvPr/>
      </p:nvGrpSpPr>
      <p:grpSpPr>
        <a:xfrm>
          <a:off x="0" y="0"/>
          <a:ext cx="0" cy="0"/>
          <a:chOff x="0" y="0"/>
          <a:chExt cx="0" cy="0"/>
        </a:xfrm>
      </p:grpSpPr>
      <p:sp>
        <p:nvSpPr>
          <p:cNvPr id="15" name="Google Shape;15;p1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5000"/>
              <a:buFont typeface="Arial"/>
              <a:buNone/>
              <a:defRPr b="0" i="0" sz="5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 name="Google Shape;16;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 name="Google Shape;17;p1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 name="Google Shape;18;p1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1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AU"/>
              <a:t>‹#›</a:t>
            </a:fld>
            <a:endParaRPr/>
          </a:p>
        </p:txBody>
      </p:sp>
      <p:sp>
        <p:nvSpPr>
          <p:cNvPr id="20" name="Google Shape;20;p14"/>
          <p:cNvSpPr/>
          <p:nvPr/>
        </p:nvSpPr>
        <p:spPr>
          <a:xfrm>
            <a:off x="0" y="0"/>
            <a:ext cx="12335435" cy="69566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1" name="Google Shape;21;p14"/>
          <p:cNvPicPr preferRelativeResize="0"/>
          <p:nvPr/>
        </p:nvPicPr>
        <p:blipFill rotWithShape="1">
          <a:blip r:embed="rId2">
            <a:alphaModFix/>
          </a:blip>
          <a:srcRect b="0" l="0" r="0" t="0"/>
          <a:stretch/>
        </p:blipFill>
        <p:spPr>
          <a:xfrm>
            <a:off x="-8965" y="8965"/>
            <a:ext cx="9144000" cy="6858000"/>
          </a:xfrm>
          <a:prstGeom prst="rect">
            <a:avLst/>
          </a:prstGeom>
          <a:noFill/>
          <a:ln>
            <a:noFill/>
          </a:ln>
        </p:spPr>
      </p:pic>
      <p:pic>
        <p:nvPicPr>
          <p:cNvPr id="22" name="Google Shape;22;p14"/>
          <p:cNvPicPr preferRelativeResize="0"/>
          <p:nvPr/>
        </p:nvPicPr>
        <p:blipFill rotWithShape="1">
          <a:blip r:embed="rId2">
            <a:alphaModFix/>
          </a:blip>
          <a:srcRect b="0" l="44167" r="0" t="0"/>
          <a:stretch/>
        </p:blipFill>
        <p:spPr>
          <a:xfrm>
            <a:off x="7230041" y="8965"/>
            <a:ext cx="5105400" cy="6858000"/>
          </a:xfrm>
          <a:prstGeom prst="rect">
            <a:avLst/>
          </a:prstGeom>
          <a:noFill/>
          <a:ln>
            <a:noFill/>
          </a:ln>
        </p:spPr>
      </p:pic>
      <p:sp>
        <p:nvSpPr>
          <p:cNvPr id="23" name="Google Shape;23;p14"/>
          <p:cNvSpPr/>
          <p:nvPr/>
        </p:nvSpPr>
        <p:spPr>
          <a:xfrm>
            <a:off x="-1" y="6849035"/>
            <a:ext cx="12335441" cy="152868"/>
          </a:xfrm>
          <a:prstGeom prst="rect">
            <a:avLst/>
          </a:prstGeom>
          <a:solidFill>
            <a:srgbClr val="5C626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 name="Google Shape;24;p14"/>
          <p:cNvSpPr txBox="1"/>
          <p:nvPr>
            <p:ph idx="2" type="body"/>
          </p:nvPr>
        </p:nvSpPr>
        <p:spPr>
          <a:xfrm>
            <a:off x="623887" y="3996947"/>
            <a:ext cx="10729913" cy="468917"/>
          </a:xfrm>
          <a:prstGeom prst="rect">
            <a:avLst/>
          </a:prstGeom>
          <a:noFill/>
          <a:ln>
            <a:noFill/>
          </a:ln>
        </p:spPr>
        <p:txBody>
          <a:bodyPr anchorCtr="0" anchor="b" bIns="0" lIns="0" spcFirstLastPara="1" rIns="0" wrap="square" tIns="0">
            <a:normAutofit/>
          </a:bodyPr>
          <a:lstStyle>
            <a:lvl1pPr indent="-228600" lvl="0" marL="457200" marR="0" rtl="0" algn="r">
              <a:lnSpc>
                <a:spcPct val="90000"/>
              </a:lnSpc>
              <a:spcBef>
                <a:spcPts val="1000"/>
              </a:spcBef>
              <a:spcAft>
                <a:spcPts val="0"/>
              </a:spcAft>
              <a:buClr>
                <a:srgbClr val="27AAE1"/>
              </a:buClr>
              <a:buSzPts val="2800"/>
              <a:buFont typeface="Arial"/>
              <a:buNone/>
              <a:defRPr b="0" i="0" sz="2800" u="none" cap="none" strike="noStrike">
                <a:solidFill>
                  <a:srgbClr val="27AAE1"/>
                </a:solidFill>
                <a:latin typeface="Arial"/>
                <a:ea typeface="Arial"/>
                <a:cs typeface="Arial"/>
                <a:sym typeface="Arial"/>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25" name="Google Shape;25;p14"/>
          <p:cNvSpPr txBox="1"/>
          <p:nvPr>
            <p:ph idx="3" type="body"/>
          </p:nvPr>
        </p:nvSpPr>
        <p:spPr>
          <a:xfrm>
            <a:off x="2886635" y="2046848"/>
            <a:ext cx="8476129" cy="1815162"/>
          </a:xfrm>
          <a:prstGeom prst="rect">
            <a:avLst/>
          </a:prstGeom>
          <a:noFill/>
          <a:ln>
            <a:noFill/>
          </a:ln>
        </p:spPr>
        <p:txBody>
          <a:bodyPr anchorCtr="0" anchor="b" bIns="0" lIns="0" spcFirstLastPara="1" rIns="0" wrap="square" tIns="0">
            <a:noAutofit/>
          </a:bodyPr>
          <a:lstStyle>
            <a:lvl1pPr indent="-228600" lvl="0" marL="457200" marR="0" rtl="0" algn="r">
              <a:lnSpc>
                <a:spcPct val="90000"/>
              </a:lnSpc>
              <a:spcBef>
                <a:spcPts val="1000"/>
              </a:spcBef>
              <a:spcAft>
                <a:spcPts val="0"/>
              </a:spcAft>
              <a:buClr>
                <a:srgbClr val="5C626C"/>
              </a:buClr>
              <a:buSzPts val="5000"/>
              <a:buFont typeface="Arial"/>
              <a:buNone/>
              <a:defRPr b="0" i="0" sz="5000" u="none" cap="none" strike="noStrike">
                <a:solidFill>
                  <a:srgbClr val="5C626C"/>
                </a:solidFill>
                <a:latin typeface="Arial"/>
                <a:ea typeface="Arial"/>
                <a:cs typeface="Arial"/>
                <a:sym typeface="Arial"/>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26" name="Google Shape;26;p14"/>
          <p:cNvSpPr txBox="1"/>
          <p:nvPr>
            <p:ph idx="4" type="body"/>
          </p:nvPr>
        </p:nvSpPr>
        <p:spPr>
          <a:xfrm>
            <a:off x="632851" y="4584679"/>
            <a:ext cx="10729913" cy="238334"/>
          </a:xfrm>
          <a:prstGeom prst="rect">
            <a:avLst/>
          </a:prstGeom>
          <a:noFill/>
          <a:ln>
            <a:noFill/>
          </a:ln>
        </p:spPr>
        <p:txBody>
          <a:bodyPr anchorCtr="0" anchor="b" bIns="0" lIns="0" spcFirstLastPara="1" rIns="0" wrap="square" tIns="0">
            <a:normAutofit/>
          </a:bodyPr>
          <a:lstStyle>
            <a:lvl1pPr indent="-228600" lvl="0" marL="457200" marR="0" rtl="0" algn="r">
              <a:lnSpc>
                <a:spcPct val="90000"/>
              </a:lnSpc>
              <a:spcBef>
                <a:spcPts val="1000"/>
              </a:spcBef>
              <a:spcAft>
                <a:spcPts val="0"/>
              </a:spcAft>
              <a:buClr>
                <a:srgbClr val="1F4EA2"/>
              </a:buClr>
              <a:buSzPts val="1400"/>
              <a:buFont typeface="Arial"/>
              <a:buNone/>
              <a:defRPr b="0" i="0" sz="1400" u="none" cap="none" strike="noStrike">
                <a:solidFill>
                  <a:srgbClr val="1F4EA2"/>
                </a:solidFill>
                <a:latin typeface="Arial"/>
                <a:ea typeface="Arial"/>
                <a:cs typeface="Arial"/>
                <a:sym typeface="Arial"/>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7" name="Shape 27"/>
        <p:cNvGrpSpPr/>
        <p:nvPr/>
      </p:nvGrpSpPr>
      <p:grpSpPr>
        <a:xfrm>
          <a:off x="0" y="0"/>
          <a:ext cx="0" cy="0"/>
          <a:chOff x="0" y="0"/>
          <a:chExt cx="0" cy="0"/>
        </a:xfrm>
      </p:grpSpPr>
      <p:pic>
        <p:nvPicPr>
          <p:cNvPr id="28" name="Google Shape;28;p15"/>
          <p:cNvPicPr preferRelativeResize="0"/>
          <p:nvPr/>
        </p:nvPicPr>
        <p:blipFill rotWithShape="1">
          <a:blip r:embed="rId2">
            <a:alphaModFix/>
          </a:blip>
          <a:srcRect b="0" l="75914" r="0" t="0"/>
          <a:stretch/>
        </p:blipFill>
        <p:spPr>
          <a:xfrm>
            <a:off x="0" y="0"/>
            <a:ext cx="12192000" cy="6858000"/>
          </a:xfrm>
          <a:prstGeom prst="rect">
            <a:avLst/>
          </a:prstGeom>
          <a:noFill/>
          <a:ln>
            <a:noFill/>
          </a:ln>
        </p:spPr>
      </p:pic>
      <p:sp>
        <p:nvSpPr>
          <p:cNvPr id="29" name="Google Shape;29;p15"/>
          <p:cNvSpPr/>
          <p:nvPr/>
        </p:nvSpPr>
        <p:spPr>
          <a:xfrm>
            <a:off x="2447453" y="1443841"/>
            <a:ext cx="7297093" cy="3970318"/>
          </a:xfrm>
          <a:prstGeom prst="rect">
            <a:avLst/>
          </a:prstGeom>
          <a:solidFill>
            <a:srgbClr val="5C626C">
              <a:alpha val="29803"/>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AU" sz="3600">
                <a:solidFill>
                  <a:schemeClr val="lt1"/>
                </a:solidFill>
                <a:latin typeface="Arial"/>
                <a:ea typeface="Arial"/>
                <a:cs typeface="Arial"/>
                <a:sym typeface="Arial"/>
              </a:rPr>
              <a:t>I acknowledge Aboriginal and Torres Strait Islander peoples as the Traditional Owners and Custodians of this country.</a:t>
            </a:r>
            <a:endParaRPr/>
          </a:p>
          <a:p>
            <a:pPr indent="0" lvl="0" marL="0" marR="0" rtl="0" algn="ctr">
              <a:spcBef>
                <a:spcPts val="0"/>
              </a:spcBef>
              <a:spcAft>
                <a:spcPts val="0"/>
              </a:spcAft>
              <a:buNone/>
            </a:pPr>
            <a:r>
              <a:t/>
            </a:r>
            <a:endParaRPr b="1" sz="3600">
              <a:solidFill>
                <a:schemeClr val="lt1"/>
              </a:solidFill>
              <a:latin typeface="Arial"/>
              <a:ea typeface="Arial"/>
              <a:cs typeface="Arial"/>
              <a:sym typeface="Arial"/>
            </a:endParaRPr>
          </a:p>
          <a:p>
            <a:pPr indent="0" lvl="0" marL="0" marR="0" rtl="0" algn="ctr">
              <a:spcBef>
                <a:spcPts val="0"/>
              </a:spcBef>
              <a:spcAft>
                <a:spcPts val="0"/>
              </a:spcAft>
              <a:buNone/>
            </a:pPr>
            <a:r>
              <a:rPr b="1" lang="en-AU" sz="3600">
                <a:solidFill>
                  <a:schemeClr val="lt1"/>
                </a:solidFill>
                <a:latin typeface="Arial"/>
                <a:ea typeface="Arial"/>
                <a:cs typeface="Arial"/>
                <a:sym typeface="Arial"/>
              </a:rPr>
              <a:t>I pay my respect to Elders past, present and emerging.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0" name="Shape 30"/>
        <p:cNvGrpSpPr/>
        <p:nvPr/>
      </p:nvGrpSpPr>
      <p:grpSpPr>
        <a:xfrm>
          <a:off x="0" y="0"/>
          <a:ext cx="0" cy="0"/>
          <a:chOff x="0" y="0"/>
          <a:chExt cx="0" cy="0"/>
        </a:xfrm>
      </p:grpSpPr>
      <p:pic>
        <p:nvPicPr>
          <p:cNvPr id="31" name="Google Shape;31;p16"/>
          <p:cNvPicPr preferRelativeResize="0"/>
          <p:nvPr/>
        </p:nvPicPr>
        <p:blipFill rotWithShape="1">
          <a:blip r:embed="rId2">
            <a:alphaModFix/>
          </a:blip>
          <a:srcRect b="0" l="0" r="0" t="0"/>
          <a:stretch/>
        </p:blipFill>
        <p:spPr>
          <a:xfrm>
            <a:off x="10448546" y="0"/>
            <a:ext cx="1743456" cy="6858000"/>
          </a:xfrm>
          <a:prstGeom prst="rect">
            <a:avLst/>
          </a:prstGeom>
          <a:noFill/>
          <a:ln>
            <a:noFill/>
          </a:ln>
        </p:spPr>
      </p:pic>
      <p:sp>
        <p:nvSpPr>
          <p:cNvPr id="32" name="Google Shape;32;p16"/>
          <p:cNvSpPr txBox="1"/>
          <p:nvPr>
            <p:ph type="title"/>
          </p:nvPr>
        </p:nvSpPr>
        <p:spPr>
          <a:xfrm>
            <a:off x="663389" y="922867"/>
            <a:ext cx="9785158" cy="1013356"/>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1F4EA2"/>
              </a:buClr>
              <a:buSzPts val="5000"/>
              <a:buFont typeface="Arial"/>
              <a:buNone/>
              <a:defRPr b="0" i="0" sz="5000" u="none" cap="none" strike="noStrike">
                <a:solidFill>
                  <a:srgbClr val="1F4EA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16"/>
          <p:cNvSpPr txBox="1"/>
          <p:nvPr>
            <p:ph idx="1" type="body"/>
          </p:nvPr>
        </p:nvSpPr>
        <p:spPr>
          <a:xfrm>
            <a:off x="663575" y="2222500"/>
            <a:ext cx="9785350" cy="4043363"/>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27AAE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rgbClr val="27AAE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rgbClr val="27AAE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rgbClr val="27AAE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90000"/>
              </a:lnSpc>
              <a:spcBef>
                <a:spcPts val="500"/>
              </a:spcBef>
              <a:spcAft>
                <a:spcPts val="0"/>
              </a:spcAft>
              <a:buClr>
                <a:srgbClr val="27AAE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34" name="Shape 34"/>
        <p:cNvGrpSpPr/>
        <p:nvPr/>
      </p:nvGrpSpPr>
      <p:grpSpPr>
        <a:xfrm>
          <a:off x="0" y="0"/>
          <a:ext cx="0" cy="0"/>
          <a:chOff x="0" y="0"/>
          <a:chExt cx="0" cy="0"/>
        </a:xfrm>
      </p:grpSpPr>
      <p:sp>
        <p:nvSpPr>
          <p:cNvPr id="35" name="Google Shape;35;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Arial"/>
              <a:buNone/>
              <a:defRPr b="0" i="0" sz="6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 name="Google Shape;36;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Arial"/>
                <a:ea typeface="Arial"/>
                <a:cs typeface="Arial"/>
                <a:sym typeface="Arial"/>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37" name="Google Shape;37;p1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1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1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AU"/>
              <a:t>‹#›</a:t>
            </a:fld>
            <a:endParaRPr/>
          </a:p>
        </p:txBody>
      </p:sp>
      <p:sp>
        <p:nvSpPr>
          <p:cNvPr id="40" name="Google Shape;40;p17"/>
          <p:cNvSpPr/>
          <p:nvPr/>
        </p:nvSpPr>
        <p:spPr>
          <a:xfrm>
            <a:off x="0" y="0"/>
            <a:ext cx="12263718"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1" name="Google Shape;41;p17"/>
          <p:cNvPicPr preferRelativeResize="0"/>
          <p:nvPr/>
        </p:nvPicPr>
        <p:blipFill rotWithShape="1">
          <a:blip r:embed="rId2">
            <a:alphaModFix/>
          </a:blip>
          <a:srcRect b="0" l="0" r="0" t="82222"/>
          <a:stretch/>
        </p:blipFill>
        <p:spPr>
          <a:xfrm>
            <a:off x="-8965" y="5648528"/>
            <a:ext cx="9144000" cy="1219200"/>
          </a:xfrm>
          <a:prstGeom prst="rect">
            <a:avLst/>
          </a:prstGeom>
          <a:noFill/>
          <a:ln>
            <a:noFill/>
          </a:ln>
        </p:spPr>
      </p:pic>
      <p:pic>
        <p:nvPicPr>
          <p:cNvPr id="42" name="Google Shape;42;p17"/>
          <p:cNvPicPr preferRelativeResize="0"/>
          <p:nvPr/>
        </p:nvPicPr>
        <p:blipFill rotWithShape="1">
          <a:blip r:embed="rId3">
            <a:alphaModFix/>
          </a:blip>
          <a:srcRect b="0" l="44167" r="0" t="81569"/>
          <a:stretch/>
        </p:blipFill>
        <p:spPr>
          <a:xfrm>
            <a:off x="7104531" y="5638799"/>
            <a:ext cx="5105400" cy="1264025"/>
          </a:xfrm>
          <a:prstGeom prst="rect">
            <a:avLst/>
          </a:prstGeom>
          <a:noFill/>
          <a:ln>
            <a:noFill/>
          </a:ln>
        </p:spPr>
      </p:pic>
      <p:sp>
        <p:nvSpPr>
          <p:cNvPr id="43" name="Google Shape;43;p17"/>
          <p:cNvSpPr/>
          <p:nvPr/>
        </p:nvSpPr>
        <p:spPr>
          <a:xfrm>
            <a:off x="0" y="0"/>
            <a:ext cx="12192000" cy="5638800"/>
          </a:xfrm>
          <a:prstGeom prst="rect">
            <a:avLst/>
          </a:prstGeom>
          <a:gradFill>
            <a:gsLst>
              <a:gs pos="0">
                <a:srgbClr val="1F4EA2"/>
              </a:gs>
              <a:gs pos="24000">
                <a:srgbClr val="1F4EA2"/>
              </a:gs>
              <a:gs pos="80000">
                <a:srgbClr val="27AAE1"/>
              </a:gs>
              <a:gs pos="100000">
                <a:srgbClr val="27AAE1"/>
              </a:gs>
            </a:gsLst>
            <a:lin ang="108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 name="Google Shape;44;p17"/>
          <p:cNvSpPr txBox="1"/>
          <p:nvPr>
            <p:ph idx="2" type="subTitle"/>
          </p:nvPr>
        </p:nvSpPr>
        <p:spPr>
          <a:xfrm>
            <a:off x="2891619" y="2908007"/>
            <a:ext cx="8161865" cy="482599"/>
          </a:xfrm>
          <a:prstGeom prst="rect">
            <a:avLst/>
          </a:prstGeom>
          <a:noFill/>
          <a:ln>
            <a:noFill/>
          </a:ln>
        </p:spPr>
        <p:txBody>
          <a:bodyPr anchorCtr="0" anchor="t" bIns="45700" lIns="91425" spcFirstLastPara="1" rIns="91425" wrap="square" tIns="45700">
            <a:normAutofit/>
          </a:bodyPr>
          <a:lstStyle>
            <a:lvl1pPr lvl="0" marR="0" rtl="0" algn="r">
              <a:lnSpc>
                <a:spcPct val="90000"/>
              </a:lnSpc>
              <a:spcBef>
                <a:spcPts val="1000"/>
              </a:spcBef>
              <a:spcAft>
                <a:spcPts val="0"/>
              </a:spcAft>
              <a:buClr>
                <a:srgbClr val="27AAE1"/>
              </a:buClr>
              <a:buSzPts val="2800"/>
              <a:buFont typeface="Arial"/>
              <a:buNone/>
              <a:defRPr b="0" i="0" sz="2800" u="none" cap="none" strike="noStrike">
                <a:solidFill>
                  <a:srgbClr val="27AAE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45" name="Google Shape;45;p17"/>
          <p:cNvSpPr txBox="1"/>
          <p:nvPr>
            <p:ph idx="3" type="body"/>
          </p:nvPr>
        </p:nvSpPr>
        <p:spPr>
          <a:xfrm>
            <a:off x="2577355" y="375295"/>
            <a:ext cx="8476129" cy="1815162"/>
          </a:xfrm>
          <a:prstGeom prst="rect">
            <a:avLst/>
          </a:prstGeom>
          <a:noFill/>
          <a:ln>
            <a:noFill/>
          </a:ln>
        </p:spPr>
        <p:txBody>
          <a:bodyPr anchorCtr="0" anchor="b" bIns="0" lIns="0" spcFirstLastPara="1" rIns="0" wrap="square" tIns="0">
            <a:noAutofit/>
          </a:bodyPr>
          <a:lstStyle>
            <a:lvl1pPr indent="-228600" lvl="0" marL="457200" marR="0" rtl="0" algn="r">
              <a:lnSpc>
                <a:spcPct val="90000"/>
              </a:lnSpc>
              <a:spcBef>
                <a:spcPts val="1000"/>
              </a:spcBef>
              <a:spcAft>
                <a:spcPts val="0"/>
              </a:spcAft>
              <a:buClr>
                <a:schemeClr val="lt1"/>
              </a:buClr>
              <a:buSzPts val="5000"/>
              <a:buFont typeface="Arial"/>
              <a:buNone/>
              <a:defRPr b="0" i="0" sz="50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hyperlink" Target="mailto:info@qmhc.qld.gov.au" TargetMode="External"/><Relationship Id="rId5" Type="http://schemas.openxmlformats.org/officeDocument/2006/relationships/hyperlink" Target="mailto:info@lelan.org.au" TargetMode="External"/><Relationship Id="rId6" Type="http://schemas.openxmlformats.org/officeDocument/2006/relationships/image" Target="../media/image16.png"/><Relationship Id="rId7" Type="http://schemas.openxmlformats.org/officeDocument/2006/relationships/hyperlink" Target="http://www.qmhc.qld.gov.a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2.png"/><Relationship Id="rId6" Type="http://schemas.openxmlformats.org/officeDocument/2006/relationships/image" Target="../media/image1.png"/><Relationship Id="rId7"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p10"/>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0"/>
          <p:cNvSpPr txBox="1"/>
          <p:nvPr>
            <p:ph type="title"/>
          </p:nvPr>
        </p:nvSpPr>
        <p:spPr>
          <a:xfrm>
            <a:off x="635000" y="640823"/>
            <a:ext cx="3418659" cy="558314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n-AU" sz="5400">
                <a:solidFill>
                  <a:schemeClr val="dk1"/>
                </a:solidFill>
                <a:latin typeface="Calibri"/>
                <a:ea typeface="Calibri"/>
                <a:cs typeface="Calibri"/>
                <a:sym typeface="Calibri"/>
              </a:rPr>
              <a:t>Next steps</a:t>
            </a:r>
            <a:endParaRPr/>
          </a:p>
        </p:txBody>
      </p:sp>
      <p:sp>
        <p:nvSpPr>
          <p:cNvPr id="195" name="Google Shape;195;p10"/>
          <p:cNvSpPr/>
          <p:nvPr/>
        </p:nvSpPr>
        <p:spPr>
          <a:xfrm rot="5400000">
            <a:off x="1627450" y="3462719"/>
            <a:ext cx="5410200" cy="18288"/>
          </a:xfrm>
          <a:custGeom>
            <a:rect b="b" l="l" r="r" t="t"/>
            <a:pathLst>
              <a:path extrusionOk="0" fill="none" h="18288" w="541020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extrusionOk="0" h="18288" w="541020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6" name="Google Shape;196;p10"/>
          <p:cNvGrpSpPr/>
          <p:nvPr/>
        </p:nvGrpSpPr>
        <p:grpSpPr>
          <a:xfrm>
            <a:off x="4648018" y="951026"/>
            <a:ext cx="6900512" cy="4915732"/>
            <a:chOff x="0" y="310204"/>
            <a:chExt cx="6900512" cy="4915732"/>
          </a:xfrm>
        </p:grpSpPr>
        <p:sp>
          <p:nvSpPr>
            <p:cNvPr id="197" name="Google Shape;197;p10"/>
            <p:cNvSpPr/>
            <p:nvPr/>
          </p:nvSpPr>
          <p:spPr>
            <a:xfrm>
              <a:off x="0" y="310204"/>
              <a:ext cx="6900512" cy="2185706"/>
            </a:xfrm>
            <a:prstGeom prst="roundRect">
              <a:avLst>
                <a:gd fmla="val 16667" name="adj"/>
              </a:avLst>
            </a:prstGeom>
            <a:solidFill>
              <a:srgbClr val="5B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0"/>
            <p:cNvSpPr txBox="1"/>
            <p:nvPr/>
          </p:nvSpPr>
          <p:spPr>
            <a:xfrm>
              <a:off x="106697" y="416901"/>
              <a:ext cx="6687118" cy="1972312"/>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lt1"/>
                </a:buClr>
                <a:buSzPts val="2800"/>
                <a:buFont typeface="Calibri"/>
                <a:buNone/>
              </a:pPr>
              <a:r>
                <a:rPr lang="en-AU" sz="2800">
                  <a:solidFill>
                    <a:schemeClr val="lt1"/>
                  </a:solidFill>
                  <a:latin typeface="Calibri"/>
                  <a:ea typeface="Calibri"/>
                  <a:cs typeface="Calibri"/>
                  <a:sym typeface="Calibri"/>
                </a:rPr>
                <a:t>The Commitment is foundational for embedding lived-living experience leadership and governance in the Commission’s broader system reform efforts</a:t>
              </a:r>
              <a:endParaRPr/>
            </a:p>
          </p:txBody>
        </p:sp>
        <p:sp>
          <p:nvSpPr>
            <p:cNvPr id="199" name="Google Shape;199;p10"/>
            <p:cNvSpPr/>
            <p:nvPr/>
          </p:nvSpPr>
          <p:spPr>
            <a:xfrm>
              <a:off x="0" y="2764364"/>
              <a:ext cx="6900512" cy="2185706"/>
            </a:xfrm>
            <a:prstGeom prst="roundRect">
              <a:avLst>
                <a:gd fmla="val 16667" name="adj"/>
              </a:avLst>
            </a:prstGeom>
            <a:solidFill>
              <a:srgbClr val="6FAB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0"/>
            <p:cNvSpPr txBox="1"/>
            <p:nvPr/>
          </p:nvSpPr>
          <p:spPr>
            <a:xfrm>
              <a:off x="106697" y="2871061"/>
              <a:ext cx="6687118" cy="1972312"/>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lt1"/>
                </a:buClr>
                <a:buSzPts val="2800"/>
                <a:buFont typeface="Calibri"/>
                <a:buNone/>
              </a:pPr>
              <a:r>
                <a:rPr lang="en-AU" sz="2800">
                  <a:solidFill>
                    <a:schemeClr val="lt1"/>
                  </a:solidFill>
                  <a:latin typeface="Calibri"/>
                  <a:ea typeface="Calibri"/>
                  <a:cs typeface="Calibri"/>
                  <a:sym typeface="Calibri"/>
                </a:rPr>
                <a:t>Our next steps will be focused on bringing the Commitment into our everyday ways of working </a:t>
              </a:r>
              <a:endParaRPr/>
            </a:p>
            <a:p>
              <a:pPr indent="0" lvl="0" marL="0" marR="0" rtl="0" algn="l">
                <a:lnSpc>
                  <a:spcPct val="90000"/>
                </a:lnSpc>
                <a:spcBef>
                  <a:spcPts val="980"/>
                </a:spcBef>
                <a:spcAft>
                  <a:spcPts val="0"/>
                </a:spcAft>
                <a:buClr>
                  <a:schemeClr val="dk1"/>
                </a:buClr>
                <a:buSzPts val="2800"/>
                <a:buFont typeface="Calibri"/>
                <a:buNone/>
              </a:pPr>
              <a:r>
                <a:t/>
              </a:r>
              <a:endParaRPr sz="2800">
                <a:solidFill>
                  <a:schemeClr val="lt1"/>
                </a:solidFill>
                <a:latin typeface="Calibri"/>
                <a:ea typeface="Calibri"/>
                <a:cs typeface="Calibri"/>
                <a:sym typeface="Calibri"/>
              </a:endParaRPr>
            </a:p>
          </p:txBody>
        </p:sp>
        <p:sp>
          <p:nvSpPr>
            <p:cNvPr id="201" name="Google Shape;201;p10"/>
            <p:cNvSpPr/>
            <p:nvPr/>
          </p:nvSpPr>
          <p:spPr>
            <a:xfrm>
              <a:off x="0" y="4762256"/>
              <a:ext cx="6900512" cy="46368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0"/>
            <p:cNvSpPr txBox="1"/>
            <p:nvPr/>
          </p:nvSpPr>
          <p:spPr>
            <a:xfrm>
              <a:off x="0" y="4762256"/>
              <a:ext cx="6900512" cy="463680"/>
            </a:xfrm>
            <a:prstGeom prst="rect">
              <a:avLst/>
            </a:prstGeom>
            <a:noFill/>
            <a:ln>
              <a:noFill/>
            </a:ln>
          </p:spPr>
          <p:txBody>
            <a:bodyPr anchorCtr="0" anchor="t" bIns="35550" lIns="219075" spcFirstLastPara="1" rIns="199125" wrap="square" tIns="35550">
              <a:noAutofit/>
            </a:bodyPr>
            <a:lstStyle/>
            <a:p>
              <a:pPr indent="-88900" lvl="1" marL="228600" marR="0" rtl="0" algn="l">
                <a:lnSpc>
                  <a:spcPct val="90000"/>
                </a:lnSpc>
                <a:spcBef>
                  <a:spcPts val="0"/>
                </a:spcBef>
                <a:spcAft>
                  <a:spcPts val="0"/>
                </a:spcAft>
                <a:buClr>
                  <a:schemeClr val="dk1"/>
                </a:buClr>
                <a:buSzPts val="2200"/>
                <a:buFont typeface="Calibri"/>
                <a:buNone/>
              </a:pPr>
              <a:r>
                <a:t/>
              </a:r>
              <a:endParaRPr b="0" i="0" sz="2200" u="none" cap="none" strike="noStrike">
                <a:solidFill>
                  <a:schemeClr val="dk1"/>
                </a:solidFill>
                <a:latin typeface="Calibri"/>
                <a:ea typeface="Calibri"/>
                <a:cs typeface="Calibri"/>
                <a:sym typeface="Calibri"/>
              </a:endParaRPr>
            </a:p>
          </p:txBody>
        </p:sp>
      </p:grpSp>
      <p:pic>
        <p:nvPicPr>
          <p:cNvPr id="203" name="Google Shape;203;p10"/>
          <p:cNvPicPr preferRelativeResize="0"/>
          <p:nvPr/>
        </p:nvPicPr>
        <p:blipFill rotWithShape="1">
          <a:blip r:embed="rId3">
            <a:alphaModFix/>
          </a:blip>
          <a:srcRect b="0" l="0" r="0" t="0"/>
          <a:stretch/>
        </p:blipFill>
        <p:spPr>
          <a:xfrm>
            <a:off x="829357" y="5902778"/>
            <a:ext cx="10910450" cy="148263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grpSp>
        <p:nvGrpSpPr>
          <p:cNvPr id="209" name="Google Shape;209;p11"/>
          <p:cNvGrpSpPr/>
          <p:nvPr/>
        </p:nvGrpSpPr>
        <p:grpSpPr>
          <a:xfrm>
            <a:off x="1650407" y="3964887"/>
            <a:ext cx="9364712" cy="1217582"/>
            <a:chOff x="1266686" y="972190"/>
            <a:chExt cx="9364712" cy="1217582"/>
          </a:xfrm>
        </p:grpSpPr>
        <p:sp>
          <p:nvSpPr>
            <p:cNvPr id="210" name="Google Shape;210;p11"/>
            <p:cNvSpPr/>
            <p:nvPr/>
          </p:nvSpPr>
          <p:spPr>
            <a:xfrm>
              <a:off x="1266686" y="972190"/>
              <a:ext cx="1201257" cy="1201257"/>
            </a:xfrm>
            <a:prstGeom prst="ellipse">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a:off x="1518950" y="1224454"/>
              <a:ext cx="696729" cy="69672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a:off x="2725356" y="972190"/>
              <a:ext cx="2831536" cy="12012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txBox="1"/>
            <p:nvPr/>
          </p:nvSpPr>
          <p:spPr>
            <a:xfrm>
              <a:off x="2725356" y="972190"/>
              <a:ext cx="2831536" cy="1201257"/>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2400"/>
                <a:buFont typeface="Calibri"/>
                <a:buNone/>
              </a:pPr>
              <a:r>
                <a:rPr lang="en-AU" sz="2400">
                  <a:solidFill>
                    <a:schemeClr val="dk1"/>
                  </a:solidFill>
                  <a:latin typeface="Calibri"/>
                  <a:ea typeface="Calibri"/>
                  <a:cs typeface="Calibri"/>
                  <a:sym typeface="Calibri"/>
                </a:rPr>
                <a:t>Lived-Living Experience team – </a:t>
              </a:r>
              <a:r>
                <a:rPr lang="en-AU" sz="2400" u="sng">
                  <a:solidFill>
                    <a:schemeClr val="dk1"/>
                  </a:solidFill>
                  <a:latin typeface="Calibri"/>
                  <a:ea typeface="Calibri"/>
                  <a:cs typeface="Calibri"/>
                  <a:sym typeface="Calibri"/>
                  <a:hlinkClick r:id="rId4">
                    <a:extLst>
                      <a:ext uri="{A12FA001-AC4F-418D-AE19-62706E023703}">
                        <ahyp:hlinkClr val="tx"/>
                      </a:ext>
                    </a:extLst>
                  </a:hlinkClick>
                </a:rPr>
                <a:t>info@qmhc.qld.gov.au</a:t>
              </a:r>
              <a:endParaRPr sz="2400">
                <a:solidFill>
                  <a:schemeClr val="dk1"/>
                </a:solidFill>
                <a:latin typeface="Calibri"/>
                <a:ea typeface="Calibri"/>
                <a:cs typeface="Calibri"/>
                <a:sym typeface="Calibri"/>
              </a:endParaRPr>
            </a:p>
          </p:txBody>
        </p:sp>
        <p:sp>
          <p:nvSpPr>
            <p:cNvPr id="214" name="Google Shape;214;p11"/>
            <p:cNvSpPr/>
            <p:nvPr/>
          </p:nvSpPr>
          <p:spPr>
            <a:xfrm>
              <a:off x="5915953" y="988515"/>
              <a:ext cx="1201257" cy="1201257"/>
            </a:xfrm>
            <a:prstGeom prst="ellipse">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1"/>
            <p:cNvSpPr/>
            <p:nvPr/>
          </p:nvSpPr>
          <p:spPr>
            <a:xfrm>
              <a:off x="6180066" y="1246164"/>
              <a:ext cx="696729" cy="69672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a:off x="7218010" y="972190"/>
              <a:ext cx="3413388" cy="12012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txBox="1"/>
            <p:nvPr/>
          </p:nvSpPr>
          <p:spPr>
            <a:xfrm>
              <a:off x="7218010" y="972190"/>
              <a:ext cx="3413388" cy="1201257"/>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2400"/>
                <a:buFont typeface="Calibri"/>
                <a:buNone/>
              </a:pPr>
              <a:r>
                <a:rPr lang="en-AU" sz="2400">
                  <a:solidFill>
                    <a:schemeClr val="dk1"/>
                  </a:solidFill>
                  <a:latin typeface="Calibri"/>
                  <a:ea typeface="Calibri"/>
                  <a:cs typeface="Calibri"/>
                  <a:sym typeface="Calibri"/>
                </a:rPr>
                <a:t>Ellie Hodges &amp; Sam Lai –      </a:t>
              </a:r>
              <a:r>
                <a:rPr lang="en-AU" sz="2400" u="sng">
                  <a:solidFill>
                    <a:schemeClr val="dk1"/>
                  </a:solidFill>
                  <a:latin typeface="Calibri"/>
                  <a:ea typeface="Calibri"/>
                  <a:cs typeface="Calibri"/>
                  <a:sym typeface="Calibri"/>
                  <a:hlinkClick r:id="rId5">
                    <a:extLst>
                      <a:ext uri="{A12FA001-AC4F-418D-AE19-62706E023703}">
                        <ahyp:hlinkClr val="tx"/>
                      </a:ext>
                    </a:extLst>
                  </a:hlinkClick>
                </a:rPr>
                <a:t>info@lelan.org.au</a:t>
              </a:r>
              <a:r>
                <a:rPr lang="en-AU"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grpSp>
      <p:pic>
        <p:nvPicPr>
          <p:cNvPr id="218" name="Google Shape;218;p11"/>
          <p:cNvPicPr preferRelativeResize="0"/>
          <p:nvPr/>
        </p:nvPicPr>
        <p:blipFill rotWithShape="1">
          <a:blip r:embed="rId6">
            <a:alphaModFix/>
          </a:blip>
          <a:srcRect b="0" l="0" r="0" t="0"/>
          <a:stretch/>
        </p:blipFill>
        <p:spPr>
          <a:xfrm>
            <a:off x="-65314" y="5592536"/>
            <a:ext cx="12409714" cy="2351881"/>
          </a:xfrm>
          <a:prstGeom prst="rect">
            <a:avLst/>
          </a:prstGeom>
          <a:noFill/>
          <a:ln>
            <a:noFill/>
          </a:ln>
        </p:spPr>
      </p:pic>
      <p:sp>
        <p:nvSpPr>
          <p:cNvPr id="219" name="Google Shape;219;p11"/>
          <p:cNvSpPr/>
          <p:nvPr/>
        </p:nvSpPr>
        <p:spPr>
          <a:xfrm>
            <a:off x="2075088" y="1186615"/>
            <a:ext cx="8767083" cy="1642382"/>
          </a:xfrm>
          <a:prstGeom prst="roundRect">
            <a:avLst>
              <a:gd fmla="val 16667" name="adj"/>
            </a:avLst>
          </a:prstGeom>
          <a:gradFill>
            <a:gsLst>
              <a:gs pos="0">
                <a:srgbClr val="5B9BD5"/>
              </a:gs>
              <a:gs pos="50000">
                <a:srgbClr val="5B9BD5"/>
              </a:gs>
              <a:gs pos="100000">
                <a:srgbClr val="5B9BD5">
                  <a:alpha val="37647"/>
                </a:srgbClr>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800"/>
              <a:buFont typeface="Calibri"/>
              <a:buNone/>
            </a:pPr>
            <a:r>
              <a:rPr b="0" i="1" lang="en-AU" sz="2800" u="none" cap="none" strike="noStrike">
                <a:solidFill>
                  <a:srgbClr val="FFFFFF"/>
                </a:solidFill>
                <a:latin typeface="Calibri"/>
                <a:ea typeface="Calibri"/>
                <a:cs typeface="Calibri"/>
                <a:sym typeface="Calibri"/>
              </a:rPr>
              <a:t>Commitment</a:t>
            </a:r>
            <a:r>
              <a:rPr b="0" i="1" lang="en-AU" sz="2800" u="none" cap="none" strike="noStrike">
                <a:solidFill>
                  <a:srgbClr val="000000"/>
                </a:solidFill>
                <a:latin typeface="Calibri"/>
                <a:ea typeface="Calibri"/>
                <a:cs typeface="Calibri"/>
                <a:sym typeface="Calibri"/>
              </a:rPr>
              <a:t> </a:t>
            </a:r>
            <a:r>
              <a:rPr b="0" i="1" lang="en-AU" sz="2800" u="none" cap="none" strike="noStrike">
                <a:solidFill>
                  <a:srgbClr val="FFFFFF"/>
                </a:solidFill>
                <a:latin typeface="Calibri"/>
                <a:ea typeface="Calibri"/>
                <a:cs typeface="Calibri"/>
                <a:sym typeface="Calibri"/>
              </a:rPr>
              <a:t>to partnering with people with lived-living experience in Queensland</a:t>
            </a:r>
            <a:endParaRPr/>
          </a:p>
          <a:p>
            <a:pPr indent="0" lvl="0" marL="0" marR="0" rtl="0" algn="ctr">
              <a:lnSpc>
                <a:spcPct val="100000"/>
              </a:lnSpc>
              <a:spcBef>
                <a:spcPts val="0"/>
              </a:spcBef>
              <a:spcAft>
                <a:spcPts val="0"/>
              </a:spcAft>
              <a:buClr>
                <a:srgbClr val="000000"/>
              </a:buClr>
              <a:buSzPts val="2800"/>
              <a:buFont typeface="Calibri"/>
              <a:buNone/>
            </a:pPr>
            <a:r>
              <a:rPr b="0" i="0" lang="en-AU" sz="2800" u="sng" cap="none" strike="noStrike">
                <a:solidFill>
                  <a:srgbClr val="000000"/>
                </a:solidFill>
                <a:latin typeface="Calibri"/>
                <a:ea typeface="Calibri"/>
                <a:cs typeface="Calibri"/>
                <a:sym typeface="Calibri"/>
                <a:hlinkClick r:id="rId7">
                  <a:extLst>
                    <a:ext uri="{A12FA001-AC4F-418D-AE19-62706E023703}">
                      <ahyp:hlinkClr val="tx"/>
                    </a:ext>
                  </a:extLst>
                </a:hlinkClick>
              </a:rPr>
              <a:t>www.qmhc.qld.gov.au</a:t>
            </a:r>
            <a:r>
              <a:rPr b="0" i="0" lang="en-AU" sz="2800" u="none" cap="none" strike="noStrike">
                <a:solidFill>
                  <a:srgbClr val="000000"/>
                </a:solidFill>
                <a:latin typeface="Calibri"/>
                <a:ea typeface="Calibri"/>
                <a:cs typeface="Calibri"/>
                <a:sym typeface="Calibri"/>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2"/>
          <p:cNvSpPr txBox="1"/>
          <p:nvPr>
            <p:ph idx="3" type="body"/>
          </p:nvPr>
        </p:nvSpPr>
        <p:spPr>
          <a:xfrm>
            <a:off x="2735034" y="1293227"/>
            <a:ext cx="8668551" cy="1899009"/>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Clr>
                <a:srgbClr val="5C626C"/>
              </a:buClr>
              <a:buSzPts val="3200"/>
              <a:buNone/>
            </a:pPr>
            <a:r>
              <a:rPr lang="en-AU" sz="3200"/>
              <a:t>Queensland Mental Health Commission</a:t>
            </a:r>
            <a:endParaRPr/>
          </a:p>
          <a:p>
            <a:pPr indent="0" lvl="0" marL="0" rtl="0" algn="l">
              <a:lnSpc>
                <a:spcPct val="90000"/>
              </a:lnSpc>
              <a:spcBef>
                <a:spcPts val="1000"/>
              </a:spcBef>
              <a:spcAft>
                <a:spcPts val="0"/>
              </a:spcAft>
              <a:buClr>
                <a:srgbClr val="5C626C"/>
              </a:buClr>
              <a:buSzPts val="4000"/>
              <a:buNone/>
            </a:pPr>
            <a:r>
              <a:t/>
            </a:r>
            <a:endParaRPr sz="4000"/>
          </a:p>
          <a:p>
            <a:pPr indent="0" lvl="0" marL="0" rtl="0" algn="r">
              <a:lnSpc>
                <a:spcPct val="90000"/>
              </a:lnSpc>
              <a:spcBef>
                <a:spcPts val="1000"/>
              </a:spcBef>
              <a:spcAft>
                <a:spcPts val="0"/>
              </a:spcAft>
              <a:buClr>
                <a:srgbClr val="5C626C"/>
              </a:buClr>
              <a:buSzPts val="4000"/>
              <a:buNone/>
            </a:pPr>
            <a:r>
              <a:rPr lang="en-AU" sz="4000"/>
              <a:t>Commitment to partnering with people with lived-living experience in Queensland </a:t>
            </a:r>
            <a:endParaRPr/>
          </a:p>
        </p:txBody>
      </p:sp>
      <p:pic>
        <p:nvPicPr>
          <p:cNvPr id="57" name="Google Shape;57;p2"/>
          <p:cNvPicPr preferRelativeResize="0"/>
          <p:nvPr/>
        </p:nvPicPr>
        <p:blipFill rotWithShape="1">
          <a:blip r:embed="rId3">
            <a:alphaModFix/>
          </a:blip>
          <a:srcRect b="0" l="0" r="0" t="0"/>
          <a:stretch/>
        </p:blipFill>
        <p:spPr>
          <a:xfrm>
            <a:off x="146957" y="5763986"/>
            <a:ext cx="11985172" cy="1694905"/>
          </a:xfrm>
          <a:prstGeom prst="rect">
            <a:avLst/>
          </a:prstGeom>
          <a:noFill/>
          <a:ln>
            <a:noFill/>
          </a:ln>
        </p:spPr>
      </p:pic>
      <p:sp>
        <p:nvSpPr>
          <p:cNvPr id="58" name="Google Shape;58;p2"/>
          <p:cNvSpPr/>
          <p:nvPr/>
        </p:nvSpPr>
        <p:spPr>
          <a:xfrm>
            <a:off x="270782" y="4057650"/>
            <a:ext cx="11485790" cy="1159328"/>
          </a:xfrm>
          <a:prstGeom prst="roundRect">
            <a:avLst>
              <a:gd fmla="val 16667" name="adj"/>
            </a:avLst>
          </a:prstGeom>
          <a:gradFill>
            <a:gsLst>
              <a:gs pos="0">
                <a:srgbClr val="5B9BD5"/>
              </a:gs>
              <a:gs pos="50000">
                <a:srgbClr val="5B9BD5"/>
              </a:gs>
              <a:gs pos="100000">
                <a:srgbClr val="5B9BD5">
                  <a:alpha val="29803"/>
                </a:srgbClr>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r>
              <a:rPr b="0" i="1" lang="en-AU" sz="1800" u="none" cap="none" strike="noStrike">
                <a:solidFill>
                  <a:srgbClr val="FFFFFF"/>
                </a:solidFill>
                <a:latin typeface="Arial"/>
                <a:ea typeface="Arial"/>
                <a:cs typeface="Arial"/>
                <a:sym typeface="Arial"/>
              </a:rPr>
              <a:t>Michelle Sanders, Director, Lived-Living Experience Team, QMHC</a:t>
            </a:r>
            <a:endParaRPr/>
          </a:p>
          <a:p>
            <a:pPr indent="0" lvl="0" marL="0" marR="0" rtl="0" algn="l">
              <a:lnSpc>
                <a:spcPct val="100000"/>
              </a:lnSpc>
              <a:spcBef>
                <a:spcPts val="0"/>
              </a:spcBef>
              <a:spcAft>
                <a:spcPts val="0"/>
              </a:spcAft>
              <a:buClr>
                <a:schemeClr val="dk1"/>
              </a:buClr>
              <a:buSzPts val="1000"/>
              <a:buFont typeface="Calibri"/>
              <a:buNone/>
            </a:pPr>
            <a:r>
              <a:t/>
            </a:r>
            <a:endParaRPr b="0" i="1" sz="1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Arial"/>
              <a:buNone/>
            </a:pPr>
            <a:r>
              <a:rPr b="0" i="1" lang="en-AU" sz="1800" u="none" cap="none" strike="noStrike">
                <a:solidFill>
                  <a:srgbClr val="FFFFFF"/>
                </a:solidFill>
                <a:latin typeface="Arial"/>
                <a:ea typeface="Arial"/>
                <a:cs typeface="Arial"/>
                <a:sym typeface="Arial"/>
              </a:rPr>
              <a:t>Ellie Hodges, Chief Executive &amp; Founder, Lived Experience Leadership and Advocacy Network</a:t>
            </a:r>
            <a:endParaRPr/>
          </a:p>
          <a:p>
            <a:pPr indent="0" lvl="0" marL="0" marR="0" rtl="0" algn="l">
              <a:lnSpc>
                <a:spcPct val="100000"/>
              </a:lnSpc>
              <a:spcBef>
                <a:spcPts val="0"/>
              </a:spcBef>
              <a:spcAft>
                <a:spcPts val="0"/>
              </a:spcAft>
              <a:buClr>
                <a:schemeClr val="dk1"/>
              </a:buClr>
              <a:buSzPts val="1000"/>
              <a:buFont typeface="Calibri"/>
              <a:buNone/>
            </a:pPr>
            <a:r>
              <a:t/>
            </a:r>
            <a:endParaRPr b="0" i="1" sz="1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Arial"/>
              <a:buNone/>
            </a:pPr>
            <a:r>
              <a:rPr b="0" i="1" lang="en-AU" sz="1800" u="none" cap="none" strike="noStrike">
                <a:solidFill>
                  <a:srgbClr val="FFFFFF"/>
                </a:solidFill>
                <a:latin typeface="Arial"/>
                <a:ea typeface="Arial"/>
                <a:cs typeface="Arial"/>
                <a:sym typeface="Arial"/>
              </a:rPr>
              <a:t>Karen Conlon, Principal Policy Officer, Lived-Living Experience Team, QMHC</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3"/>
          <p:cNvSpPr/>
          <p:nvPr/>
        </p:nvSpPr>
        <p:spPr>
          <a:xfrm>
            <a:off x="1524" y="0"/>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ainting of a tree&#10;&#10;Description automatically generated with medium confidence" id="65" name="Google Shape;65;p3"/>
          <p:cNvPicPr preferRelativeResize="0"/>
          <p:nvPr/>
        </p:nvPicPr>
        <p:blipFill rotWithShape="1">
          <a:blip r:embed="rId3">
            <a:alphaModFix/>
          </a:blip>
          <a:srcRect b="7966" l="0" r="0" t="214"/>
          <a:stretch/>
        </p:blipFill>
        <p:spPr>
          <a:xfrm>
            <a:off x="20" y="1282"/>
            <a:ext cx="12191980" cy="685671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0" name="Shape 70"/>
        <p:cNvGrpSpPr/>
        <p:nvPr/>
      </p:nvGrpSpPr>
      <p:grpSpPr>
        <a:xfrm>
          <a:off x="0" y="0"/>
          <a:ext cx="0" cy="0"/>
          <a:chOff x="0" y="0"/>
          <a:chExt cx="0" cy="0"/>
        </a:xfrm>
      </p:grpSpPr>
      <p:sp>
        <p:nvSpPr>
          <p:cNvPr id="71" name="Google Shape;71;p4"/>
          <p:cNvSpPr/>
          <p:nvPr/>
        </p:nvSpPr>
        <p:spPr>
          <a:xfrm>
            <a:off x="-1" y="0"/>
            <a:ext cx="1219199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4"/>
          <p:cNvSpPr/>
          <p:nvPr/>
        </p:nvSpPr>
        <p:spPr>
          <a:xfrm>
            <a:off x="1" y="0"/>
            <a:ext cx="8522446" cy="2285999"/>
          </a:xfrm>
          <a:prstGeom prst="rect">
            <a:avLst/>
          </a:prstGeom>
          <a:solidFill>
            <a:schemeClr val="lt1"/>
          </a:solidFill>
          <a:ln>
            <a:noFill/>
          </a:ln>
          <a:effectLst>
            <a:outerShdw blurRad="596900" sx="90000" rotWithShape="0" algn="t" dir="7140000" dist="304800" sy="90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4"/>
          <p:cNvSpPr txBox="1"/>
          <p:nvPr>
            <p:ph type="title"/>
          </p:nvPr>
        </p:nvSpPr>
        <p:spPr>
          <a:xfrm>
            <a:off x="761802" y="350196"/>
            <a:ext cx="6259483" cy="162452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700"/>
              <a:buFont typeface="Calibri"/>
              <a:buNone/>
            </a:pPr>
            <a:r>
              <a:rPr lang="en-AU" sz="3700">
                <a:solidFill>
                  <a:schemeClr val="dk1"/>
                </a:solidFill>
                <a:latin typeface="Calibri"/>
                <a:ea typeface="Calibri"/>
                <a:cs typeface="Calibri"/>
                <a:sym typeface="Calibri"/>
              </a:rPr>
              <a:t>Our Partners in developing the Commitment</a:t>
            </a:r>
            <a:endParaRPr/>
          </a:p>
        </p:txBody>
      </p:sp>
      <p:pic>
        <p:nvPicPr>
          <p:cNvPr id="74" name="Google Shape;74;p4"/>
          <p:cNvPicPr preferRelativeResize="0"/>
          <p:nvPr/>
        </p:nvPicPr>
        <p:blipFill rotWithShape="1">
          <a:blip r:embed="rId3">
            <a:alphaModFix/>
          </a:blip>
          <a:srcRect b="0" l="0" r="0" t="0"/>
          <a:stretch/>
        </p:blipFill>
        <p:spPr>
          <a:xfrm>
            <a:off x="0" y="5746750"/>
            <a:ext cx="12192000" cy="1111250"/>
          </a:xfrm>
          <a:prstGeom prst="rect">
            <a:avLst/>
          </a:prstGeom>
          <a:noFill/>
          <a:ln>
            <a:noFill/>
          </a:ln>
        </p:spPr>
      </p:pic>
      <p:grpSp>
        <p:nvGrpSpPr>
          <p:cNvPr id="75" name="Google Shape;75;p4"/>
          <p:cNvGrpSpPr/>
          <p:nvPr/>
        </p:nvGrpSpPr>
        <p:grpSpPr>
          <a:xfrm>
            <a:off x="782081" y="2195323"/>
            <a:ext cx="10015055" cy="3612707"/>
            <a:chOff x="0" y="0"/>
            <a:chExt cx="10015055" cy="3612707"/>
          </a:xfrm>
        </p:grpSpPr>
        <p:sp>
          <p:nvSpPr>
            <p:cNvPr id="76" name="Google Shape;76;p4"/>
            <p:cNvSpPr/>
            <p:nvPr/>
          </p:nvSpPr>
          <p:spPr>
            <a:xfrm>
              <a:off x="0" y="0"/>
              <a:ext cx="10015055" cy="1032076"/>
            </a:xfrm>
            <a:prstGeom prst="roundRect">
              <a:avLst>
                <a:gd fmla="val 10000" name="adj"/>
              </a:avLst>
            </a:prstGeom>
            <a:solidFill>
              <a:srgbClr val="599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4"/>
            <p:cNvSpPr/>
            <p:nvPr/>
          </p:nvSpPr>
          <p:spPr>
            <a:xfrm>
              <a:off x="312203" y="232658"/>
              <a:ext cx="567641" cy="567641"/>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4"/>
            <p:cNvSpPr/>
            <p:nvPr/>
          </p:nvSpPr>
          <p:spPr>
            <a:xfrm>
              <a:off x="1192048" y="441"/>
              <a:ext cx="8823006" cy="103207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4"/>
            <p:cNvSpPr txBox="1"/>
            <p:nvPr/>
          </p:nvSpPr>
          <p:spPr>
            <a:xfrm>
              <a:off x="1192048" y="441"/>
              <a:ext cx="8823006" cy="1032076"/>
            </a:xfrm>
            <a:prstGeom prst="rect">
              <a:avLst/>
            </a:prstGeom>
            <a:noFill/>
            <a:ln>
              <a:noFill/>
            </a:ln>
          </p:spPr>
          <p:txBody>
            <a:bodyPr anchorCtr="0" anchor="ctr" bIns="109225" lIns="109225" spcFirstLastPara="1" rIns="109225" wrap="square" tIns="109225">
              <a:noAutofit/>
            </a:bodyPr>
            <a:lstStyle/>
            <a:p>
              <a:pPr indent="0" lvl="0" marL="0" marR="0" rtl="0" algn="l">
                <a:lnSpc>
                  <a:spcPct val="100000"/>
                </a:lnSpc>
                <a:spcBef>
                  <a:spcPts val="0"/>
                </a:spcBef>
                <a:spcAft>
                  <a:spcPts val="0"/>
                </a:spcAft>
                <a:buClr>
                  <a:schemeClr val="dk1"/>
                </a:buClr>
                <a:buSzPts val="2500"/>
                <a:buFont typeface="Calibri"/>
                <a:buNone/>
              </a:pPr>
              <a:r>
                <a:rPr b="1" lang="en-AU" sz="2500">
                  <a:solidFill>
                    <a:schemeClr val="dk1"/>
                  </a:solidFill>
                  <a:latin typeface="Calibri"/>
                  <a:ea typeface="Calibri"/>
                  <a:cs typeface="Calibri"/>
                  <a:sym typeface="Calibri"/>
                </a:rPr>
                <a:t>Lived-living experience advisors</a:t>
              </a:r>
              <a:endParaRPr sz="2500">
                <a:solidFill>
                  <a:schemeClr val="dk1"/>
                </a:solidFill>
                <a:latin typeface="Calibri"/>
                <a:ea typeface="Calibri"/>
                <a:cs typeface="Calibri"/>
                <a:sym typeface="Calibri"/>
              </a:endParaRPr>
            </a:p>
          </p:txBody>
        </p:sp>
        <p:sp>
          <p:nvSpPr>
            <p:cNvPr id="80" name="Google Shape;80;p4"/>
            <p:cNvSpPr/>
            <p:nvPr/>
          </p:nvSpPr>
          <p:spPr>
            <a:xfrm>
              <a:off x="0" y="1312767"/>
              <a:ext cx="10015055" cy="1032076"/>
            </a:xfrm>
            <a:prstGeom prst="roundRect">
              <a:avLst>
                <a:gd fmla="val 10000" name="adj"/>
              </a:avLst>
            </a:prstGeom>
            <a:solidFill>
              <a:srgbClr val="4CC3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4"/>
            <p:cNvSpPr/>
            <p:nvPr/>
          </p:nvSpPr>
          <p:spPr>
            <a:xfrm>
              <a:off x="312203" y="1522753"/>
              <a:ext cx="567641" cy="567641"/>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4"/>
            <p:cNvSpPr/>
            <p:nvPr/>
          </p:nvSpPr>
          <p:spPr>
            <a:xfrm>
              <a:off x="1192048" y="1290536"/>
              <a:ext cx="4506774" cy="103207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4"/>
            <p:cNvSpPr txBox="1"/>
            <p:nvPr/>
          </p:nvSpPr>
          <p:spPr>
            <a:xfrm>
              <a:off x="1192048" y="1290536"/>
              <a:ext cx="4506774" cy="1032076"/>
            </a:xfrm>
            <a:prstGeom prst="rect">
              <a:avLst/>
            </a:prstGeom>
            <a:noFill/>
            <a:ln>
              <a:noFill/>
            </a:ln>
          </p:spPr>
          <p:txBody>
            <a:bodyPr anchorCtr="0" anchor="ctr" bIns="109225" lIns="109225" spcFirstLastPara="1" rIns="109225" wrap="square" tIns="109225">
              <a:noAutofit/>
            </a:bodyPr>
            <a:lstStyle/>
            <a:p>
              <a:pPr indent="0" lvl="0" marL="0" marR="0" rtl="0" algn="l">
                <a:lnSpc>
                  <a:spcPct val="100000"/>
                </a:lnSpc>
                <a:spcBef>
                  <a:spcPts val="0"/>
                </a:spcBef>
                <a:spcAft>
                  <a:spcPts val="0"/>
                </a:spcAft>
                <a:buClr>
                  <a:schemeClr val="dk1"/>
                </a:buClr>
                <a:buSzPts val="2500"/>
                <a:buFont typeface="Calibri"/>
                <a:buNone/>
              </a:pPr>
              <a:r>
                <a:rPr b="1" lang="en-AU" sz="2500">
                  <a:solidFill>
                    <a:schemeClr val="dk1"/>
                  </a:solidFill>
                  <a:latin typeface="Calibri"/>
                  <a:ea typeface="Calibri"/>
                  <a:cs typeface="Calibri"/>
                  <a:sym typeface="Calibri"/>
                </a:rPr>
                <a:t>Lived-living experience peak bodies</a:t>
              </a:r>
              <a:endParaRPr sz="2500">
                <a:solidFill>
                  <a:schemeClr val="dk1"/>
                </a:solidFill>
                <a:latin typeface="Calibri"/>
                <a:ea typeface="Calibri"/>
                <a:cs typeface="Calibri"/>
                <a:sym typeface="Calibri"/>
              </a:endParaRPr>
            </a:p>
          </p:txBody>
        </p:sp>
        <p:sp>
          <p:nvSpPr>
            <p:cNvPr id="84" name="Google Shape;84;p4"/>
            <p:cNvSpPr/>
            <p:nvPr/>
          </p:nvSpPr>
          <p:spPr>
            <a:xfrm>
              <a:off x="5698822" y="1290536"/>
              <a:ext cx="4316232" cy="103207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4"/>
            <p:cNvSpPr txBox="1"/>
            <p:nvPr/>
          </p:nvSpPr>
          <p:spPr>
            <a:xfrm>
              <a:off x="5698822" y="1290536"/>
              <a:ext cx="4316232" cy="1032076"/>
            </a:xfrm>
            <a:prstGeom prst="rect">
              <a:avLst/>
            </a:prstGeom>
            <a:noFill/>
            <a:ln>
              <a:noFill/>
            </a:ln>
          </p:spPr>
          <p:txBody>
            <a:bodyPr anchorCtr="0" anchor="ctr" bIns="109225" lIns="109225" spcFirstLastPara="1" rIns="109225" wrap="square" tIns="109225">
              <a:noAutofit/>
            </a:bodyPr>
            <a:lstStyle/>
            <a:p>
              <a:pPr indent="0" lvl="0" marL="0" marR="0" rtl="0" algn="l">
                <a:lnSpc>
                  <a:spcPct val="100000"/>
                </a:lnSpc>
                <a:spcBef>
                  <a:spcPts val="0"/>
                </a:spcBef>
                <a:spcAft>
                  <a:spcPts val="0"/>
                </a:spcAft>
                <a:buClr>
                  <a:schemeClr val="dk1"/>
                </a:buClr>
                <a:buSzPts val="1500"/>
                <a:buFont typeface="Calibri"/>
                <a:buNone/>
              </a:pPr>
              <a:r>
                <a:t/>
              </a:r>
              <a:endParaRPr sz="1500">
                <a:solidFill>
                  <a:schemeClr val="dk1"/>
                </a:solidFill>
                <a:latin typeface="Calibri"/>
                <a:ea typeface="Calibri"/>
                <a:cs typeface="Calibri"/>
                <a:sym typeface="Calibri"/>
              </a:endParaRPr>
            </a:p>
          </p:txBody>
        </p:sp>
        <p:sp>
          <p:nvSpPr>
            <p:cNvPr id="86" name="Google Shape;86;p4"/>
            <p:cNvSpPr/>
            <p:nvPr/>
          </p:nvSpPr>
          <p:spPr>
            <a:xfrm>
              <a:off x="0" y="2580631"/>
              <a:ext cx="10015055" cy="1032076"/>
            </a:xfrm>
            <a:prstGeom prst="roundRect">
              <a:avLst>
                <a:gd fmla="val 10000" name="adj"/>
              </a:avLst>
            </a:prstGeom>
            <a:solidFill>
              <a:srgbClr val="6FAB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a:off x="312203" y="2812848"/>
              <a:ext cx="567641" cy="567641"/>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4"/>
            <p:cNvSpPr/>
            <p:nvPr/>
          </p:nvSpPr>
          <p:spPr>
            <a:xfrm>
              <a:off x="1192048" y="2580631"/>
              <a:ext cx="8823006" cy="103207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4"/>
            <p:cNvSpPr txBox="1"/>
            <p:nvPr/>
          </p:nvSpPr>
          <p:spPr>
            <a:xfrm>
              <a:off x="1192048" y="2580631"/>
              <a:ext cx="8823006" cy="1032076"/>
            </a:xfrm>
            <a:prstGeom prst="rect">
              <a:avLst/>
            </a:prstGeom>
            <a:noFill/>
            <a:ln>
              <a:noFill/>
            </a:ln>
          </p:spPr>
          <p:txBody>
            <a:bodyPr anchorCtr="0" anchor="ctr" bIns="109225" lIns="109225" spcFirstLastPara="1" rIns="109225" wrap="square" tIns="109225">
              <a:noAutofit/>
            </a:bodyPr>
            <a:lstStyle/>
            <a:p>
              <a:pPr indent="0" lvl="0" marL="0" marR="0" rtl="0" algn="l">
                <a:lnSpc>
                  <a:spcPct val="100000"/>
                </a:lnSpc>
                <a:spcBef>
                  <a:spcPts val="0"/>
                </a:spcBef>
                <a:spcAft>
                  <a:spcPts val="0"/>
                </a:spcAft>
                <a:buClr>
                  <a:schemeClr val="dk1"/>
                </a:buClr>
                <a:buSzPts val="2500"/>
                <a:buFont typeface="Calibri"/>
                <a:buNone/>
              </a:pPr>
              <a:r>
                <a:rPr b="1" lang="en-AU" sz="2500">
                  <a:solidFill>
                    <a:schemeClr val="dk1"/>
                  </a:solidFill>
                  <a:latin typeface="Calibri"/>
                  <a:ea typeface="Calibri"/>
                  <a:cs typeface="Calibri"/>
                  <a:sym typeface="Calibri"/>
                </a:rPr>
                <a:t>Lived Experience Leadership and Advocacy Network (LELAN)</a:t>
              </a:r>
              <a:endParaRPr sz="2500">
                <a:solidFill>
                  <a:schemeClr val="dk1"/>
                </a:solidFill>
                <a:latin typeface="Calibri"/>
                <a:ea typeface="Calibri"/>
                <a:cs typeface="Calibri"/>
                <a:sym typeface="Calibri"/>
              </a:endParaRPr>
            </a:p>
          </p:txBody>
        </p:sp>
      </p:grpSp>
      <p:pic>
        <p:nvPicPr>
          <p:cNvPr id="90" name="Google Shape;90;p4"/>
          <p:cNvPicPr preferRelativeResize="0"/>
          <p:nvPr/>
        </p:nvPicPr>
        <p:blipFill rotWithShape="1">
          <a:blip r:embed="rId7">
            <a:alphaModFix/>
          </a:blip>
          <a:srcRect b="0" l="0" r="0" t="0"/>
          <a:stretch/>
        </p:blipFill>
        <p:spPr>
          <a:xfrm>
            <a:off x="-3" y="5837426"/>
            <a:ext cx="11954556" cy="16245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5"/>
          <p:cNvPicPr preferRelativeResize="0"/>
          <p:nvPr/>
        </p:nvPicPr>
        <p:blipFill rotWithShape="1">
          <a:blip r:embed="rId3">
            <a:alphaModFix/>
          </a:blip>
          <a:srcRect b="0" l="0" r="0" t="455"/>
          <a:stretch/>
        </p:blipFill>
        <p:spPr>
          <a:xfrm>
            <a:off x="20" y="-7619"/>
            <a:ext cx="12191979" cy="6887364"/>
          </a:xfrm>
          <a:prstGeom prst="rect">
            <a:avLst/>
          </a:prstGeom>
          <a:noFill/>
          <a:ln>
            <a:noFill/>
          </a:ln>
        </p:spPr>
      </p:pic>
      <p:sp>
        <p:nvSpPr>
          <p:cNvPr id="97" name="Google Shape;97;p5"/>
          <p:cNvSpPr/>
          <p:nvPr/>
        </p:nvSpPr>
        <p:spPr>
          <a:xfrm rot="-5400000">
            <a:off x="4063219" y="-1252908"/>
            <a:ext cx="4065561" cy="12192000"/>
          </a:xfrm>
          <a:prstGeom prst="rect">
            <a:avLst/>
          </a:prstGeom>
          <a:gradFill>
            <a:gsLst>
              <a:gs pos="0">
                <a:srgbClr val="000000">
                  <a:alpha val="58823"/>
                </a:srgbClr>
              </a:gs>
              <a:gs pos="17000">
                <a:srgbClr val="000000">
                  <a:alpha val="58823"/>
                </a:srgbClr>
              </a:gs>
              <a:gs pos="100000">
                <a:srgbClr val="000000">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5"/>
          <p:cNvSpPr/>
          <p:nvPr/>
        </p:nvSpPr>
        <p:spPr>
          <a:xfrm rot="5400000">
            <a:off x="9464116" y="322049"/>
            <a:ext cx="3067943" cy="2408606"/>
          </a:xfrm>
          <a:prstGeom prst="rect">
            <a:avLst/>
          </a:prstGeom>
          <a:gradFill>
            <a:gsLst>
              <a:gs pos="0">
                <a:schemeClr val="accent2"/>
              </a:gs>
              <a:gs pos="51000">
                <a:srgbClr val="ED7D31">
                  <a:alpha val="0"/>
                </a:srgbClr>
              </a:gs>
              <a:gs pos="100000">
                <a:srgbClr val="ED7D31">
                  <a:alpha val="0"/>
                </a:srgbClr>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5"/>
          <p:cNvSpPr/>
          <p:nvPr/>
        </p:nvSpPr>
        <p:spPr>
          <a:xfrm flipH="1" rot="10800000">
            <a:off x="-10392" y="4172881"/>
            <a:ext cx="7154743" cy="2702991"/>
          </a:xfrm>
          <a:prstGeom prst="rect">
            <a:avLst/>
          </a:prstGeom>
          <a:gradFill>
            <a:gsLst>
              <a:gs pos="0">
                <a:schemeClr val="accent5"/>
              </a:gs>
              <a:gs pos="52000">
                <a:srgbClr val="ED7D31">
                  <a:alpha val="0"/>
                </a:srgbClr>
              </a:gs>
              <a:gs pos="100000">
                <a:srgbClr val="ED7D31">
                  <a:alpha val="0"/>
                </a:srgbClr>
              </a:gs>
            </a:gsLst>
            <a:lin ang="4200000" scaled="0"/>
          </a:gra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5"/>
          <p:cNvSpPr txBox="1"/>
          <p:nvPr>
            <p:ph type="title"/>
          </p:nvPr>
        </p:nvSpPr>
        <p:spPr>
          <a:xfrm>
            <a:off x="859029" y="1936866"/>
            <a:ext cx="4849044" cy="283927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AU" sz="3600">
                <a:solidFill>
                  <a:srgbClr val="FFFFFF"/>
                </a:solidFill>
                <a:latin typeface="Calibri"/>
                <a:ea typeface="Calibri"/>
                <a:cs typeface="Calibri"/>
                <a:sym typeface="Calibri"/>
              </a:rPr>
              <a:t>Recognition of Lived-Living Experience</a:t>
            </a:r>
            <a:endParaRPr/>
          </a:p>
        </p:txBody>
      </p:sp>
      <p:sp>
        <p:nvSpPr>
          <p:cNvPr id="101" name="Google Shape;101;p5"/>
          <p:cNvSpPr/>
          <p:nvPr/>
        </p:nvSpPr>
        <p:spPr>
          <a:xfrm>
            <a:off x="11206736" y="-7619"/>
            <a:ext cx="995654" cy="6918113"/>
          </a:xfrm>
          <a:prstGeom prst="rect">
            <a:avLst/>
          </a:prstGeom>
          <a:gradFill>
            <a:gsLst>
              <a:gs pos="0">
                <a:srgbClr val="5B9BD5">
                  <a:alpha val="67843"/>
                </a:srgbClr>
              </a:gs>
              <a:gs pos="37000">
                <a:srgbClr val="5B9BD5">
                  <a:alpha val="0"/>
                </a:srgbClr>
              </a:gs>
              <a:gs pos="100000">
                <a:srgbClr val="5B9BD5">
                  <a:alpha val="0"/>
                </a:srgbClr>
              </a:gs>
            </a:gsLst>
            <a:lin ang="10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02" name="Google Shape;102;p5"/>
          <p:cNvPicPr preferRelativeResize="0"/>
          <p:nvPr/>
        </p:nvPicPr>
        <p:blipFill rotWithShape="1">
          <a:blip r:embed="rId4">
            <a:alphaModFix/>
          </a:blip>
          <a:srcRect b="0" l="0" r="0" t="0"/>
          <a:stretch/>
        </p:blipFill>
        <p:spPr>
          <a:xfrm>
            <a:off x="0" y="5746750"/>
            <a:ext cx="12192000" cy="1111250"/>
          </a:xfrm>
          <a:prstGeom prst="rect">
            <a:avLst/>
          </a:prstGeom>
          <a:noFill/>
          <a:ln>
            <a:noFill/>
          </a:ln>
        </p:spPr>
      </p:pic>
      <p:pic>
        <p:nvPicPr>
          <p:cNvPr id="103" name="Google Shape;103;p5"/>
          <p:cNvPicPr preferRelativeResize="0"/>
          <p:nvPr/>
        </p:nvPicPr>
        <p:blipFill rotWithShape="1">
          <a:blip r:embed="rId5">
            <a:alphaModFix/>
          </a:blip>
          <a:srcRect b="0" l="0" r="0" t="0"/>
          <a:stretch/>
        </p:blipFill>
        <p:spPr>
          <a:xfrm>
            <a:off x="-10393" y="5863464"/>
            <a:ext cx="12202374" cy="171431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 name="Shape 108"/>
        <p:cNvGrpSpPr/>
        <p:nvPr/>
      </p:nvGrpSpPr>
      <p:grpSpPr>
        <a:xfrm>
          <a:off x="0" y="0"/>
          <a:ext cx="0" cy="0"/>
          <a:chOff x="0" y="0"/>
          <a:chExt cx="0" cy="0"/>
        </a:xfrm>
      </p:grpSpPr>
      <p:sp>
        <p:nvSpPr>
          <p:cNvPr id="109" name="Google Shape;109;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6"/>
          <p:cNvSpPr txBox="1"/>
          <p:nvPr>
            <p:ph type="title"/>
          </p:nvPr>
        </p:nvSpPr>
        <p:spPr>
          <a:xfrm>
            <a:off x="6739128" y="638089"/>
            <a:ext cx="4818888" cy="147680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000"/>
              <a:buFont typeface="Calibri"/>
              <a:buNone/>
            </a:pPr>
            <a:r>
              <a:rPr lang="en-AU">
                <a:solidFill>
                  <a:schemeClr val="dk1"/>
                </a:solidFill>
                <a:latin typeface="Calibri"/>
                <a:ea typeface="Calibri"/>
                <a:cs typeface="Calibri"/>
                <a:sym typeface="Calibri"/>
              </a:rPr>
              <a:t>What is the Commitment?</a:t>
            </a:r>
            <a:endParaRPr/>
          </a:p>
        </p:txBody>
      </p:sp>
      <p:pic>
        <p:nvPicPr>
          <p:cNvPr descr="A cover of a book&#10;&#10;Description automatically generated" id="111" name="Google Shape;111;p6"/>
          <p:cNvPicPr preferRelativeResize="0"/>
          <p:nvPr/>
        </p:nvPicPr>
        <p:blipFill rotWithShape="1">
          <a:blip r:embed="rId3">
            <a:alphaModFix/>
          </a:blip>
          <a:srcRect b="0" l="0" r="0" t="0"/>
          <a:stretch/>
        </p:blipFill>
        <p:spPr>
          <a:xfrm>
            <a:off x="1275702" y="640080"/>
            <a:ext cx="4169435" cy="5577840"/>
          </a:xfrm>
          <a:prstGeom prst="rect">
            <a:avLst/>
          </a:prstGeom>
          <a:noFill/>
          <a:ln>
            <a:noFill/>
          </a:ln>
        </p:spPr>
      </p:pic>
      <p:sp>
        <p:nvSpPr>
          <p:cNvPr id="112" name="Google Shape;112;p6"/>
          <p:cNvSpPr/>
          <p:nvPr/>
        </p:nvSpPr>
        <p:spPr>
          <a:xfrm>
            <a:off x="6739128" y="2372868"/>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6"/>
          <p:cNvSpPr txBox="1"/>
          <p:nvPr>
            <p:ph idx="1" type="body"/>
          </p:nvPr>
        </p:nvSpPr>
        <p:spPr>
          <a:xfrm>
            <a:off x="6739128" y="2664886"/>
            <a:ext cx="4818888" cy="355078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200"/>
              <a:buNone/>
            </a:pPr>
            <a:r>
              <a:rPr b="1" lang="en-AU" sz="2200">
                <a:latin typeface="Calibri"/>
                <a:ea typeface="Calibri"/>
                <a:cs typeface="Calibri"/>
                <a:sym typeface="Calibri"/>
              </a:rPr>
              <a:t>Publicly communicates the Commission’s intentions on how they will partner with people with lived-living experience in their system reform efforts</a:t>
            </a:r>
            <a:endParaRPr/>
          </a:p>
          <a:p>
            <a:pPr indent="139700" lvl="0" marL="0" rtl="0" algn="l">
              <a:lnSpc>
                <a:spcPct val="90000"/>
              </a:lnSpc>
              <a:spcBef>
                <a:spcPts val="1000"/>
              </a:spcBef>
              <a:spcAft>
                <a:spcPts val="0"/>
              </a:spcAft>
              <a:buSzPts val="2200"/>
              <a:buNone/>
            </a:pPr>
            <a:r>
              <a:t/>
            </a:r>
            <a:endParaRPr sz="2200">
              <a:latin typeface="Calibri"/>
              <a:ea typeface="Calibri"/>
              <a:cs typeface="Calibri"/>
              <a:sym typeface="Calibri"/>
            </a:endParaRPr>
          </a:p>
          <a:p>
            <a:pPr indent="139700" lvl="0" marL="0" rtl="0" algn="l">
              <a:lnSpc>
                <a:spcPct val="90000"/>
              </a:lnSpc>
              <a:spcBef>
                <a:spcPts val="1000"/>
              </a:spcBef>
              <a:spcAft>
                <a:spcPts val="0"/>
              </a:spcAft>
              <a:buSzPts val="2200"/>
              <a:buNone/>
            </a:pPr>
            <a:r>
              <a:t/>
            </a:r>
            <a:endParaRPr b="1" sz="2200">
              <a:latin typeface="Calibri"/>
              <a:ea typeface="Calibri"/>
              <a:cs typeface="Calibri"/>
              <a:sym typeface="Calibri"/>
            </a:endParaRPr>
          </a:p>
        </p:txBody>
      </p:sp>
      <p:pic>
        <p:nvPicPr>
          <p:cNvPr id="114" name="Google Shape;114;p6"/>
          <p:cNvPicPr preferRelativeResize="0"/>
          <p:nvPr/>
        </p:nvPicPr>
        <p:blipFill rotWithShape="1">
          <a:blip r:embed="rId4">
            <a:alphaModFix/>
          </a:blip>
          <a:srcRect b="0" l="0" r="0" t="0"/>
          <a:stretch/>
        </p:blipFill>
        <p:spPr>
          <a:xfrm>
            <a:off x="0" y="5746750"/>
            <a:ext cx="12192000" cy="1111250"/>
          </a:xfrm>
          <a:prstGeom prst="rect">
            <a:avLst/>
          </a:prstGeom>
          <a:noFill/>
          <a:ln>
            <a:noFill/>
          </a:ln>
        </p:spPr>
      </p:pic>
      <p:pic>
        <p:nvPicPr>
          <p:cNvPr id="115" name="Google Shape;115;p6"/>
          <p:cNvPicPr preferRelativeResize="0"/>
          <p:nvPr/>
        </p:nvPicPr>
        <p:blipFill rotWithShape="1">
          <a:blip r:embed="rId5">
            <a:alphaModFix/>
          </a:blip>
          <a:srcRect b="0" l="0" r="0" t="0"/>
          <a:stretch/>
        </p:blipFill>
        <p:spPr>
          <a:xfrm>
            <a:off x="1" y="5909461"/>
            <a:ext cx="12192000" cy="171241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 name="Shape 120"/>
        <p:cNvGrpSpPr/>
        <p:nvPr/>
      </p:nvGrpSpPr>
      <p:grpSpPr>
        <a:xfrm>
          <a:off x="0" y="0"/>
          <a:ext cx="0" cy="0"/>
          <a:chOff x="0" y="0"/>
          <a:chExt cx="0" cy="0"/>
        </a:xfrm>
      </p:grpSpPr>
      <p:sp>
        <p:nvSpPr>
          <p:cNvPr id="121" name="Google Shape;121;p7"/>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7"/>
          <p:cNvSpPr txBox="1"/>
          <p:nvPr>
            <p:ph type="title"/>
          </p:nvPr>
        </p:nvSpPr>
        <p:spPr>
          <a:xfrm>
            <a:off x="838200" y="557189"/>
            <a:ext cx="3374136" cy="55678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AU" sz="4400">
                <a:solidFill>
                  <a:schemeClr val="dk1"/>
                </a:solidFill>
                <a:latin typeface="Calibri"/>
                <a:ea typeface="Calibri"/>
                <a:cs typeface="Calibri"/>
                <a:sym typeface="Calibri"/>
              </a:rPr>
              <a:t>How the Commitment was developed</a:t>
            </a:r>
            <a:endParaRPr/>
          </a:p>
        </p:txBody>
      </p:sp>
      <p:pic>
        <p:nvPicPr>
          <p:cNvPr id="123" name="Google Shape;123;p7"/>
          <p:cNvPicPr preferRelativeResize="0"/>
          <p:nvPr/>
        </p:nvPicPr>
        <p:blipFill rotWithShape="1">
          <a:blip r:embed="rId3">
            <a:alphaModFix/>
          </a:blip>
          <a:srcRect b="0" l="0" r="0" t="0"/>
          <a:stretch/>
        </p:blipFill>
        <p:spPr>
          <a:xfrm>
            <a:off x="0" y="5746750"/>
            <a:ext cx="12192000" cy="1111250"/>
          </a:xfrm>
          <a:prstGeom prst="rect">
            <a:avLst/>
          </a:prstGeom>
          <a:noFill/>
          <a:ln>
            <a:noFill/>
          </a:ln>
        </p:spPr>
      </p:pic>
      <p:grpSp>
        <p:nvGrpSpPr>
          <p:cNvPr id="124" name="Google Shape;124;p7"/>
          <p:cNvGrpSpPr/>
          <p:nvPr/>
        </p:nvGrpSpPr>
        <p:grpSpPr>
          <a:xfrm>
            <a:off x="3721608" y="242062"/>
            <a:ext cx="6263639" cy="5504687"/>
            <a:chOff x="0" y="0"/>
            <a:chExt cx="6263639" cy="5504687"/>
          </a:xfrm>
        </p:grpSpPr>
        <p:sp>
          <p:nvSpPr>
            <p:cNvPr id="125" name="Google Shape;125;p7"/>
            <p:cNvSpPr/>
            <p:nvPr/>
          </p:nvSpPr>
          <p:spPr>
            <a:xfrm>
              <a:off x="0" y="0"/>
              <a:ext cx="4823002" cy="990843"/>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7"/>
            <p:cNvSpPr txBox="1"/>
            <p:nvPr/>
          </p:nvSpPr>
          <p:spPr>
            <a:xfrm>
              <a:off x="29021" y="29021"/>
              <a:ext cx="3637875" cy="932801"/>
            </a:xfrm>
            <a:prstGeom prst="rect">
              <a:avLst/>
            </a:prstGeom>
            <a:noFill/>
            <a:ln>
              <a:noFill/>
            </a:ln>
          </p:spPr>
          <p:txBody>
            <a:bodyPr anchorCtr="0" anchor="ctr" bIns="99050" lIns="99050" spcFirstLastPara="1" rIns="99050" wrap="square" tIns="99050">
              <a:noAutofit/>
            </a:bodyPr>
            <a:lstStyle/>
            <a:p>
              <a:pPr indent="0" lvl="0" marL="0" marR="0" rtl="0" algn="l">
                <a:lnSpc>
                  <a:spcPct val="90000"/>
                </a:lnSpc>
                <a:spcBef>
                  <a:spcPts val="0"/>
                </a:spcBef>
                <a:spcAft>
                  <a:spcPts val="0"/>
                </a:spcAft>
                <a:buClr>
                  <a:schemeClr val="lt1"/>
                </a:buClr>
                <a:buSzPts val="2600"/>
                <a:buFont typeface="Calibri"/>
                <a:buNone/>
              </a:pPr>
              <a:r>
                <a:rPr b="1" lang="en-AU" sz="2600">
                  <a:solidFill>
                    <a:schemeClr val="lt1"/>
                  </a:solidFill>
                  <a:latin typeface="Calibri"/>
                  <a:ea typeface="Calibri"/>
                  <a:cs typeface="Calibri"/>
                  <a:sym typeface="Calibri"/>
                </a:rPr>
                <a:t>Webinar</a:t>
              </a:r>
              <a:endParaRPr sz="2600">
                <a:solidFill>
                  <a:schemeClr val="lt1"/>
                </a:solidFill>
                <a:latin typeface="Calibri"/>
                <a:ea typeface="Calibri"/>
                <a:cs typeface="Calibri"/>
                <a:sym typeface="Calibri"/>
              </a:endParaRPr>
            </a:p>
          </p:txBody>
        </p:sp>
        <p:sp>
          <p:nvSpPr>
            <p:cNvPr id="127" name="Google Shape;127;p7"/>
            <p:cNvSpPr/>
            <p:nvPr/>
          </p:nvSpPr>
          <p:spPr>
            <a:xfrm>
              <a:off x="360159" y="1128461"/>
              <a:ext cx="4823002" cy="990843"/>
            </a:xfrm>
            <a:prstGeom prst="roundRect">
              <a:avLst>
                <a:gd fmla="val 10000" name="adj"/>
              </a:avLst>
            </a:prstGeom>
            <a:solidFill>
              <a:srgbClr val="52CBC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7"/>
            <p:cNvSpPr txBox="1"/>
            <p:nvPr/>
          </p:nvSpPr>
          <p:spPr>
            <a:xfrm>
              <a:off x="389180" y="1157482"/>
              <a:ext cx="3760753" cy="932801"/>
            </a:xfrm>
            <a:prstGeom prst="rect">
              <a:avLst/>
            </a:prstGeom>
            <a:noFill/>
            <a:ln>
              <a:noFill/>
            </a:ln>
          </p:spPr>
          <p:txBody>
            <a:bodyPr anchorCtr="0" anchor="ctr" bIns="99050" lIns="99050" spcFirstLastPara="1" rIns="99050" wrap="square" tIns="99050">
              <a:noAutofit/>
            </a:bodyPr>
            <a:lstStyle/>
            <a:p>
              <a:pPr indent="0" lvl="0" marL="0" marR="0" rtl="0" algn="l">
                <a:lnSpc>
                  <a:spcPct val="90000"/>
                </a:lnSpc>
                <a:spcBef>
                  <a:spcPts val="0"/>
                </a:spcBef>
                <a:spcAft>
                  <a:spcPts val="0"/>
                </a:spcAft>
                <a:buClr>
                  <a:schemeClr val="lt1"/>
                </a:buClr>
                <a:buSzPts val="2600"/>
                <a:buFont typeface="Calibri"/>
                <a:buNone/>
              </a:pPr>
              <a:r>
                <a:rPr b="1" lang="en-AU" sz="2600">
                  <a:solidFill>
                    <a:schemeClr val="lt1"/>
                  </a:solidFill>
                  <a:latin typeface="Calibri"/>
                  <a:ea typeface="Calibri"/>
                  <a:cs typeface="Calibri"/>
                  <a:sym typeface="Calibri"/>
                </a:rPr>
                <a:t>Surveys</a:t>
              </a:r>
              <a:endParaRPr sz="2600">
                <a:solidFill>
                  <a:schemeClr val="lt1"/>
                </a:solidFill>
                <a:latin typeface="Calibri"/>
                <a:ea typeface="Calibri"/>
                <a:cs typeface="Calibri"/>
                <a:sym typeface="Calibri"/>
              </a:endParaRPr>
            </a:p>
          </p:txBody>
        </p:sp>
        <p:sp>
          <p:nvSpPr>
            <p:cNvPr id="129" name="Google Shape;129;p7"/>
            <p:cNvSpPr/>
            <p:nvPr/>
          </p:nvSpPr>
          <p:spPr>
            <a:xfrm>
              <a:off x="720318" y="2256922"/>
              <a:ext cx="4823002" cy="990843"/>
            </a:xfrm>
            <a:prstGeom prst="roundRect">
              <a:avLst>
                <a:gd fmla="val 10000" name="adj"/>
              </a:avLst>
            </a:prstGeom>
            <a:solidFill>
              <a:srgbClr val="4CC38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7"/>
            <p:cNvSpPr txBox="1"/>
            <p:nvPr/>
          </p:nvSpPr>
          <p:spPr>
            <a:xfrm>
              <a:off x="749339" y="2285943"/>
              <a:ext cx="3760753" cy="932801"/>
            </a:xfrm>
            <a:prstGeom prst="rect">
              <a:avLst/>
            </a:prstGeom>
            <a:noFill/>
            <a:ln>
              <a:noFill/>
            </a:ln>
          </p:spPr>
          <p:txBody>
            <a:bodyPr anchorCtr="0" anchor="ctr" bIns="99050" lIns="99050" spcFirstLastPara="1" rIns="99050" wrap="square" tIns="99050">
              <a:noAutofit/>
            </a:bodyPr>
            <a:lstStyle/>
            <a:p>
              <a:pPr indent="0" lvl="0" marL="0" marR="0" rtl="0" algn="l">
                <a:lnSpc>
                  <a:spcPct val="90000"/>
                </a:lnSpc>
                <a:spcBef>
                  <a:spcPts val="0"/>
                </a:spcBef>
                <a:spcAft>
                  <a:spcPts val="0"/>
                </a:spcAft>
                <a:buClr>
                  <a:schemeClr val="lt1"/>
                </a:buClr>
                <a:buSzPts val="2600"/>
                <a:buFont typeface="Calibri"/>
                <a:buNone/>
              </a:pPr>
              <a:r>
                <a:rPr b="1" lang="en-AU" sz="2600">
                  <a:solidFill>
                    <a:schemeClr val="lt1"/>
                  </a:solidFill>
                  <a:latin typeface="Calibri"/>
                  <a:ea typeface="Calibri"/>
                  <a:cs typeface="Calibri"/>
                  <a:sym typeface="Calibri"/>
                </a:rPr>
                <a:t>Input from people with lived-living experience</a:t>
              </a:r>
              <a:endParaRPr sz="2600">
                <a:solidFill>
                  <a:schemeClr val="lt1"/>
                </a:solidFill>
                <a:latin typeface="Calibri"/>
                <a:ea typeface="Calibri"/>
                <a:cs typeface="Calibri"/>
                <a:sym typeface="Calibri"/>
              </a:endParaRPr>
            </a:p>
          </p:txBody>
        </p:sp>
        <p:sp>
          <p:nvSpPr>
            <p:cNvPr id="131" name="Google Shape;131;p7"/>
            <p:cNvSpPr/>
            <p:nvPr/>
          </p:nvSpPr>
          <p:spPr>
            <a:xfrm>
              <a:off x="1080477" y="3385383"/>
              <a:ext cx="4823002" cy="990843"/>
            </a:xfrm>
            <a:prstGeom prst="roundRect">
              <a:avLst>
                <a:gd fmla="val 10000" name="adj"/>
              </a:avLst>
            </a:prstGeom>
            <a:solidFill>
              <a:srgbClr val="46BA4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7"/>
            <p:cNvSpPr txBox="1"/>
            <p:nvPr/>
          </p:nvSpPr>
          <p:spPr>
            <a:xfrm>
              <a:off x="1109498" y="3414404"/>
              <a:ext cx="3760753" cy="932801"/>
            </a:xfrm>
            <a:prstGeom prst="rect">
              <a:avLst/>
            </a:prstGeom>
            <a:noFill/>
            <a:ln>
              <a:noFill/>
            </a:ln>
          </p:spPr>
          <p:txBody>
            <a:bodyPr anchorCtr="0" anchor="ctr" bIns="99050" lIns="99050" spcFirstLastPara="1" rIns="99050" wrap="square" tIns="99050">
              <a:noAutofit/>
            </a:bodyPr>
            <a:lstStyle/>
            <a:p>
              <a:pPr indent="0" lvl="0" marL="0" marR="0" rtl="0" algn="l">
                <a:lnSpc>
                  <a:spcPct val="90000"/>
                </a:lnSpc>
                <a:spcBef>
                  <a:spcPts val="0"/>
                </a:spcBef>
                <a:spcAft>
                  <a:spcPts val="0"/>
                </a:spcAft>
                <a:buClr>
                  <a:schemeClr val="lt1"/>
                </a:buClr>
                <a:buSzPts val="2600"/>
                <a:buFont typeface="Calibri"/>
                <a:buNone/>
              </a:pPr>
              <a:r>
                <a:rPr b="1" lang="en-AU" sz="2600">
                  <a:solidFill>
                    <a:schemeClr val="lt1"/>
                  </a:solidFill>
                  <a:latin typeface="Calibri"/>
                  <a:ea typeface="Calibri"/>
                  <a:cs typeface="Calibri"/>
                  <a:sym typeface="Calibri"/>
                </a:rPr>
                <a:t>Consolidation webinar</a:t>
              </a:r>
              <a:endParaRPr sz="2600">
                <a:solidFill>
                  <a:schemeClr val="lt1"/>
                </a:solidFill>
                <a:latin typeface="Calibri"/>
                <a:ea typeface="Calibri"/>
                <a:cs typeface="Calibri"/>
                <a:sym typeface="Calibri"/>
              </a:endParaRPr>
            </a:p>
          </p:txBody>
        </p:sp>
        <p:sp>
          <p:nvSpPr>
            <p:cNvPr id="133" name="Google Shape;133;p7"/>
            <p:cNvSpPr/>
            <p:nvPr/>
          </p:nvSpPr>
          <p:spPr>
            <a:xfrm>
              <a:off x="1440637" y="4513844"/>
              <a:ext cx="4823002" cy="990843"/>
            </a:xfrm>
            <a:prstGeom prst="roundRect">
              <a:avLst>
                <a:gd fmla="val 10000" name="adj"/>
              </a:avLst>
            </a:prstGeom>
            <a:solidFill>
              <a:srgbClr val="6FAB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7"/>
            <p:cNvSpPr txBox="1"/>
            <p:nvPr/>
          </p:nvSpPr>
          <p:spPr>
            <a:xfrm>
              <a:off x="1469658" y="4542865"/>
              <a:ext cx="3760753" cy="932801"/>
            </a:xfrm>
            <a:prstGeom prst="rect">
              <a:avLst/>
            </a:prstGeom>
            <a:noFill/>
            <a:ln>
              <a:noFill/>
            </a:ln>
          </p:spPr>
          <p:txBody>
            <a:bodyPr anchorCtr="0" anchor="ctr" bIns="99050" lIns="99050" spcFirstLastPara="1" rIns="99050" wrap="square" tIns="99050">
              <a:noAutofit/>
            </a:bodyPr>
            <a:lstStyle/>
            <a:p>
              <a:pPr indent="0" lvl="0" marL="0" marR="0" rtl="0" algn="l">
                <a:lnSpc>
                  <a:spcPct val="90000"/>
                </a:lnSpc>
                <a:spcBef>
                  <a:spcPts val="0"/>
                </a:spcBef>
                <a:spcAft>
                  <a:spcPts val="0"/>
                </a:spcAft>
                <a:buClr>
                  <a:schemeClr val="lt1"/>
                </a:buClr>
                <a:buSzPts val="2600"/>
                <a:buFont typeface="Calibri"/>
                <a:buNone/>
              </a:pPr>
              <a:r>
                <a:rPr b="1" lang="en-AU" sz="2600">
                  <a:solidFill>
                    <a:schemeClr val="lt1"/>
                  </a:solidFill>
                  <a:latin typeface="Calibri"/>
                  <a:ea typeface="Calibri"/>
                  <a:cs typeface="Calibri"/>
                  <a:sym typeface="Calibri"/>
                </a:rPr>
                <a:t>Feedback on the draft Commitment</a:t>
              </a:r>
              <a:endParaRPr sz="2600">
                <a:solidFill>
                  <a:schemeClr val="lt1"/>
                </a:solidFill>
                <a:latin typeface="Calibri"/>
                <a:ea typeface="Calibri"/>
                <a:cs typeface="Calibri"/>
                <a:sym typeface="Calibri"/>
              </a:endParaRPr>
            </a:p>
          </p:txBody>
        </p:sp>
        <p:sp>
          <p:nvSpPr>
            <p:cNvPr id="135" name="Google Shape;135;p7"/>
            <p:cNvSpPr/>
            <p:nvPr/>
          </p:nvSpPr>
          <p:spPr>
            <a:xfrm>
              <a:off x="4178954" y="723866"/>
              <a:ext cx="644048" cy="644048"/>
            </a:xfrm>
            <a:prstGeom prst="downArrow">
              <a:avLst>
                <a:gd fmla="val 55000" name="adj1"/>
                <a:gd fmla="val 45000" name="adj2"/>
              </a:avLst>
            </a:prstGeom>
            <a:solidFill>
              <a:srgbClr val="CFDEEF">
                <a:alpha val="89803"/>
              </a:srgbClr>
            </a:solidFill>
            <a:ln cap="flat" cmpd="sng" w="12700">
              <a:solidFill>
                <a:srgbClr val="CFDEEF">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7"/>
            <p:cNvSpPr txBox="1"/>
            <p:nvPr/>
          </p:nvSpPr>
          <p:spPr>
            <a:xfrm>
              <a:off x="4323865" y="723866"/>
              <a:ext cx="354226" cy="484646"/>
            </a:xfrm>
            <a:prstGeom prst="rect">
              <a:avLst/>
            </a:prstGeom>
            <a:noFill/>
            <a:ln>
              <a:noFill/>
            </a:ln>
          </p:spPr>
          <p:txBody>
            <a:bodyPr anchorCtr="0" anchor="ctr" bIns="36825" lIns="36825" spcFirstLastPara="1" rIns="36825" wrap="square" tIns="36825">
              <a:noAutofit/>
            </a:bodyPr>
            <a:lstStyle/>
            <a:p>
              <a:pPr indent="0" lvl="0" marL="0" marR="0" rtl="0" algn="ctr">
                <a:lnSpc>
                  <a:spcPct val="90000"/>
                </a:lnSpc>
                <a:spcBef>
                  <a:spcPts val="0"/>
                </a:spcBef>
                <a:spcAft>
                  <a:spcPts val="0"/>
                </a:spcAft>
                <a:buClr>
                  <a:schemeClr val="dk1"/>
                </a:buClr>
                <a:buSzPts val="2900"/>
                <a:buFont typeface="Calibri"/>
                <a:buNone/>
              </a:pPr>
              <a:r>
                <a:t/>
              </a:r>
              <a:endParaRPr sz="2900">
                <a:solidFill>
                  <a:schemeClr val="dk1"/>
                </a:solidFill>
                <a:latin typeface="Calibri"/>
                <a:ea typeface="Calibri"/>
                <a:cs typeface="Calibri"/>
                <a:sym typeface="Calibri"/>
              </a:endParaRPr>
            </a:p>
          </p:txBody>
        </p:sp>
        <p:sp>
          <p:nvSpPr>
            <p:cNvPr id="137" name="Google Shape;137;p7"/>
            <p:cNvSpPr/>
            <p:nvPr/>
          </p:nvSpPr>
          <p:spPr>
            <a:xfrm>
              <a:off x="4539113" y="1852327"/>
              <a:ext cx="644048" cy="644048"/>
            </a:xfrm>
            <a:prstGeom prst="downArrow">
              <a:avLst>
                <a:gd fmla="val 55000" name="adj1"/>
                <a:gd fmla="val 45000" name="adj2"/>
              </a:avLst>
            </a:prstGeom>
            <a:solidFill>
              <a:srgbClr val="CDEAE8">
                <a:alpha val="89803"/>
              </a:srgbClr>
            </a:solidFill>
            <a:ln cap="flat" cmpd="sng" w="12700">
              <a:solidFill>
                <a:srgbClr val="CFDEEF">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7"/>
            <p:cNvSpPr txBox="1"/>
            <p:nvPr/>
          </p:nvSpPr>
          <p:spPr>
            <a:xfrm>
              <a:off x="4684024" y="1852327"/>
              <a:ext cx="354226" cy="484646"/>
            </a:xfrm>
            <a:prstGeom prst="rect">
              <a:avLst/>
            </a:prstGeom>
            <a:noFill/>
            <a:ln>
              <a:noFill/>
            </a:ln>
          </p:spPr>
          <p:txBody>
            <a:bodyPr anchorCtr="0" anchor="ctr" bIns="36825" lIns="36825" spcFirstLastPara="1" rIns="36825" wrap="square" tIns="36825">
              <a:noAutofit/>
            </a:bodyPr>
            <a:lstStyle/>
            <a:p>
              <a:pPr indent="0" lvl="0" marL="0" marR="0" rtl="0" algn="ctr">
                <a:lnSpc>
                  <a:spcPct val="90000"/>
                </a:lnSpc>
                <a:spcBef>
                  <a:spcPts val="0"/>
                </a:spcBef>
                <a:spcAft>
                  <a:spcPts val="0"/>
                </a:spcAft>
                <a:buClr>
                  <a:schemeClr val="dk1"/>
                </a:buClr>
                <a:buSzPts val="2900"/>
                <a:buFont typeface="Calibri"/>
                <a:buNone/>
              </a:pPr>
              <a:r>
                <a:t/>
              </a:r>
              <a:endParaRPr sz="2900">
                <a:solidFill>
                  <a:schemeClr val="dk1"/>
                </a:solidFill>
                <a:latin typeface="Calibri"/>
                <a:ea typeface="Calibri"/>
                <a:cs typeface="Calibri"/>
                <a:sym typeface="Calibri"/>
              </a:endParaRPr>
            </a:p>
          </p:txBody>
        </p:sp>
        <p:sp>
          <p:nvSpPr>
            <p:cNvPr id="139" name="Google Shape;139;p7"/>
            <p:cNvSpPr/>
            <p:nvPr/>
          </p:nvSpPr>
          <p:spPr>
            <a:xfrm>
              <a:off x="4899272" y="2964274"/>
              <a:ext cx="644048" cy="644048"/>
            </a:xfrm>
            <a:prstGeom prst="downArrow">
              <a:avLst>
                <a:gd fmla="val 55000" name="adj1"/>
                <a:gd fmla="val 45000" name="adj2"/>
              </a:avLst>
            </a:prstGeom>
            <a:solidFill>
              <a:srgbClr val="CCE6D4">
                <a:alpha val="89803"/>
              </a:srgbClr>
            </a:solidFill>
            <a:ln cap="flat" cmpd="sng" w="12700">
              <a:solidFill>
                <a:srgbClr val="CFDEEF">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7"/>
            <p:cNvSpPr txBox="1"/>
            <p:nvPr/>
          </p:nvSpPr>
          <p:spPr>
            <a:xfrm>
              <a:off x="5044183" y="2964274"/>
              <a:ext cx="354226" cy="484646"/>
            </a:xfrm>
            <a:prstGeom prst="rect">
              <a:avLst/>
            </a:prstGeom>
            <a:noFill/>
            <a:ln>
              <a:noFill/>
            </a:ln>
          </p:spPr>
          <p:txBody>
            <a:bodyPr anchorCtr="0" anchor="ctr" bIns="36825" lIns="36825" spcFirstLastPara="1" rIns="36825" wrap="square" tIns="36825">
              <a:noAutofit/>
            </a:bodyPr>
            <a:lstStyle/>
            <a:p>
              <a:pPr indent="0" lvl="0" marL="0" marR="0" rtl="0" algn="ctr">
                <a:lnSpc>
                  <a:spcPct val="90000"/>
                </a:lnSpc>
                <a:spcBef>
                  <a:spcPts val="0"/>
                </a:spcBef>
                <a:spcAft>
                  <a:spcPts val="0"/>
                </a:spcAft>
                <a:buClr>
                  <a:schemeClr val="dk1"/>
                </a:buClr>
                <a:buSzPts val="2900"/>
                <a:buFont typeface="Calibri"/>
                <a:buNone/>
              </a:pPr>
              <a:r>
                <a:t/>
              </a:r>
              <a:endParaRPr sz="2900">
                <a:solidFill>
                  <a:schemeClr val="dk1"/>
                </a:solidFill>
                <a:latin typeface="Calibri"/>
                <a:ea typeface="Calibri"/>
                <a:cs typeface="Calibri"/>
                <a:sym typeface="Calibri"/>
              </a:endParaRPr>
            </a:p>
          </p:txBody>
        </p:sp>
        <p:sp>
          <p:nvSpPr>
            <p:cNvPr id="141" name="Google Shape;141;p7"/>
            <p:cNvSpPr/>
            <p:nvPr/>
          </p:nvSpPr>
          <p:spPr>
            <a:xfrm>
              <a:off x="5259432" y="4103744"/>
              <a:ext cx="644048" cy="644048"/>
            </a:xfrm>
            <a:prstGeom prst="downArrow">
              <a:avLst>
                <a:gd fmla="val 55000" name="adj1"/>
                <a:gd fmla="val 45000" name="adj2"/>
              </a:avLst>
            </a:prstGeom>
            <a:solidFill>
              <a:srgbClr val="D3E1CC">
                <a:alpha val="89803"/>
              </a:srgbClr>
            </a:solidFill>
            <a:ln cap="flat" cmpd="sng" w="12700">
              <a:solidFill>
                <a:srgbClr val="CFDEEF">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7"/>
            <p:cNvSpPr txBox="1"/>
            <p:nvPr/>
          </p:nvSpPr>
          <p:spPr>
            <a:xfrm>
              <a:off x="5404343" y="4103744"/>
              <a:ext cx="354226" cy="484646"/>
            </a:xfrm>
            <a:prstGeom prst="rect">
              <a:avLst/>
            </a:prstGeom>
            <a:noFill/>
            <a:ln>
              <a:noFill/>
            </a:ln>
          </p:spPr>
          <p:txBody>
            <a:bodyPr anchorCtr="0" anchor="ctr" bIns="36825" lIns="36825" spcFirstLastPara="1" rIns="36825" wrap="square" tIns="36825">
              <a:noAutofit/>
            </a:bodyPr>
            <a:lstStyle/>
            <a:p>
              <a:pPr indent="0" lvl="0" marL="0" marR="0" rtl="0" algn="ctr">
                <a:lnSpc>
                  <a:spcPct val="90000"/>
                </a:lnSpc>
                <a:spcBef>
                  <a:spcPts val="0"/>
                </a:spcBef>
                <a:spcAft>
                  <a:spcPts val="0"/>
                </a:spcAft>
                <a:buClr>
                  <a:schemeClr val="dk1"/>
                </a:buClr>
                <a:buSzPts val="2900"/>
                <a:buFont typeface="Calibri"/>
                <a:buNone/>
              </a:pPr>
              <a:r>
                <a:t/>
              </a:r>
              <a:endParaRPr sz="2900">
                <a:solidFill>
                  <a:schemeClr val="dk1"/>
                </a:solidFill>
                <a:latin typeface="Calibri"/>
                <a:ea typeface="Calibri"/>
                <a:cs typeface="Calibri"/>
                <a:sym typeface="Calibri"/>
              </a:endParaRPr>
            </a:p>
          </p:txBody>
        </p:sp>
      </p:grpSp>
      <p:pic>
        <p:nvPicPr>
          <p:cNvPr id="143" name="Google Shape;143;p7"/>
          <p:cNvPicPr preferRelativeResize="0"/>
          <p:nvPr/>
        </p:nvPicPr>
        <p:blipFill rotWithShape="1">
          <a:blip r:embed="rId4">
            <a:alphaModFix/>
          </a:blip>
          <a:srcRect b="0" l="0" r="0" t="0"/>
          <a:stretch/>
        </p:blipFill>
        <p:spPr>
          <a:xfrm>
            <a:off x="-3050" y="5768852"/>
            <a:ext cx="12115103" cy="164633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sp>
        <p:nvSpPr>
          <p:cNvPr id="149" name="Google Shape;149;p8"/>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8"/>
          <p:cNvSpPr txBox="1"/>
          <p:nvPr>
            <p:ph type="title"/>
          </p:nvPr>
        </p:nvSpPr>
        <p:spPr>
          <a:xfrm>
            <a:off x="838200" y="365125"/>
            <a:ext cx="10515600" cy="96913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n-AU" sz="5400">
                <a:solidFill>
                  <a:schemeClr val="dk1"/>
                </a:solidFill>
                <a:latin typeface="Calibri"/>
                <a:ea typeface="Calibri"/>
                <a:cs typeface="Calibri"/>
                <a:sym typeface="Calibri"/>
              </a:rPr>
              <a:t>Our values </a:t>
            </a:r>
            <a:endParaRPr/>
          </a:p>
        </p:txBody>
      </p:sp>
      <p:sp>
        <p:nvSpPr>
          <p:cNvPr id="151" name="Google Shape;151;p8"/>
          <p:cNvSpPr/>
          <p:nvPr/>
        </p:nvSpPr>
        <p:spPr>
          <a:xfrm>
            <a:off x="838200" y="1865313"/>
            <a:ext cx="10424160" cy="18288"/>
          </a:xfrm>
          <a:custGeom>
            <a:rect b="b" l="l" r="r" t="t"/>
            <a:pathLst>
              <a:path extrusionOk="0" fill="none" h="18288" w="1042416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extrusionOk="0" h="18288" w="1042416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52" name="Google Shape;152;p8"/>
          <p:cNvPicPr preferRelativeResize="0"/>
          <p:nvPr/>
        </p:nvPicPr>
        <p:blipFill rotWithShape="1">
          <a:blip r:embed="rId3">
            <a:alphaModFix/>
          </a:blip>
          <a:srcRect b="0" l="0" r="0" t="0"/>
          <a:stretch/>
        </p:blipFill>
        <p:spPr>
          <a:xfrm>
            <a:off x="0" y="5844644"/>
            <a:ext cx="12192000" cy="1013356"/>
          </a:xfrm>
          <a:prstGeom prst="rect">
            <a:avLst/>
          </a:prstGeom>
          <a:noFill/>
          <a:ln>
            <a:noFill/>
          </a:ln>
        </p:spPr>
      </p:pic>
      <p:grpSp>
        <p:nvGrpSpPr>
          <p:cNvPr id="153" name="Google Shape;153;p8"/>
          <p:cNvGrpSpPr/>
          <p:nvPr/>
        </p:nvGrpSpPr>
        <p:grpSpPr>
          <a:xfrm>
            <a:off x="836676" y="2099605"/>
            <a:ext cx="10515600" cy="3799438"/>
            <a:chOff x="0" y="74718"/>
            <a:chExt cx="10515600" cy="3799438"/>
          </a:xfrm>
        </p:grpSpPr>
        <p:sp>
          <p:nvSpPr>
            <p:cNvPr id="154" name="Google Shape;154;p8"/>
            <p:cNvSpPr/>
            <p:nvPr/>
          </p:nvSpPr>
          <p:spPr>
            <a:xfrm>
              <a:off x="0" y="74718"/>
              <a:ext cx="10515600" cy="575639"/>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8"/>
            <p:cNvSpPr txBox="1"/>
            <p:nvPr/>
          </p:nvSpPr>
          <p:spPr>
            <a:xfrm>
              <a:off x="28100" y="102818"/>
              <a:ext cx="10459400" cy="519439"/>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alibri"/>
                <a:buNone/>
              </a:pPr>
              <a:r>
                <a:rPr b="1" lang="en-AU" sz="2400">
                  <a:solidFill>
                    <a:schemeClr val="lt1"/>
                  </a:solidFill>
                  <a:latin typeface="Calibri"/>
                  <a:ea typeface="Calibri"/>
                  <a:cs typeface="Calibri"/>
                  <a:sym typeface="Calibri"/>
                </a:rPr>
                <a:t>We welcome lived-living experience involvement, expertise and leadership</a:t>
              </a:r>
              <a:endParaRPr sz="2400">
                <a:solidFill>
                  <a:schemeClr val="lt1"/>
                </a:solidFill>
                <a:latin typeface="Calibri"/>
                <a:ea typeface="Calibri"/>
                <a:cs typeface="Calibri"/>
                <a:sym typeface="Calibri"/>
              </a:endParaRPr>
            </a:p>
          </p:txBody>
        </p:sp>
        <p:sp>
          <p:nvSpPr>
            <p:cNvPr id="156" name="Google Shape;156;p8"/>
            <p:cNvSpPr/>
            <p:nvPr/>
          </p:nvSpPr>
          <p:spPr>
            <a:xfrm>
              <a:off x="0" y="719478"/>
              <a:ext cx="10515600" cy="575639"/>
            </a:xfrm>
            <a:prstGeom prst="roundRect">
              <a:avLst>
                <a:gd fmla="val 16667" name="adj"/>
              </a:avLst>
            </a:prstGeom>
            <a:solidFill>
              <a:srgbClr val="53C1C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8"/>
            <p:cNvSpPr txBox="1"/>
            <p:nvPr/>
          </p:nvSpPr>
          <p:spPr>
            <a:xfrm>
              <a:off x="28100" y="747578"/>
              <a:ext cx="10459400" cy="519439"/>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alibri"/>
                <a:buNone/>
              </a:pPr>
              <a:r>
                <a:rPr b="1" lang="en-AU" sz="2400">
                  <a:solidFill>
                    <a:schemeClr val="lt1"/>
                  </a:solidFill>
                  <a:latin typeface="Calibri"/>
                  <a:ea typeface="Calibri"/>
                  <a:cs typeface="Calibri"/>
                  <a:sym typeface="Calibri"/>
                </a:rPr>
                <a:t>We are courageous </a:t>
              </a:r>
              <a:endParaRPr sz="2400">
                <a:solidFill>
                  <a:schemeClr val="lt1"/>
                </a:solidFill>
                <a:latin typeface="Calibri"/>
                <a:ea typeface="Calibri"/>
                <a:cs typeface="Calibri"/>
                <a:sym typeface="Calibri"/>
              </a:endParaRPr>
            </a:p>
          </p:txBody>
        </p:sp>
        <p:sp>
          <p:nvSpPr>
            <p:cNvPr id="158" name="Google Shape;158;p8"/>
            <p:cNvSpPr/>
            <p:nvPr/>
          </p:nvSpPr>
          <p:spPr>
            <a:xfrm>
              <a:off x="0" y="1364238"/>
              <a:ext cx="10515600" cy="575639"/>
            </a:xfrm>
            <a:prstGeom prst="roundRect">
              <a:avLst>
                <a:gd fmla="val 16667" name="adj"/>
              </a:avLst>
            </a:prstGeom>
            <a:solidFill>
              <a:srgbClr val="4EC7A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8"/>
            <p:cNvSpPr txBox="1"/>
            <p:nvPr/>
          </p:nvSpPr>
          <p:spPr>
            <a:xfrm>
              <a:off x="28100" y="1392338"/>
              <a:ext cx="10459400" cy="519439"/>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alibri"/>
                <a:buNone/>
              </a:pPr>
              <a:r>
                <a:rPr b="1" lang="en-AU" sz="2400">
                  <a:solidFill>
                    <a:schemeClr val="lt1"/>
                  </a:solidFill>
                  <a:latin typeface="Calibri"/>
                  <a:ea typeface="Calibri"/>
                  <a:cs typeface="Calibri"/>
                  <a:sym typeface="Calibri"/>
                </a:rPr>
                <a:t>We do what we say</a:t>
              </a:r>
              <a:endParaRPr sz="2400">
                <a:solidFill>
                  <a:schemeClr val="lt1"/>
                </a:solidFill>
                <a:latin typeface="Calibri"/>
                <a:ea typeface="Calibri"/>
                <a:cs typeface="Calibri"/>
                <a:sym typeface="Calibri"/>
              </a:endParaRPr>
            </a:p>
          </p:txBody>
        </p:sp>
        <p:sp>
          <p:nvSpPr>
            <p:cNvPr id="160" name="Google Shape;160;p8"/>
            <p:cNvSpPr/>
            <p:nvPr/>
          </p:nvSpPr>
          <p:spPr>
            <a:xfrm>
              <a:off x="0" y="2008998"/>
              <a:ext cx="10515600" cy="575639"/>
            </a:xfrm>
            <a:prstGeom prst="roundRect">
              <a:avLst>
                <a:gd fmla="val 16667" name="adj"/>
              </a:avLst>
            </a:prstGeom>
            <a:solidFill>
              <a:srgbClr val="49C07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8"/>
            <p:cNvSpPr txBox="1"/>
            <p:nvPr/>
          </p:nvSpPr>
          <p:spPr>
            <a:xfrm>
              <a:off x="28100" y="2037098"/>
              <a:ext cx="10459400" cy="519439"/>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alibri"/>
                <a:buNone/>
              </a:pPr>
              <a:r>
                <a:rPr b="1" lang="en-AU" sz="2400">
                  <a:solidFill>
                    <a:schemeClr val="lt1"/>
                  </a:solidFill>
                  <a:latin typeface="Calibri"/>
                  <a:ea typeface="Calibri"/>
                  <a:cs typeface="Calibri"/>
                  <a:sym typeface="Calibri"/>
                </a:rPr>
                <a:t>We are transparent about the way we partner</a:t>
              </a:r>
              <a:r>
                <a:rPr lang="en-AU" sz="2400">
                  <a:solidFill>
                    <a:schemeClr val="lt1"/>
                  </a:solidFill>
                  <a:latin typeface="Calibri"/>
                  <a:ea typeface="Calibri"/>
                  <a:cs typeface="Calibri"/>
                  <a:sym typeface="Calibri"/>
                </a:rPr>
                <a:t> </a:t>
              </a:r>
              <a:endParaRPr/>
            </a:p>
          </p:txBody>
        </p:sp>
        <p:sp>
          <p:nvSpPr>
            <p:cNvPr id="162" name="Google Shape;162;p8"/>
            <p:cNvSpPr/>
            <p:nvPr/>
          </p:nvSpPr>
          <p:spPr>
            <a:xfrm>
              <a:off x="0" y="2653757"/>
              <a:ext cx="10515600" cy="575639"/>
            </a:xfrm>
            <a:prstGeom prst="roundRect">
              <a:avLst>
                <a:gd fmla="val 16667" name="adj"/>
              </a:avLst>
            </a:prstGeom>
            <a:solidFill>
              <a:srgbClr val="49B84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8"/>
            <p:cNvSpPr txBox="1"/>
            <p:nvPr/>
          </p:nvSpPr>
          <p:spPr>
            <a:xfrm>
              <a:off x="28100" y="2681857"/>
              <a:ext cx="10459400" cy="519439"/>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alibri"/>
                <a:buNone/>
              </a:pPr>
              <a:r>
                <a:rPr b="1" lang="en-AU" sz="2400">
                  <a:solidFill>
                    <a:schemeClr val="lt1"/>
                  </a:solidFill>
                  <a:latin typeface="Calibri"/>
                  <a:ea typeface="Calibri"/>
                  <a:cs typeface="Calibri"/>
                  <a:sym typeface="Calibri"/>
                </a:rPr>
                <a:t>We stand alongside people with compassion, listen deeply and respond with care</a:t>
              </a:r>
              <a:endParaRPr sz="2400">
                <a:solidFill>
                  <a:schemeClr val="lt1"/>
                </a:solidFill>
                <a:latin typeface="Calibri"/>
                <a:ea typeface="Calibri"/>
                <a:cs typeface="Calibri"/>
                <a:sym typeface="Calibri"/>
              </a:endParaRPr>
            </a:p>
          </p:txBody>
        </p:sp>
        <p:sp>
          <p:nvSpPr>
            <p:cNvPr id="164" name="Google Shape;164;p8"/>
            <p:cNvSpPr/>
            <p:nvPr/>
          </p:nvSpPr>
          <p:spPr>
            <a:xfrm>
              <a:off x="0" y="3298517"/>
              <a:ext cx="10515600" cy="575639"/>
            </a:xfrm>
            <a:prstGeom prst="roundRect">
              <a:avLst>
                <a:gd fmla="val 16667" name="adj"/>
              </a:avLst>
            </a:prstGeom>
            <a:solidFill>
              <a:srgbClr val="6FAB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8"/>
            <p:cNvSpPr txBox="1"/>
            <p:nvPr/>
          </p:nvSpPr>
          <p:spPr>
            <a:xfrm>
              <a:off x="28100" y="3326617"/>
              <a:ext cx="10459400" cy="519439"/>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alibri"/>
                <a:buNone/>
              </a:pPr>
              <a:r>
                <a:rPr b="1" lang="en-AU" sz="2400">
                  <a:solidFill>
                    <a:schemeClr val="lt1"/>
                  </a:solidFill>
                  <a:latin typeface="Calibri"/>
                  <a:ea typeface="Calibri"/>
                  <a:cs typeface="Calibri"/>
                  <a:sym typeface="Calibri"/>
                </a:rPr>
                <a:t>We uphold people’s rights</a:t>
              </a:r>
              <a:endParaRPr sz="2400">
                <a:solidFill>
                  <a:schemeClr val="lt1"/>
                </a:solidFill>
                <a:latin typeface="Calibri"/>
                <a:ea typeface="Calibri"/>
                <a:cs typeface="Calibri"/>
                <a:sym typeface="Calibri"/>
              </a:endParaRPr>
            </a:p>
          </p:txBody>
        </p:sp>
      </p:grpSp>
      <p:pic>
        <p:nvPicPr>
          <p:cNvPr id="166" name="Google Shape;166;p8"/>
          <p:cNvPicPr preferRelativeResize="0"/>
          <p:nvPr/>
        </p:nvPicPr>
        <p:blipFill rotWithShape="1">
          <a:blip r:embed="rId4">
            <a:alphaModFix/>
          </a:blip>
          <a:srcRect b="0" l="0" r="0" t="0"/>
          <a:stretch/>
        </p:blipFill>
        <p:spPr>
          <a:xfrm>
            <a:off x="0" y="5973763"/>
            <a:ext cx="12242183" cy="181120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9"/>
          <p:cNvSpPr/>
          <p:nvPr/>
        </p:nvSpPr>
        <p:spPr>
          <a:xfrm>
            <a:off x="0" y="8313"/>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9"/>
          <p:cNvSpPr txBox="1"/>
          <p:nvPr>
            <p:ph type="title"/>
          </p:nvPr>
        </p:nvSpPr>
        <p:spPr>
          <a:xfrm>
            <a:off x="479394" y="696816"/>
            <a:ext cx="3939688" cy="5583126"/>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8000"/>
              <a:buFont typeface="Calibri"/>
              <a:buNone/>
            </a:pPr>
            <a:r>
              <a:rPr lang="en-AU" sz="8000">
                <a:solidFill>
                  <a:schemeClr val="dk1"/>
                </a:solidFill>
                <a:latin typeface="Calibri"/>
                <a:ea typeface="Calibri"/>
                <a:cs typeface="Calibri"/>
                <a:sym typeface="Calibri"/>
              </a:rPr>
              <a:t>Our values in action </a:t>
            </a:r>
            <a:endParaRPr/>
          </a:p>
        </p:txBody>
      </p:sp>
      <p:cxnSp>
        <p:nvCxnSpPr>
          <p:cNvPr id="174" name="Google Shape;174;p9"/>
          <p:cNvCxnSpPr/>
          <p:nvPr/>
        </p:nvCxnSpPr>
        <p:spPr>
          <a:xfrm>
            <a:off x="4728053" y="1132114"/>
            <a:ext cx="0" cy="5717573"/>
          </a:xfrm>
          <a:prstGeom prst="straightConnector1">
            <a:avLst/>
          </a:prstGeom>
          <a:noFill/>
          <a:ln cap="sq" cmpd="sng" w="25400">
            <a:solidFill>
              <a:schemeClr val="accent1"/>
            </a:solidFill>
            <a:prstDash val="solid"/>
            <a:bevel/>
            <a:headEnd len="sm" w="sm" type="none"/>
            <a:tailEnd len="sm" w="sm" type="none"/>
          </a:ln>
        </p:spPr>
      </p:cxnSp>
      <p:pic>
        <p:nvPicPr>
          <p:cNvPr id="175" name="Google Shape;175;p9"/>
          <p:cNvPicPr preferRelativeResize="0"/>
          <p:nvPr/>
        </p:nvPicPr>
        <p:blipFill rotWithShape="1">
          <a:blip r:embed="rId3">
            <a:alphaModFix/>
          </a:blip>
          <a:srcRect b="0" l="0" r="0" t="0"/>
          <a:stretch/>
        </p:blipFill>
        <p:spPr>
          <a:xfrm>
            <a:off x="0" y="5844644"/>
            <a:ext cx="12192000" cy="1013356"/>
          </a:xfrm>
          <a:prstGeom prst="rect">
            <a:avLst/>
          </a:prstGeom>
          <a:noFill/>
          <a:ln>
            <a:noFill/>
          </a:ln>
        </p:spPr>
      </p:pic>
      <p:grpSp>
        <p:nvGrpSpPr>
          <p:cNvPr id="176" name="Google Shape;176;p9"/>
          <p:cNvGrpSpPr/>
          <p:nvPr/>
        </p:nvGrpSpPr>
        <p:grpSpPr>
          <a:xfrm>
            <a:off x="5108535" y="1164428"/>
            <a:ext cx="6245265" cy="4638571"/>
            <a:chOff x="0" y="470722"/>
            <a:chExt cx="6245265" cy="4638571"/>
          </a:xfrm>
        </p:grpSpPr>
        <p:sp>
          <p:nvSpPr>
            <p:cNvPr id="177" name="Google Shape;177;p9"/>
            <p:cNvSpPr/>
            <p:nvPr/>
          </p:nvSpPr>
          <p:spPr>
            <a:xfrm>
              <a:off x="0" y="470722"/>
              <a:ext cx="6245265" cy="875160"/>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9"/>
            <p:cNvSpPr txBox="1"/>
            <p:nvPr/>
          </p:nvSpPr>
          <p:spPr>
            <a:xfrm>
              <a:off x="42722" y="513444"/>
              <a:ext cx="6159821" cy="789716"/>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Calibri"/>
                <a:buNone/>
              </a:pPr>
              <a:r>
                <a:rPr b="1" lang="en-AU" sz="2200">
                  <a:solidFill>
                    <a:schemeClr val="lt1"/>
                  </a:solidFill>
                  <a:latin typeface="Calibri"/>
                  <a:ea typeface="Calibri"/>
                  <a:cs typeface="Calibri"/>
                  <a:sym typeface="Calibri"/>
                </a:rPr>
                <a:t>We partner with people with diverse and intersectional identities and lived-living experience</a:t>
              </a:r>
              <a:endParaRPr sz="2200">
                <a:solidFill>
                  <a:schemeClr val="lt1"/>
                </a:solidFill>
                <a:latin typeface="Calibri"/>
                <a:ea typeface="Calibri"/>
                <a:cs typeface="Calibri"/>
                <a:sym typeface="Calibri"/>
              </a:endParaRPr>
            </a:p>
          </p:txBody>
        </p:sp>
        <p:sp>
          <p:nvSpPr>
            <p:cNvPr id="179" name="Google Shape;179;p9"/>
            <p:cNvSpPr/>
            <p:nvPr/>
          </p:nvSpPr>
          <p:spPr>
            <a:xfrm>
              <a:off x="0" y="1418573"/>
              <a:ext cx="6245265" cy="875160"/>
            </a:xfrm>
            <a:prstGeom prst="roundRect">
              <a:avLst>
                <a:gd fmla="val 16667" name="adj"/>
              </a:avLst>
            </a:prstGeom>
            <a:solidFill>
              <a:srgbClr val="52CBC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9"/>
            <p:cNvSpPr txBox="1"/>
            <p:nvPr/>
          </p:nvSpPr>
          <p:spPr>
            <a:xfrm>
              <a:off x="42722" y="1461295"/>
              <a:ext cx="6159821" cy="789716"/>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Calibri"/>
                <a:buNone/>
              </a:pPr>
              <a:r>
                <a:rPr b="1" lang="en-AU" sz="2200">
                  <a:solidFill>
                    <a:schemeClr val="lt1"/>
                  </a:solidFill>
                  <a:latin typeface="Calibri"/>
                  <a:ea typeface="Calibri"/>
                  <a:cs typeface="Calibri"/>
                  <a:sym typeface="Calibri"/>
                </a:rPr>
                <a:t>We address barriers to partnering</a:t>
              </a:r>
              <a:endParaRPr sz="2200">
                <a:solidFill>
                  <a:schemeClr val="lt1"/>
                </a:solidFill>
                <a:latin typeface="Calibri"/>
                <a:ea typeface="Calibri"/>
                <a:cs typeface="Calibri"/>
                <a:sym typeface="Calibri"/>
              </a:endParaRPr>
            </a:p>
          </p:txBody>
        </p:sp>
        <p:sp>
          <p:nvSpPr>
            <p:cNvPr id="181" name="Google Shape;181;p9"/>
            <p:cNvSpPr/>
            <p:nvPr/>
          </p:nvSpPr>
          <p:spPr>
            <a:xfrm>
              <a:off x="0" y="2357093"/>
              <a:ext cx="6245265" cy="875160"/>
            </a:xfrm>
            <a:prstGeom prst="roundRect">
              <a:avLst>
                <a:gd fmla="val 16667" name="adj"/>
              </a:avLst>
            </a:prstGeom>
            <a:solidFill>
              <a:srgbClr val="4CC38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9"/>
            <p:cNvSpPr txBox="1"/>
            <p:nvPr/>
          </p:nvSpPr>
          <p:spPr>
            <a:xfrm>
              <a:off x="42722" y="2399815"/>
              <a:ext cx="6159821" cy="789716"/>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Calibri"/>
                <a:buNone/>
              </a:pPr>
              <a:r>
                <a:rPr b="1" lang="en-AU" sz="2200">
                  <a:solidFill>
                    <a:schemeClr val="lt1"/>
                  </a:solidFill>
                  <a:latin typeface="Calibri"/>
                  <a:ea typeface="Calibri"/>
                  <a:cs typeface="Calibri"/>
                  <a:sym typeface="Calibri"/>
                </a:rPr>
                <a:t>We share and shift power towards people with lived-living experience</a:t>
              </a:r>
              <a:endParaRPr sz="2200">
                <a:solidFill>
                  <a:schemeClr val="lt1"/>
                </a:solidFill>
                <a:latin typeface="Calibri"/>
                <a:ea typeface="Calibri"/>
                <a:cs typeface="Calibri"/>
                <a:sym typeface="Calibri"/>
              </a:endParaRPr>
            </a:p>
          </p:txBody>
        </p:sp>
        <p:sp>
          <p:nvSpPr>
            <p:cNvPr id="183" name="Google Shape;183;p9"/>
            <p:cNvSpPr/>
            <p:nvPr/>
          </p:nvSpPr>
          <p:spPr>
            <a:xfrm>
              <a:off x="0" y="3295613"/>
              <a:ext cx="6245265" cy="875160"/>
            </a:xfrm>
            <a:prstGeom prst="roundRect">
              <a:avLst>
                <a:gd fmla="val 16667" name="adj"/>
              </a:avLst>
            </a:prstGeom>
            <a:solidFill>
              <a:srgbClr val="46BA4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9"/>
            <p:cNvSpPr txBox="1"/>
            <p:nvPr/>
          </p:nvSpPr>
          <p:spPr>
            <a:xfrm>
              <a:off x="42722" y="3338335"/>
              <a:ext cx="6159821" cy="789716"/>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Calibri"/>
                <a:buNone/>
              </a:pPr>
              <a:r>
                <a:rPr b="1" lang="en-AU" sz="2200">
                  <a:solidFill>
                    <a:schemeClr val="lt1"/>
                  </a:solidFill>
                  <a:latin typeface="Calibri"/>
                  <a:ea typeface="Calibri"/>
                  <a:cs typeface="Calibri"/>
                  <a:sym typeface="Calibri"/>
                </a:rPr>
                <a:t>We take a trauma-informed approach</a:t>
              </a:r>
              <a:endParaRPr sz="2200">
                <a:solidFill>
                  <a:schemeClr val="lt1"/>
                </a:solidFill>
                <a:latin typeface="Calibri"/>
                <a:ea typeface="Calibri"/>
                <a:cs typeface="Calibri"/>
                <a:sym typeface="Calibri"/>
              </a:endParaRPr>
            </a:p>
          </p:txBody>
        </p:sp>
        <p:sp>
          <p:nvSpPr>
            <p:cNvPr id="185" name="Google Shape;185;p9"/>
            <p:cNvSpPr/>
            <p:nvPr/>
          </p:nvSpPr>
          <p:spPr>
            <a:xfrm>
              <a:off x="0" y="4234133"/>
              <a:ext cx="6245265" cy="875160"/>
            </a:xfrm>
            <a:prstGeom prst="roundRect">
              <a:avLst>
                <a:gd fmla="val 16667" name="adj"/>
              </a:avLst>
            </a:prstGeom>
            <a:solidFill>
              <a:srgbClr val="6FAB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9"/>
            <p:cNvSpPr txBox="1"/>
            <p:nvPr/>
          </p:nvSpPr>
          <p:spPr>
            <a:xfrm>
              <a:off x="42722" y="4276855"/>
              <a:ext cx="6159821" cy="789716"/>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Calibri"/>
                <a:buNone/>
              </a:pPr>
              <a:r>
                <a:rPr b="1" lang="en-AU" sz="2200">
                  <a:solidFill>
                    <a:schemeClr val="lt1"/>
                  </a:solidFill>
                  <a:latin typeface="Calibri"/>
                  <a:ea typeface="Calibri"/>
                  <a:cs typeface="Calibri"/>
                  <a:sym typeface="Calibri"/>
                </a:rPr>
                <a:t>We learn, grow, and benefit each other</a:t>
              </a:r>
              <a:endParaRPr sz="2200">
                <a:solidFill>
                  <a:schemeClr val="lt1"/>
                </a:solidFill>
                <a:latin typeface="Calibri"/>
                <a:ea typeface="Calibri"/>
                <a:cs typeface="Calibri"/>
                <a:sym typeface="Calibri"/>
              </a:endParaRPr>
            </a:p>
          </p:txBody>
        </p:sp>
      </p:grpSp>
      <p:pic>
        <p:nvPicPr>
          <p:cNvPr id="187" name="Google Shape;187;p9"/>
          <p:cNvPicPr preferRelativeResize="0"/>
          <p:nvPr/>
        </p:nvPicPr>
        <p:blipFill rotWithShape="1">
          <a:blip r:embed="rId4">
            <a:alphaModFix/>
          </a:blip>
          <a:srcRect b="0" l="0" r="0" t="0"/>
          <a:stretch/>
        </p:blipFill>
        <p:spPr>
          <a:xfrm>
            <a:off x="25532" y="5808176"/>
            <a:ext cx="12294376" cy="172756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2017-01-20T01:48:05Z</dcterms:created>
  <dc:creator>Accounts</dc:creator>
</cp:coreProperties>
</file>