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88" r:id="rId2"/>
    <p:sldId id="382" r:id="rId3"/>
    <p:sldId id="1228" r:id="rId4"/>
    <p:sldId id="1206" r:id="rId5"/>
    <p:sldId id="4382" r:id="rId6"/>
    <p:sldId id="4376" r:id="rId7"/>
    <p:sldId id="4375" r:id="rId8"/>
    <p:sldId id="4377" r:id="rId9"/>
    <p:sldId id="4374" r:id="rId10"/>
    <p:sldId id="4378" r:id="rId11"/>
    <p:sldId id="621" r:id="rId12"/>
    <p:sldId id="1281" r:id="rId13"/>
    <p:sldId id="666" r:id="rId14"/>
    <p:sldId id="645" r:id="rId15"/>
    <p:sldId id="629" r:id="rId16"/>
    <p:sldId id="1307" r:id="rId17"/>
    <p:sldId id="691" r:id="rId18"/>
    <p:sldId id="644" r:id="rId19"/>
    <p:sldId id="3406" r:id="rId20"/>
    <p:sldId id="4373" r:id="rId21"/>
    <p:sldId id="4217" r:id="rId22"/>
    <p:sldId id="4177" r:id="rId23"/>
    <p:sldId id="3408" r:id="rId24"/>
    <p:sldId id="4252" r:id="rId25"/>
    <p:sldId id="4364" r:id="rId26"/>
    <p:sldId id="783" r:id="rId27"/>
    <p:sldId id="3405" r:id="rId28"/>
    <p:sldId id="761" r:id="rId29"/>
    <p:sldId id="4383" r:id="rId30"/>
    <p:sldId id="4384" r:id="rId31"/>
    <p:sldId id="4385" r:id="rId32"/>
    <p:sldId id="4351" r:id="rId33"/>
    <p:sldId id="4387" r:id="rId34"/>
    <p:sldId id="4388" r:id="rId35"/>
    <p:sldId id="1243" r:id="rId36"/>
    <p:sldId id="352" r:id="rId37"/>
    <p:sldId id="1240" r:id="rId38"/>
    <p:sldId id="1380" r:id="rId39"/>
    <p:sldId id="4323" r:id="rId40"/>
    <p:sldId id="4386" r:id="rId41"/>
    <p:sldId id="434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e Carpenter" initials="J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025"/>
    <a:srgbClr val="B9D4F1"/>
    <a:srgbClr val="6BAA48"/>
    <a:srgbClr val="F19141"/>
    <a:srgbClr val="DA493A"/>
    <a:srgbClr val="DA6868"/>
    <a:srgbClr val="D8BEEC"/>
    <a:srgbClr val="A370D6"/>
    <a:srgbClr val="FBDA4F"/>
    <a:srgbClr val="FAD1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39" autoAdjust="0"/>
    <p:restoredTop sz="86419" autoAdjust="0"/>
  </p:normalViewPr>
  <p:slideViewPr>
    <p:cSldViewPr>
      <p:cViewPr varScale="1">
        <p:scale>
          <a:sx n="81" d="100"/>
          <a:sy n="81" d="100"/>
        </p:scale>
        <p:origin x="96" y="4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2D82B7"/>
              </a:solidFill>
              <a:ln w="19050">
                <a:solidFill>
                  <a:schemeClr val="lt1"/>
                </a:solidFill>
              </a:ln>
              <a:effectLst/>
            </c:spPr>
            <c:extLst>
              <c:ext xmlns:c16="http://schemas.microsoft.com/office/drawing/2014/chart" uri="{C3380CC4-5D6E-409C-BE32-E72D297353CC}">
                <c16:uniqueId val="{00000001-EEB1-4F5C-B800-46E4683F7B73}"/>
              </c:ext>
            </c:extLst>
          </c:dPt>
          <c:dPt>
            <c:idx val="1"/>
            <c:bubble3D val="0"/>
            <c:spPr>
              <a:solidFill>
                <a:srgbClr val="FF6B6B"/>
              </a:solidFill>
              <a:ln w="19050">
                <a:solidFill>
                  <a:schemeClr val="lt1"/>
                </a:solidFill>
              </a:ln>
              <a:effectLst/>
            </c:spPr>
            <c:extLst>
              <c:ext xmlns:c16="http://schemas.microsoft.com/office/drawing/2014/chart" uri="{C3380CC4-5D6E-409C-BE32-E72D297353CC}">
                <c16:uniqueId val="{00000003-EEB1-4F5C-B800-46E4683F7B73}"/>
              </c:ext>
            </c:extLst>
          </c:dPt>
          <c:dPt>
            <c:idx val="2"/>
            <c:bubble3D val="0"/>
            <c:spPr>
              <a:solidFill>
                <a:srgbClr val="F3B700"/>
              </a:solidFill>
              <a:ln w="19050">
                <a:solidFill>
                  <a:schemeClr val="lt1"/>
                </a:solidFill>
              </a:ln>
              <a:effectLst/>
            </c:spPr>
            <c:extLst>
              <c:ext xmlns:c16="http://schemas.microsoft.com/office/drawing/2014/chart" uri="{C3380CC4-5D6E-409C-BE32-E72D297353CC}">
                <c16:uniqueId val="{00000005-EEB1-4F5C-B800-46E4683F7B7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EB1-4F5C-B800-46E4683F7B73}"/>
              </c:ext>
            </c:extLst>
          </c:dPt>
          <c:cat>
            <c:strRef>
              <c:f>Sheet1!$A$2:$A$5</c:f>
              <c:strCache>
                <c:ptCount val="3"/>
                <c:pt idx="0">
                  <c:v>1st Qtr</c:v>
                </c:pt>
                <c:pt idx="1">
                  <c:v>2nd Qtr</c:v>
                </c:pt>
                <c:pt idx="2">
                  <c:v>3rd Qtr</c:v>
                </c:pt>
              </c:strCache>
            </c:strRef>
          </c:cat>
          <c:val>
            <c:numRef>
              <c:f>Sheet1!$B$2:$B$5</c:f>
              <c:numCache>
                <c:formatCode>General</c:formatCode>
                <c:ptCount val="4"/>
                <c:pt idx="0">
                  <c:v>23.75</c:v>
                </c:pt>
                <c:pt idx="1">
                  <c:v>27.49</c:v>
                </c:pt>
                <c:pt idx="2">
                  <c:v>48.75</c:v>
                </c:pt>
              </c:numCache>
            </c:numRef>
          </c:val>
          <c:extLst>
            <c:ext xmlns:c16="http://schemas.microsoft.com/office/drawing/2014/chart" uri="{C3380CC4-5D6E-409C-BE32-E72D297353CC}">
              <c16:uniqueId val="{00000008-EEB1-4F5C-B800-46E4683F7B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69AFC-8B80-4269-A23C-B24BD486E82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AU"/>
        </a:p>
      </dgm:t>
    </dgm:pt>
    <dgm:pt modelId="{08AA3FAB-07D5-4613-98EC-D8F2BDF71B02}">
      <dgm:prSet phldrT="[Text]" custT="1"/>
      <dgm:spPr>
        <a:solidFill>
          <a:srgbClr val="F92150"/>
        </a:solidFill>
      </dgm:spPr>
      <dgm:t>
        <a:bodyPr/>
        <a:lstStyle/>
        <a:p>
          <a:pPr algn="ctr"/>
          <a:r>
            <a:rPr lang="en-US" sz="1800" dirty="0">
              <a:latin typeface="Arial" panose="020B0604020202020204" pitchFamily="34" charset="0"/>
              <a:cs typeface="Arial" panose="020B0604020202020204" pitchFamily="34" charset="0"/>
            </a:rPr>
            <a:t>Regionality:</a:t>
          </a:r>
        </a:p>
        <a:p>
          <a:pPr algn="l"/>
          <a:r>
            <a:rPr lang="en-US" sz="1800" baseline="0" dirty="0">
              <a:latin typeface="Arial" panose="020B0604020202020204" pitchFamily="34" charset="0"/>
              <a:cs typeface="Arial" panose="020B0604020202020204" pitchFamily="34" charset="0"/>
            </a:rPr>
            <a:t>Bringing </a:t>
          </a:r>
          <a:r>
            <a:rPr lang="en-US" sz="1800" baseline="0" dirty="0" err="1">
              <a:latin typeface="Arial" panose="020B0604020202020204" pitchFamily="34" charset="0"/>
              <a:cs typeface="Arial" panose="020B0604020202020204" pitchFamily="34" charset="0"/>
            </a:rPr>
            <a:t>Organizaions</a:t>
          </a:r>
          <a:r>
            <a:rPr lang="en-US" sz="1800" baseline="0" dirty="0">
              <a:latin typeface="Arial" panose="020B0604020202020204" pitchFamily="34" charset="0"/>
              <a:cs typeface="Arial" panose="020B0604020202020204" pitchFamily="34" charset="0"/>
            </a:rPr>
            <a:t> lived experience/expertise  together</a:t>
          </a:r>
          <a:endParaRPr lang="en-AU" sz="1800" baseline="0" dirty="0">
            <a:latin typeface="Arial" panose="020B0604020202020204" pitchFamily="34" charset="0"/>
            <a:cs typeface="Arial" panose="020B0604020202020204" pitchFamily="34" charset="0"/>
          </a:endParaRPr>
        </a:p>
      </dgm:t>
    </dgm:pt>
    <dgm:pt modelId="{1C570F29-CC34-4B22-8FC3-BDAB52EC20DD}" type="parTrans" cxnId="{65CAC901-D8CB-413B-8128-484DD1BB4142}">
      <dgm:prSet/>
      <dgm:spPr/>
      <dgm:t>
        <a:bodyPr/>
        <a:lstStyle/>
        <a:p>
          <a:endParaRPr lang="en-AU" sz="1400"/>
        </a:p>
      </dgm:t>
    </dgm:pt>
    <dgm:pt modelId="{BC56D58A-3E72-457F-A05E-B8BD9BCF3547}" type="sibTrans" cxnId="{65CAC901-D8CB-413B-8128-484DD1BB4142}">
      <dgm:prSet/>
      <dgm:spPr>
        <a:ln>
          <a:solidFill>
            <a:srgbClr val="00B050"/>
          </a:solidFill>
        </a:ln>
      </dgm:spPr>
      <dgm:t>
        <a:bodyPr/>
        <a:lstStyle/>
        <a:p>
          <a:endParaRPr lang="en-AU" sz="1400"/>
        </a:p>
      </dgm:t>
    </dgm:pt>
    <dgm:pt modelId="{64A124EE-474C-42A8-B2BF-4D801AAE9978}">
      <dgm:prSet phldrT="[Text]" custT="1"/>
      <dgm:spPr>
        <a:solidFill>
          <a:srgbClr val="4D14FC"/>
        </a:solidFill>
      </dgm:spPr>
      <dgm:t>
        <a:bodyPr/>
        <a:lstStyle/>
        <a:p>
          <a:r>
            <a:rPr lang="en-US" sz="2000" baseline="0" dirty="0">
              <a:latin typeface="Arial" panose="020B0604020202020204" pitchFamily="34" charset="0"/>
              <a:cs typeface="Arial" panose="020B0604020202020204" pitchFamily="34" charset="0"/>
            </a:rPr>
            <a:t>System-level Modelling </a:t>
          </a:r>
        </a:p>
        <a:p>
          <a:r>
            <a:rPr lang="en-AU" sz="2000" baseline="0" dirty="0">
              <a:latin typeface="Arial" panose="020B0604020202020204" pitchFamily="34" charset="0"/>
              <a:cs typeface="Arial" panose="020B0604020202020204" pitchFamily="34" charset="0"/>
            </a:rPr>
            <a:t>‘What if” scenarios</a:t>
          </a:r>
        </a:p>
      </dgm:t>
    </dgm:pt>
    <dgm:pt modelId="{B9FC9366-AAAA-4944-BE12-14C80F8AC891}" type="parTrans" cxnId="{E340EA53-DD4B-4E41-B0F3-EDD766A5F3D1}">
      <dgm:prSet/>
      <dgm:spPr/>
      <dgm:t>
        <a:bodyPr/>
        <a:lstStyle/>
        <a:p>
          <a:endParaRPr lang="en-AU" sz="1400"/>
        </a:p>
      </dgm:t>
    </dgm:pt>
    <dgm:pt modelId="{5B7413F4-971C-4602-A356-FF9C0EE64C11}" type="sibTrans" cxnId="{E340EA53-DD4B-4E41-B0F3-EDD766A5F3D1}">
      <dgm:prSet/>
      <dgm:spPr>
        <a:ln>
          <a:solidFill>
            <a:srgbClr val="00B050"/>
          </a:solidFill>
        </a:ln>
      </dgm:spPr>
      <dgm:t>
        <a:bodyPr/>
        <a:lstStyle/>
        <a:p>
          <a:endParaRPr lang="en-AU" sz="1400"/>
        </a:p>
      </dgm:t>
    </dgm:pt>
    <dgm:pt modelId="{831EA03C-F64D-45AC-9133-B46EFF2F8FCA}">
      <dgm:prSet phldrT="[Text]" custT="1"/>
      <dgm:spPr>
        <a:solidFill>
          <a:srgbClr val="F06B0F"/>
        </a:solidFill>
      </dgm:spPr>
      <dgm:t>
        <a:bodyPr/>
        <a:lstStyle/>
        <a:p>
          <a:pPr algn="ctr"/>
          <a:r>
            <a:rPr lang="en-US" sz="1600" dirty="0">
              <a:latin typeface="Arial" panose="020B0604020202020204" pitchFamily="34" charset="0"/>
              <a:cs typeface="Arial" panose="020B0604020202020204" pitchFamily="34" charset="0"/>
            </a:rPr>
            <a:t>Implementation</a:t>
          </a:r>
        </a:p>
        <a:p>
          <a:pPr algn="l"/>
          <a:r>
            <a:rPr lang="en-US" sz="1600" baseline="0" dirty="0">
              <a:latin typeface="Arial" panose="020B0604020202020204" pitchFamily="34" charset="0"/>
              <a:cs typeface="Arial" panose="020B0604020202020204" pitchFamily="34" charset="0"/>
            </a:rPr>
            <a:t>Local decisions</a:t>
          </a:r>
        </a:p>
        <a:p>
          <a:pPr algn="l"/>
          <a:r>
            <a:rPr lang="en-US" sz="1600" baseline="0" dirty="0">
              <a:latin typeface="Arial" panose="020B0604020202020204" pitchFamily="34" charset="0"/>
              <a:cs typeface="Arial" panose="020B0604020202020204" pitchFamily="34" charset="0"/>
            </a:rPr>
            <a:t>Advocacy</a:t>
          </a:r>
        </a:p>
        <a:p>
          <a:pPr algn="l"/>
          <a:r>
            <a:rPr lang="en-US" sz="1600" baseline="0" dirty="0">
              <a:latin typeface="Arial" panose="020B0604020202020204" pitchFamily="34" charset="0"/>
              <a:cs typeface="Arial" panose="020B0604020202020204" pitchFamily="34" charset="0"/>
            </a:rPr>
            <a:t>Novel approaches including Digital coordination</a:t>
          </a:r>
          <a:endParaRPr lang="en-AU" sz="1600" baseline="0" dirty="0">
            <a:latin typeface="Arial" panose="020B0604020202020204" pitchFamily="34" charset="0"/>
            <a:cs typeface="Arial" panose="020B0604020202020204" pitchFamily="34" charset="0"/>
          </a:endParaRPr>
        </a:p>
      </dgm:t>
    </dgm:pt>
    <dgm:pt modelId="{D41A6211-DF33-4228-893B-BA58C7C8B682}" type="parTrans" cxnId="{CA44EBBC-3483-44B4-A3FB-D2EEC0A184A9}">
      <dgm:prSet/>
      <dgm:spPr/>
      <dgm:t>
        <a:bodyPr/>
        <a:lstStyle/>
        <a:p>
          <a:endParaRPr lang="en-AU" sz="1400"/>
        </a:p>
      </dgm:t>
    </dgm:pt>
    <dgm:pt modelId="{6B96EDDE-9EE4-4882-B94A-96EB4FB85BD6}" type="sibTrans" cxnId="{CA44EBBC-3483-44B4-A3FB-D2EEC0A184A9}">
      <dgm:prSet/>
      <dgm:spPr>
        <a:ln>
          <a:solidFill>
            <a:srgbClr val="00B050"/>
          </a:solidFill>
        </a:ln>
      </dgm:spPr>
      <dgm:t>
        <a:bodyPr/>
        <a:lstStyle/>
        <a:p>
          <a:endParaRPr lang="en-AU" sz="1400"/>
        </a:p>
      </dgm:t>
    </dgm:pt>
    <dgm:pt modelId="{9CEF2BBB-EFE0-480C-9B63-DA5AEFA6E208}" type="pres">
      <dgm:prSet presAssocID="{BC969AFC-8B80-4269-A23C-B24BD486E821}" presName="cycle" presStyleCnt="0">
        <dgm:presLayoutVars>
          <dgm:dir/>
          <dgm:resizeHandles val="exact"/>
        </dgm:presLayoutVars>
      </dgm:prSet>
      <dgm:spPr/>
    </dgm:pt>
    <dgm:pt modelId="{1202E09D-5379-49AA-AACF-7B4C5CB97865}" type="pres">
      <dgm:prSet presAssocID="{08AA3FAB-07D5-4613-98EC-D8F2BDF71B02}" presName="node" presStyleLbl="node1" presStyleIdx="0" presStyleCnt="3" custScaleX="133608" custScaleY="150244">
        <dgm:presLayoutVars>
          <dgm:bulletEnabled val="1"/>
        </dgm:presLayoutVars>
      </dgm:prSet>
      <dgm:spPr/>
    </dgm:pt>
    <dgm:pt modelId="{DD33D5D1-E19E-4953-9CFF-D9D3BE3C2FE5}" type="pres">
      <dgm:prSet presAssocID="{08AA3FAB-07D5-4613-98EC-D8F2BDF71B02}" presName="spNode" presStyleCnt="0"/>
      <dgm:spPr/>
    </dgm:pt>
    <dgm:pt modelId="{36F28DB0-D104-4A29-B8F4-59A9294F65FF}" type="pres">
      <dgm:prSet presAssocID="{BC56D58A-3E72-457F-A05E-B8BD9BCF3547}" presName="sibTrans" presStyleLbl="sibTrans1D1" presStyleIdx="0" presStyleCnt="3"/>
      <dgm:spPr/>
    </dgm:pt>
    <dgm:pt modelId="{3931B5F5-1410-4416-B770-AB9DA531B5FD}" type="pres">
      <dgm:prSet presAssocID="{64A124EE-474C-42A8-B2BF-4D801AAE9978}" presName="node" presStyleLbl="node1" presStyleIdx="1" presStyleCnt="3" custScaleX="129561" custScaleY="155743" custRadScaleRad="100133" custRadScaleInc="-14864">
        <dgm:presLayoutVars>
          <dgm:bulletEnabled val="1"/>
        </dgm:presLayoutVars>
      </dgm:prSet>
      <dgm:spPr/>
    </dgm:pt>
    <dgm:pt modelId="{9B9B998C-D0A9-4A76-BC85-F54F47CE28E9}" type="pres">
      <dgm:prSet presAssocID="{64A124EE-474C-42A8-B2BF-4D801AAE9978}" presName="spNode" presStyleCnt="0"/>
      <dgm:spPr/>
    </dgm:pt>
    <dgm:pt modelId="{C351F4E2-228A-42A7-9FD3-6F531422EA98}" type="pres">
      <dgm:prSet presAssocID="{5B7413F4-971C-4602-A356-FF9C0EE64C11}" presName="sibTrans" presStyleLbl="sibTrans1D1" presStyleIdx="1" presStyleCnt="3"/>
      <dgm:spPr/>
    </dgm:pt>
    <dgm:pt modelId="{FF20146D-F732-4C0D-BC31-A83EAD298EDB}" type="pres">
      <dgm:prSet presAssocID="{831EA03C-F64D-45AC-9133-B46EFF2F8FCA}" presName="node" presStyleLbl="node1" presStyleIdx="2" presStyleCnt="3" custScaleX="127378" custScaleY="138788" custRadScaleRad="97781" custRadScaleInc="16402">
        <dgm:presLayoutVars>
          <dgm:bulletEnabled val="1"/>
        </dgm:presLayoutVars>
      </dgm:prSet>
      <dgm:spPr/>
    </dgm:pt>
    <dgm:pt modelId="{4B15F95F-9C3F-449D-8163-C555119F75B9}" type="pres">
      <dgm:prSet presAssocID="{831EA03C-F64D-45AC-9133-B46EFF2F8FCA}" presName="spNode" presStyleCnt="0"/>
      <dgm:spPr/>
    </dgm:pt>
    <dgm:pt modelId="{2487D2AF-B4A6-4E16-9B68-48BCDC9B8D87}" type="pres">
      <dgm:prSet presAssocID="{6B96EDDE-9EE4-4882-B94A-96EB4FB85BD6}" presName="sibTrans" presStyleLbl="sibTrans1D1" presStyleIdx="2" presStyleCnt="3"/>
      <dgm:spPr/>
    </dgm:pt>
  </dgm:ptLst>
  <dgm:cxnLst>
    <dgm:cxn modelId="{65CAC901-D8CB-413B-8128-484DD1BB4142}" srcId="{BC969AFC-8B80-4269-A23C-B24BD486E821}" destId="{08AA3FAB-07D5-4613-98EC-D8F2BDF71B02}" srcOrd="0" destOrd="0" parTransId="{1C570F29-CC34-4B22-8FC3-BDAB52EC20DD}" sibTransId="{BC56D58A-3E72-457F-A05E-B8BD9BCF3547}"/>
    <dgm:cxn modelId="{BDB3ED09-77F7-46DD-BBD1-A752792C685C}" type="presOf" srcId="{6B96EDDE-9EE4-4882-B94A-96EB4FB85BD6}" destId="{2487D2AF-B4A6-4E16-9B68-48BCDC9B8D87}" srcOrd="0" destOrd="0" presId="urn:microsoft.com/office/officeart/2005/8/layout/cycle6"/>
    <dgm:cxn modelId="{E410390F-8946-49E2-B385-E43960522067}" type="presOf" srcId="{BC969AFC-8B80-4269-A23C-B24BD486E821}" destId="{9CEF2BBB-EFE0-480C-9B63-DA5AEFA6E208}" srcOrd="0" destOrd="0" presId="urn:microsoft.com/office/officeart/2005/8/layout/cycle6"/>
    <dgm:cxn modelId="{E340EA53-DD4B-4E41-B0F3-EDD766A5F3D1}" srcId="{BC969AFC-8B80-4269-A23C-B24BD486E821}" destId="{64A124EE-474C-42A8-B2BF-4D801AAE9978}" srcOrd="1" destOrd="0" parTransId="{B9FC9366-AAAA-4944-BE12-14C80F8AC891}" sibTransId="{5B7413F4-971C-4602-A356-FF9C0EE64C11}"/>
    <dgm:cxn modelId="{676DA885-8AD7-40FA-B5E0-EA17C6ED886F}" type="presOf" srcId="{831EA03C-F64D-45AC-9133-B46EFF2F8FCA}" destId="{FF20146D-F732-4C0D-BC31-A83EAD298EDB}" srcOrd="0" destOrd="0" presId="urn:microsoft.com/office/officeart/2005/8/layout/cycle6"/>
    <dgm:cxn modelId="{CEEE119B-A9C5-4976-B747-C25ACAAEF224}" type="presOf" srcId="{64A124EE-474C-42A8-B2BF-4D801AAE9978}" destId="{3931B5F5-1410-4416-B770-AB9DA531B5FD}" srcOrd="0" destOrd="0" presId="urn:microsoft.com/office/officeart/2005/8/layout/cycle6"/>
    <dgm:cxn modelId="{E62DF1A2-D033-41BB-86AF-850C1C042119}" type="presOf" srcId="{BC56D58A-3E72-457F-A05E-B8BD9BCF3547}" destId="{36F28DB0-D104-4A29-B8F4-59A9294F65FF}" srcOrd="0" destOrd="0" presId="urn:microsoft.com/office/officeart/2005/8/layout/cycle6"/>
    <dgm:cxn modelId="{CA44EBBC-3483-44B4-A3FB-D2EEC0A184A9}" srcId="{BC969AFC-8B80-4269-A23C-B24BD486E821}" destId="{831EA03C-F64D-45AC-9133-B46EFF2F8FCA}" srcOrd="2" destOrd="0" parTransId="{D41A6211-DF33-4228-893B-BA58C7C8B682}" sibTransId="{6B96EDDE-9EE4-4882-B94A-96EB4FB85BD6}"/>
    <dgm:cxn modelId="{3F3101BE-301E-481E-A5D8-FF49D322182F}" type="presOf" srcId="{5B7413F4-971C-4602-A356-FF9C0EE64C11}" destId="{C351F4E2-228A-42A7-9FD3-6F531422EA98}" srcOrd="0" destOrd="0" presId="urn:microsoft.com/office/officeart/2005/8/layout/cycle6"/>
    <dgm:cxn modelId="{693FE1F3-0E70-4B31-A7E6-22F63121D1EB}" type="presOf" srcId="{08AA3FAB-07D5-4613-98EC-D8F2BDF71B02}" destId="{1202E09D-5379-49AA-AACF-7B4C5CB97865}" srcOrd="0" destOrd="0" presId="urn:microsoft.com/office/officeart/2005/8/layout/cycle6"/>
    <dgm:cxn modelId="{E9CE9B05-DAD0-4FC0-81DB-BE22FA728BF0}" type="presParOf" srcId="{9CEF2BBB-EFE0-480C-9B63-DA5AEFA6E208}" destId="{1202E09D-5379-49AA-AACF-7B4C5CB97865}" srcOrd="0" destOrd="0" presId="urn:microsoft.com/office/officeart/2005/8/layout/cycle6"/>
    <dgm:cxn modelId="{446397EB-AB05-4702-805A-4E38EF5F8568}" type="presParOf" srcId="{9CEF2BBB-EFE0-480C-9B63-DA5AEFA6E208}" destId="{DD33D5D1-E19E-4953-9CFF-D9D3BE3C2FE5}" srcOrd="1" destOrd="0" presId="urn:microsoft.com/office/officeart/2005/8/layout/cycle6"/>
    <dgm:cxn modelId="{78085973-BD91-4227-9B67-7DEB82CFC5EA}" type="presParOf" srcId="{9CEF2BBB-EFE0-480C-9B63-DA5AEFA6E208}" destId="{36F28DB0-D104-4A29-B8F4-59A9294F65FF}" srcOrd="2" destOrd="0" presId="urn:microsoft.com/office/officeart/2005/8/layout/cycle6"/>
    <dgm:cxn modelId="{A6308D5B-491B-4CFF-8B3E-8F86C1709DB0}" type="presParOf" srcId="{9CEF2BBB-EFE0-480C-9B63-DA5AEFA6E208}" destId="{3931B5F5-1410-4416-B770-AB9DA531B5FD}" srcOrd="3" destOrd="0" presId="urn:microsoft.com/office/officeart/2005/8/layout/cycle6"/>
    <dgm:cxn modelId="{9183F25B-C23C-4F04-AC8C-4148137CA892}" type="presParOf" srcId="{9CEF2BBB-EFE0-480C-9B63-DA5AEFA6E208}" destId="{9B9B998C-D0A9-4A76-BC85-F54F47CE28E9}" srcOrd="4" destOrd="0" presId="urn:microsoft.com/office/officeart/2005/8/layout/cycle6"/>
    <dgm:cxn modelId="{7A7B0858-D2D6-453E-BB75-90AF23653382}" type="presParOf" srcId="{9CEF2BBB-EFE0-480C-9B63-DA5AEFA6E208}" destId="{C351F4E2-228A-42A7-9FD3-6F531422EA98}" srcOrd="5" destOrd="0" presId="urn:microsoft.com/office/officeart/2005/8/layout/cycle6"/>
    <dgm:cxn modelId="{23E2483A-B9BC-4E05-A6A2-3FDB3FFEE3A9}" type="presParOf" srcId="{9CEF2BBB-EFE0-480C-9B63-DA5AEFA6E208}" destId="{FF20146D-F732-4C0D-BC31-A83EAD298EDB}" srcOrd="6" destOrd="0" presId="urn:microsoft.com/office/officeart/2005/8/layout/cycle6"/>
    <dgm:cxn modelId="{721EA7FE-19FE-449D-B488-C2D36602CC0E}" type="presParOf" srcId="{9CEF2BBB-EFE0-480C-9B63-DA5AEFA6E208}" destId="{4B15F95F-9C3F-449D-8163-C555119F75B9}" srcOrd="7" destOrd="0" presId="urn:microsoft.com/office/officeart/2005/8/layout/cycle6"/>
    <dgm:cxn modelId="{7DF9603D-F97F-4923-ADCB-C34C80323069}" type="presParOf" srcId="{9CEF2BBB-EFE0-480C-9B63-DA5AEFA6E208}" destId="{2487D2AF-B4A6-4E16-9B68-48BCDC9B8D87}"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2E09D-5379-49AA-AACF-7B4C5CB97865}">
      <dsp:nvSpPr>
        <dsp:cNvPr id="0" name=""/>
        <dsp:cNvSpPr/>
      </dsp:nvSpPr>
      <dsp:spPr>
        <a:xfrm>
          <a:off x="2067303" y="-151440"/>
          <a:ext cx="2501252" cy="1828249"/>
        </a:xfrm>
        <a:prstGeom prst="roundRect">
          <a:avLst/>
        </a:prstGeom>
        <a:solidFill>
          <a:srgbClr val="F921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Regionality:</a:t>
          </a:r>
        </a:p>
        <a:p>
          <a:pPr marL="0" lvl="0" indent="0" algn="l" defTabSz="800100">
            <a:lnSpc>
              <a:spcPct val="90000"/>
            </a:lnSpc>
            <a:spcBef>
              <a:spcPct val="0"/>
            </a:spcBef>
            <a:spcAft>
              <a:spcPct val="35000"/>
            </a:spcAft>
            <a:buNone/>
          </a:pPr>
          <a:r>
            <a:rPr lang="en-US" sz="1800" kern="1200" baseline="0" dirty="0">
              <a:latin typeface="Arial" panose="020B0604020202020204" pitchFamily="34" charset="0"/>
              <a:cs typeface="Arial" panose="020B0604020202020204" pitchFamily="34" charset="0"/>
            </a:rPr>
            <a:t>Bringing </a:t>
          </a:r>
          <a:r>
            <a:rPr lang="en-US" sz="1800" kern="1200" baseline="0" dirty="0" err="1">
              <a:latin typeface="Arial" panose="020B0604020202020204" pitchFamily="34" charset="0"/>
              <a:cs typeface="Arial" panose="020B0604020202020204" pitchFamily="34" charset="0"/>
            </a:rPr>
            <a:t>Organizaions</a:t>
          </a:r>
          <a:r>
            <a:rPr lang="en-US" sz="1800" kern="1200" baseline="0" dirty="0">
              <a:latin typeface="Arial" panose="020B0604020202020204" pitchFamily="34" charset="0"/>
              <a:cs typeface="Arial" panose="020B0604020202020204" pitchFamily="34" charset="0"/>
            </a:rPr>
            <a:t> lived experience/expertise  together</a:t>
          </a:r>
          <a:endParaRPr lang="en-AU" sz="1800" kern="1200" baseline="0" dirty="0">
            <a:latin typeface="Arial" panose="020B0604020202020204" pitchFamily="34" charset="0"/>
            <a:cs typeface="Arial" panose="020B0604020202020204" pitchFamily="34" charset="0"/>
          </a:endParaRPr>
        </a:p>
      </dsp:txBody>
      <dsp:txXfrm>
        <a:off x="2156551" y="-62192"/>
        <a:ext cx="2322756" cy="1649753"/>
      </dsp:txXfrm>
    </dsp:sp>
    <dsp:sp modelId="{36F28DB0-D104-4A29-B8F4-59A9294F65FF}">
      <dsp:nvSpPr>
        <dsp:cNvPr id="0" name=""/>
        <dsp:cNvSpPr/>
      </dsp:nvSpPr>
      <dsp:spPr>
        <a:xfrm>
          <a:off x="1698085" y="766061"/>
          <a:ext cx="3245287" cy="3245287"/>
        </a:xfrm>
        <a:custGeom>
          <a:avLst/>
          <a:gdLst/>
          <a:ahLst/>
          <a:cxnLst/>
          <a:rect l="0" t="0" r="0" b="0"/>
          <a:pathLst>
            <a:path>
              <a:moveTo>
                <a:pt x="2875734" y="591752"/>
              </a:moveTo>
              <a:arcTo wR="1622643" hR="1622643" stAng="19233395" swAng="1734227"/>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3931B5F5-1410-4416-B770-AB9DA531B5FD}">
      <dsp:nvSpPr>
        <dsp:cNvPr id="0" name=""/>
        <dsp:cNvSpPr/>
      </dsp:nvSpPr>
      <dsp:spPr>
        <a:xfrm>
          <a:off x="3588887" y="2100021"/>
          <a:ext cx="2425489" cy="1895164"/>
        </a:xfrm>
        <a:prstGeom prst="roundRect">
          <a:avLst/>
        </a:prstGeom>
        <a:solidFill>
          <a:srgbClr val="4D14F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latin typeface="Arial" panose="020B0604020202020204" pitchFamily="34" charset="0"/>
              <a:cs typeface="Arial" panose="020B0604020202020204" pitchFamily="34" charset="0"/>
            </a:rPr>
            <a:t>System-level Modelling </a:t>
          </a:r>
        </a:p>
        <a:p>
          <a:pPr marL="0" lvl="0" indent="0" algn="ctr" defTabSz="889000">
            <a:lnSpc>
              <a:spcPct val="90000"/>
            </a:lnSpc>
            <a:spcBef>
              <a:spcPct val="0"/>
            </a:spcBef>
            <a:spcAft>
              <a:spcPct val="35000"/>
            </a:spcAft>
            <a:buNone/>
          </a:pPr>
          <a:r>
            <a:rPr lang="en-AU" sz="2000" kern="1200" baseline="0" dirty="0">
              <a:latin typeface="Arial" panose="020B0604020202020204" pitchFamily="34" charset="0"/>
              <a:cs typeface="Arial" panose="020B0604020202020204" pitchFamily="34" charset="0"/>
            </a:rPr>
            <a:t>‘What if” scenarios</a:t>
          </a:r>
        </a:p>
      </dsp:txBody>
      <dsp:txXfrm>
        <a:off x="3681401" y="2192535"/>
        <a:ext cx="2240461" cy="1710136"/>
      </dsp:txXfrm>
    </dsp:sp>
    <dsp:sp modelId="{C351F4E2-228A-42A7-9FD3-6F531422EA98}">
      <dsp:nvSpPr>
        <dsp:cNvPr id="0" name=""/>
        <dsp:cNvSpPr/>
      </dsp:nvSpPr>
      <dsp:spPr>
        <a:xfrm>
          <a:off x="1768282" y="754211"/>
          <a:ext cx="3245287" cy="3245287"/>
        </a:xfrm>
        <a:custGeom>
          <a:avLst/>
          <a:gdLst/>
          <a:ahLst/>
          <a:cxnLst/>
          <a:rect l="0" t="0" r="0" b="0"/>
          <a:pathLst>
            <a:path>
              <a:moveTo>
                <a:pt x="1812031" y="3234197"/>
              </a:moveTo>
              <a:arcTo wR="1622643" hR="1622643" stAng="4997845" swAng="1815170"/>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FF20146D-F732-4C0D-BC31-A83EAD298EDB}">
      <dsp:nvSpPr>
        <dsp:cNvPr id="0" name=""/>
        <dsp:cNvSpPr/>
      </dsp:nvSpPr>
      <dsp:spPr>
        <a:xfrm>
          <a:off x="669907" y="2172030"/>
          <a:ext cx="2384621" cy="1688846"/>
        </a:xfrm>
        <a:prstGeom prst="roundRect">
          <a:avLst/>
        </a:prstGeom>
        <a:solidFill>
          <a:srgbClr val="F06B0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Implementation</a:t>
          </a:r>
        </a:p>
        <a:p>
          <a:pPr marL="0" lvl="0" indent="0" algn="l" defTabSz="711200">
            <a:lnSpc>
              <a:spcPct val="90000"/>
            </a:lnSpc>
            <a:spcBef>
              <a:spcPct val="0"/>
            </a:spcBef>
            <a:spcAft>
              <a:spcPct val="35000"/>
            </a:spcAft>
            <a:buNone/>
          </a:pPr>
          <a:r>
            <a:rPr lang="en-US" sz="1600" kern="1200" baseline="0" dirty="0">
              <a:latin typeface="Arial" panose="020B0604020202020204" pitchFamily="34" charset="0"/>
              <a:cs typeface="Arial" panose="020B0604020202020204" pitchFamily="34" charset="0"/>
            </a:rPr>
            <a:t>Local decisions</a:t>
          </a:r>
        </a:p>
        <a:p>
          <a:pPr marL="0" lvl="0" indent="0" algn="l" defTabSz="711200">
            <a:lnSpc>
              <a:spcPct val="90000"/>
            </a:lnSpc>
            <a:spcBef>
              <a:spcPct val="0"/>
            </a:spcBef>
            <a:spcAft>
              <a:spcPct val="35000"/>
            </a:spcAft>
            <a:buNone/>
          </a:pPr>
          <a:r>
            <a:rPr lang="en-US" sz="1600" kern="1200" baseline="0" dirty="0">
              <a:latin typeface="Arial" panose="020B0604020202020204" pitchFamily="34" charset="0"/>
              <a:cs typeface="Arial" panose="020B0604020202020204" pitchFamily="34" charset="0"/>
            </a:rPr>
            <a:t>Advocacy</a:t>
          </a:r>
        </a:p>
        <a:p>
          <a:pPr marL="0" lvl="0" indent="0" algn="l" defTabSz="711200">
            <a:lnSpc>
              <a:spcPct val="90000"/>
            </a:lnSpc>
            <a:spcBef>
              <a:spcPct val="0"/>
            </a:spcBef>
            <a:spcAft>
              <a:spcPct val="35000"/>
            </a:spcAft>
            <a:buNone/>
          </a:pPr>
          <a:r>
            <a:rPr lang="en-US" sz="1600" kern="1200" baseline="0" dirty="0">
              <a:latin typeface="Arial" panose="020B0604020202020204" pitchFamily="34" charset="0"/>
              <a:cs typeface="Arial" panose="020B0604020202020204" pitchFamily="34" charset="0"/>
            </a:rPr>
            <a:t>Novel approaches including Digital coordination</a:t>
          </a:r>
          <a:endParaRPr lang="en-AU" sz="1600" kern="1200" baseline="0" dirty="0">
            <a:latin typeface="Arial" panose="020B0604020202020204" pitchFamily="34" charset="0"/>
            <a:cs typeface="Arial" panose="020B0604020202020204" pitchFamily="34" charset="0"/>
          </a:endParaRPr>
        </a:p>
      </dsp:txBody>
      <dsp:txXfrm>
        <a:off x="752350" y="2254473"/>
        <a:ext cx="2219735" cy="1523960"/>
      </dsp:txXfrm>
    </dsp:sp>
    <dsp:sp modelId="{2487D2AF-B4A6-4E16-9B68-48BCDC9B8D87}">
      <dsp:nvSpPr>
        <dsp:cNvPr id="0" name=""/>
        <dsp:cNvSpPr/>
      </dsp:nvSpPr>
      <dsp:spPr>
        <a:xfrm>
          <a:off x="1737831" y="708948"/>
          <a:ext cx="3245287" cy="3245287"/>
        </a:xfrm>
        <a:custGeom>
          <a:avLst/>
          <a:gdLst/>
          <a:ahLst/>
          <a:cxnLst/>
          <a:rect l="0" t="0" r="0" b="0"/>
          <a:pathLst>
            <a:path>
              <a:moveTo>
                <a:pt x="8754" y="1454313"/>
              </a:moveTo>
              <a:arcTo wR="1622643" hR="1622643" stAng="11157269" swAng="1853651"/>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2AE1B2-447D-4477-A5E7-DBDB3DAFA643}" type="datetimeFigureOut">
              <a:rPr lang="en-AU" smtClean="0"/>
              <a:t>27/11/2024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E3B43C-E1BA-443F-BC29-7EE0635937C2}" type="slidenum">
              <a:rPr lang="en-AU" smtClean="0"/>
              <a:t>‹#›</a:t>
            </a:fld>
            <a:endParaRPr lang="en-AU"/>
          </a:p>
        </p:txBody>
      </p:sp>
    </p:spTree>
    <p:extLst>
      <p:ext uri="{BB962C8B-B14F-4D97-AF65-F5344CB8AC3E}">
        <p14:creationId xmlns:p14="http://schemas.microsoft.com/office/powerpoint/2010/main" val="1084981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E5BE393-50BD-4050-B7D0-FC35F30C01D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9547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D5CC681B-01D8-47E8-8376-EFC8614546D4}" type="slidenum">
              <a:rPr lang="en-AU" smtClean="0"/>
              <a:t>21</a:t>
            </a:fld>
            <a:endParaRPr lang="en-AU"/>
          </a:p>
        </p:txBody>
      </p:sp>
    </p:spTree>
    <p:extLst>
      <p:ext uri="{BB962C8B-B14F-4D97-AF65-F5344CB8AC3E}">
        <p14:creationId xmlns:p14="http://schemas.microsoft.com/office/powerpoint/2010/main" val="233746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lvl="1" indent="-285750">
              <a:lnSpc>
                <a:spcPct val="107000"/>
              </a:lnSpc>
              <a:spcAft>
                <a:spcPts val="800"/>
              </a:spcAft>
              <a:buFont typeface="Arial" panose="020B0604020202020204" pitchFamily="34" charset="0"/>
              <a:buChar char="•"/>
              <a:tabLst>
                <a:tab pos="914400" algn="l"/>
              </a:tabLst>
            </a:pPr>
            <a:endParaRPr lang="en-AU" dirty="0"/>
          </a:p>
        </p:txBody>
      </p:sp>
      <p:sp>
        <p:nvSpPr>
          <p:cNvPr id="4" name="Slide Number Placeholder 3"/>
          <p:cNvSpPr>
            <a:spLocks noGrp="1"/>
          </p:cNvSpPr>
          <p:nvPr>
            <p:ph type="sldNum" sz="quarter" idx="5"/>
          </p:nvPr>
        </p:nvSpPr>
        <p:spPr/>
        <p:txBody>
          <a:bodyPr/>
          <a:lstStyle/>
          <a:p>
            <a:fld id="{D5CC681B-01D8-47E8-8376-EFC8614546D4}" type="slidenum">
              <a:rPr lang="en-AU" smtClean="0"/>
              <a:t>22</a:t>
            </a:fld>
            <a:endParaRPr lang="en-AU"/>
          </a:p>
        </p:txBody>
      </p:sp>
    </p:spTree>
    <p:extLst>
      <p:ext uri="{BB962C8B-B14F-4D97-AF65-F5344CB8AC3E}">
        <p14:creationId xmlns:p14="http://schemas.microsoft.com/office/powerpoint/2010/main" val="3004950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D5CC681B-01D8-47E8-8376-EFC8614546D4}" type="slidenum">
              <a:rPr lang="en-AU" smtClean="0"/>
              <a:t>24</a:t>
            </a:fld>
            <a:endParaRPr lang="en-AU"/>
          </a:p>
        </p:txBody>
      </p:sp>
    </p:spTree>
    <p:extLst>
      <p:ext uri="{BB962C8B-B14F-4D97-AF65-F5344CB8AC3E}">
        <p14:creationId xmlns:p14="http://schemas.microsoft.com/office/powerpoint/2010/main" val="3959984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pPr lvl="0"/>
            <a:r>
              <a:rPr lang="en-US"/>
              <a:t>Or the proportion of youth not in employment, education, or training….</a:t>
            </a:r>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99977-7810-4B00-9A3F-2BF8954067D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636185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pPr lvl="0"/>
            <a:r>
              <a:rPr lang="en-US"/>
              <a:t>…and youth not in employment, education and training.</a:t>
            </a:r>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99977-7810-4B00-9A3F-2BF8954067D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77717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BC166-2134-4521-AE04-B0C843D1A3E9}" type="slidenum">
              <a:rPr lang="en-AU" smtClean="0"/>
              <a:t>36</a:t>
            </a:fld>
            <a:endParaRPr lang="en-AU"/>
          </a:p>
        </p:txBody>
      </p:sp>
    </p:spTree>
    <p:extLst>
      <p:ext uri="{BB962C8B-B14F-4D97-AF65-F5344CB8AC3E}">
        <p14:creationId xmlns:p14="http://schemas.microsoft.com/office/powerpoint/2010/main" val="70380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51B1-F1C2-C342-9482-CA419A1AF9E0}" type="slidenum">
              <a:rPr lang="en-US" smtClean="0"/>
              <a:t>41</a:t>
            </a:fld>
            <a:endParaRPr lang="en-US"/>
          </a:p>
        </p:txBody>
      </p:sp>
    </p:spTree>
    <p:extLst>
      <p:ext uri="{BB962C8B-B14F-4D97-AF65-F5344CB8AC3E}">
        <p14:creationId xmlns:p14="http://schemas.microsoft.com/office/powerpoint/2010/main" val="647739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3B43C-E1BA-443F-BC29-7EE0635937C2}" type="slidenum">
              <a:rPr lang="en-AU" smtClean="0"/>
              <a:t>2</a:t>
            </a:fld>
            <a:endParaRPr lang="en-AU"/>
          </a:p>
        </p:txBody>
      </p:sp>
    </p:spTree>
    <p:extLst>
      <p:ext uri="{BB962C8B-B14F-4D97-AF65-F5344CB8AC3E}">
        <p14:creationId xmlns:p14="http://schemas.microsoft.com/office/powerpoint/2010/main" val="137150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Modelling is such a ubiquitous term and there has been some misunderstanding about this modelling, so I’ll briefly introduce the basic architecture  of system dynamics modelling There a stocks (squares) which are quantities (and in this case we have a quantity of people that constitute a particular population), and there are flows (the arrows) which are rates of inflow and outflow from the stocks. So in this simple example, the population changes over time depending on what is being added to the population (through births and migration) and what is being subtracted from the population. Just like a bath tub whose water lever rises if the quantity of water flowing in from the tap is greater that what is escaping from the drain and visa versa.</a:t>
            </a:r>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515C97-A471-4E45-BD3B-6635E6C7D6A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42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So from these very simple building blocks we can represent health systems and social systems, the flows of people through them, and the factors that influence those flows. In this example of the mental health system, when we run the model, the proportion of the population waiting for services or receiving services, is changing over time based on different rates of flow into, within, and out of the service system.</a:t>
            </a:r>
          </a:p>
        </p:txBody>
      </p:sp>
      <p:sp>
        <p:nvSpPr>
          <p:cNvPr id="4" name="Slide Number Placeholder 3"/>
          <p:cNvSpPr>
            <a:spLocks noGrp="1"/>
          </p:cNvSpPr>
          <p:nvPr>
            <p:ph type="sldNum" sz="quarter" idx="5"/>
          </p:nvPr>
        </p:nvSpPr>
        <p:spPr/>
        <p:txBody>
          <a:bodyPr/>
          <a:lstStyle/>
          <a:p>
            <a:fld id="{BCA0A316-D1E1-9745-B24E-D11400EED8A1}" type="slidenum">
              <a:rPr lang="en-US" smtClean="0"/>
              <a:t>14</a:t>
            </a:fld>
            <a:endParaRPr lang="en-US"/>
          </a:p>
        </p:txBody>
      </p:sp>
    </p:spTree>
    <p:extLst>
      <p:ext uri="{BB962C8B-B14F-4D97-AF65-F5344CB8AC3E}">
        <p14:creationId xmlns:p14="http://schemas.microsoft.com/office/powerpoint/2010/main" val="220917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also represent broader causal pathways that drive demand for services, such as the social determinants of mental health.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Systems modelling is different to traditional statistical approaches such as regression modelling (that articulate statistical </a:t>
            </a:r>
            <a:r>
              <a:rPr lang="en-US" i="1" dirty="0"/>
              <a:t>associations</a:t>
            </a:r>
            <a:r>
              <a:rPr lang="en-US" dirty="0"/>
              <a:t> between a risk factor and an outcome). Systems modelling is causal modelling – it articulates a complex causal mechanism underpinning the interrelationships between risk factors / dynamic drivers of particular health and social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800" b="0" i="0" u="none" strike="noStrike" baseline="0" dirty="0">
                <a:solidFill>
                  <a:srgbClr val="3B3C3B"/>
                </a:solidFill>
                <a:latin typeface="Times New Roman" panose="02020603050405020304" pitchFamily="18" charset="0"/>
              </a:rPr>
              <a:t>Systems modelling is uniquely able to capture </a:t>
            </a:r>
            <a:r>
              <a:rPr lang="en-US" sz="1800" b="0" i="0" u="none" strike="noStrike" baseline="0" dirty="0">
                <a:solidFill>
                  <a:srgbClr val="000000"/>
                </a:solidFill>
                <a:latin typeface="Times New Roman" panose="02020603050405020304" pitchFamily="18" charset="0"/>
              </a:rPr>
              <a:t>population and demographic dynamics, changes over time in social and economic drivers of psychological distress, it captures feedback loops that drive the vicious cycles and virtuous cycles that exist in the real world, it captures the fluctuating interplay between service supply versus demand, workforce dynamics, and it captures change over time in individual intervention effects and the potentially non-additive effects of intervention combinations; factors that bedevil traditional analytic approaches.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CA0A316-D1E1-9745-B24E-D11400EED8A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0812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3B43C-E1BA-443F-BC29-7EE0635937C2}" type="slidenum">
              <a:rPr lang="en-AU" smtClean="0"/>
              <a:t>16</a:t>
            </a:fld>
            <a:endParaRPr lang="en-AU"/>
          </a:p>
        </p:txBody>
      </p:sp>
    </p:spTree>
    <p:extLst>
      <p:ext uri="{BB962C8B-B14F-4D97-AF65-F5344CB8AC3E}">
        <p14:creationId xmlns:p14="http://schemas.microsoft.com/office/powerpoint/2010/main" val="111798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Over the last 5 years we have been committed to taking this sort of modelling out of back rooms and into meeting rooms exposing the work to open, transparent, participatory processes.</a:t>
            </a:r>
          </a:p>
          <a:p>
            <a:endParaRPr lang="en-US" dirty="0"/>
          </a:p>
          <a:p>
            <a:r>
              <a:rPr lang="en-US" dirty="0"/>
              <a:t>We bring together representatives from academia, policy, program planning, clinical practice, economics, the private and NGO sectors, local government, emergency services, and consumer representatives to co-develop these models. Having stakeholders get under the hood to critique the structure, parameters and assumptions that underpin the models helps ensure that the final tool is credible, valid, robust, and grounded in the local context.  It also generates greater confidence in the model outputs and insights. This approach has delivered significant benefits in facilitating communication between different players in the system, it can help advance contentious debates, it empowers communities by helping them understand system </a:t>
            </a:r>
            <a:r>
              <a:rPr lang="en-US" dirty="0" err="1"/>
              <a:t>behaviour</a:t>
            </a:r>
            <a:r>
              <a:rPr lang="en-US" dirty="0"/>
              <a:t> and why some seemingly good strategies are unlikely to have impact, and facilitate consensus building and alignment of agendas for collaborative action. </a:t>
            </a:r>
          </a:p>
          <a:p>
            <a:endParaRPr lang="en-AU" dirty="0"/>
          </a:p>
          <a:p>
            <a:r>
              <a:rPr lang="en-AU" dirty="0"/>
              <a:t>It is on the foundation of this work over many years that we were able to rapidly deploy systems modelling and simulation to understand the likely impacts of the current crisis on mental health outcomes and us it to try to inform national discourse regarding best strategies to prevent another crisis – a mental health crisis – from unfolding.</a:t>
            </a:r>
          </a:p>
        </p:txBody>
      </p:sp>
      <p:sp>
        <p:nvSpPr>
          <p:cNvPr id="4" name="Slide Number Placeholder 3"/>
          <p:cNvSpPr>
            <a:spLocks noGrp="1"/>
          </p:cNvSpPr>
          <p:nvPr>
            <p:ph type="sldNum" sz="quarter" idx="5"/>
          </p:nvPr>
        </p:nvSpPr>
        <p:spPr/>
        <p:txBody>
          <a:bodyPr/>
          <a:lstStyle/>
          <a:p>
            <a:fld id="{63E7ECF2-4654-4CE2-A887-8BB8972DFE75}" type="slidenum">
              <a:rPr lang="en-AU" smtClean="0"/>
              <a:t>17</a:t>
            </a:fld>
            <a:endParaRPr lang="en-AU"/>
          </a:p>
        </p:txBody>
      </p:sp>
    </p:spTree>
    <p:extLst>
      <p:ext uri="{BB962C8B-B14F-4D97-AF65-F5344CB8AC3E}">
        <p14:creationId xmlns:p14="http://schemas.microsoft.com/office/powerpoint/2010/main" val="226084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important part of building these models is being able to test whether our hypothesis of how the system works (based on available evidence, data and best collective understanding) is actually valid. We do this by:</a:t>
            </a:r>
          </a:p>
          <a:p>
            <a:pPr marL="514350" indent="-514350">
              <a:buAutoNum type="romanLcParenBoth"/>
            </a:pPr>
            <a:r>
              <a:rPr lang="en-US" dirty="0"/>
              <a:t>Testing whether the model can reproduce the data we have from the real world – for this model we tested whether it was able to broadly reproduce trends in key indicators such as rates of psychological distress, psychiatric hospitalizations, ED presentations, self-harm hospitalizations, and suicide deaths (the results of which you can see here - where the blue line represents real world time series data from 2011-2017 and the red lines are the outputs of the model); </a:t>
            </a:r>
          </a:p>
          <a:p>
            <a:pPr marL="514350" indent="-514350">
              <a:buAutoNum type="romanLcParenBoth"/>
            </a:pPr>
            <a:endParaRPr lang="en-US" dirty="0"/>
          </a:p>
          <a:p>
            <a:pPr marL="514350" indent="-514350">
              <a:buAutoNum type="romanLcParenBoth"/>
            </a:pPr>
            <a:r>
              <a:rPr lang="en-US" i="1" dirty="0"/>
              <a:t>We also we ensured face validity of the model structure and performance with the diverse group of stakeholders through the participatory process;</a:t>
            </a:r>
          </a:p>
          <a:p>
            <a:pPr marL="514350" indent="-514350">
              <a:buAutoNum type="romanLcParenBoth"/>
            </a:pPr>
            <a:r>
              <a:rPr lang="en-US" i="1" dirty="0"/>
              <a:t>And as an ongoing step, these models are embedded locally in an ongoing monitoring and evaluation cycle, so as new data comes in, we can refine the model to further improve its forecast capability over time.</a:t>
            </a:r>
            <a:endParaRPr lang="en-AU" i="1"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CA0A316-D1E1-9745-B24E-D11400EED8A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68823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BC166-2134-4521-AE04-B0C843D1A3E9}" type="slidenum">
              <a:rPr lang="en-AU" smtClean="0"/>
              <a:t>20</a:t>
            </a:fld>
            <a:endParaRPr lang="en-AU"/>
          </a:p>
        </p:txBody>
      </p:sp>
    </p:spTree>
    <p:extLst>
      <p:ext uri="{BB962C8B-B14F-4D97-AF65-F5344CB8AC3E}">
        <p14:creationId xmlns:p14="http://schemas.microsoft.com/office/powerpoint/2010/main" val="1428692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Red option 1 (add own image)">
    <p:spTree>
      <p:nvGrpSpPr>
        <p:cNvPr id="1" name=""/>
        <p:cNvGrpSpPr/>
        <p:nvPr/>
      </p:nvGrpSpPr>
      <p:grpSpPr>
        <a:xfrm>
          <a:off x="0" y="0"/>
          <a:ext cx="0" cy="0"/>
          <a:chOff x="0" y="0"/>
          <a:chExt cx="0" cy="0"/>
        </a:xfrm>
      </p:grpSpPr>
      <p:pic>
        <p:nvPicPr>
          <p:cNvPr id="10" name="Picture 9" descr="PPT Template background file_Red.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 y="0"/>
            <a:ext cx="9156469" cy="6858000"/>
          </a:xfrm>
          <a:prstGeom prst="rect">
            <a:avLst/>
          </a:prstGeom>
        </p:spPr>
      </p:pic>
      <p:sp>
        <p:nvSpPr>
          <p:cNvPr id="14" name="Picture Placeholder 13"/>
          <p:cNvSpPr>
            <a:spLocks noGrp="1"/>
          </p:cNvSpPr>
          <p:nvPr>
            <p:ph type="pic" sz="quarter" idx="12"/>
          </p:nvPr>
        </p:nvSpPr>
        <p:spPr>
          <a:xfrm>
            <a:off x="6117168" y="0"/>
            <a:ext cx="6074833" cy="6858000"/>
          </a:xfrm>
          <a:solidFill>
            <a:schemeClr val="bg1">
              <a:lumMod val="85000"/>
            </a:schemeClr>
          </a:solidFill>
        </p:spPr>
        <p:txBody>
          <a:bodyPr anchor="ctr" anchorCtr="0"/>
          <a:lstStyle>
            <a:lvl1pPr marL="0" indent="0" algn="ctr">
              <a:buNone/>
              <a:defRPr/>
            </a:lvl1pPr>
          </a:lstStyle>
          <a:p>
            <a:pPr lvl="0"/>
            <a:r>
              <a:rPr lang="en-US" noProof="0"/>
              <a:t>Click icon to add picture</a:t>
            </a:r>
            <a:endParaRPr lang="en-US" noProof="0" dirty="0"/>
          </a:p>
        </p:txBody>
      </p:sp>
      <p:sp>
        <p:nvSpPr>
          <p:cNvPr id="7" name="Title 8"/>
          <p:cNvSpPr>
            <a:spLocks noGrp="1"/>
          </p:cNvSpPr>
          <p:nvPr>
            <p:ph type="title"/>
          </p:nvPr>
        </p:nvSpPr>
        <p:spPr>
          <a:xfrm>
            <a:off x="509179" y="1797599"/>
            <a:ext cx="5265165" cy="1322972"/>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07136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 White option 4">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 name="Picture Placehold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93367" y="419101"/>
            <a:ext cx="5380567"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367" y="5905501"/>
            <a:ext cx="204893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8"/>
          <p:cNvSpPr>
            <a:spLocks noGrp="1"/>
          </p:cNvSpPr>
          <p:nvPr>
            <p:ph type="title"/>
          </p:nvPr>
        </p:nvSpPr>
        <p:spPr>
          <a:xfrm>
            <a:off x="509179" y="1797599"/>
            <a:ext cx="5265165" cy="1322972"/>
          </a:xfrm>
        </p:spPr>
        <p:txBody>
          <a:bodyPr anchor="t"/>
          <a:lstStyle>
            <a:lvl1pPr>
              <a:defRPr sz="28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71859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hite option 5 (no imag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 name="Picture 7" descr="USY_MB1_PMS_1_Colour_Standar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367" y="5905501"/>
            <a:ext cx="204893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8"/>
          <p:cNvSpPr>
            <a:spLocks noGrp="1"/>
          </p:cNvSpPr>
          <p:nvPr>
            <p:ph type="title"/>
          </p:nvPr>
        </p:nvSpPr>
        <p:spPr>
          <a:xfrm>
            <a:off x="509179" y="1797599"/>
            <a:ext cx="5265165" cy="1322972"/>
          </a:xfrm>
        </p:spPr>
        <p:txBody>
          <a:bodyPr anchor="t"/>
          <a:lstStyle>
            <a:lvl1pPr>
              <a:defRPr sz="28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69908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marL="742950" indent="-285750">
              <a:lnSpc>
                <a:spcPct val="90000"/>
              </a:lnSpc>
              <a:buFont typeface="Lucida Grande"/>
              <a:buChar char="–"/>
              <a:defRPr/>
            </a:lvl2pPr>
            <a:lvl3pPr>
              <a:lnSpc>
                <a:spcPct val="90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8583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le and 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359926"/>
            <a:ext cx="5384800" cy="4525963"/>
          </a:xfr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359926"/>
            <a:ext cx="5384800" cy="4525963"/>
          </a:xfr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5186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and Image">
    <p:spTree>
      <p:nvGrpSpPr>
        <p:cNvPr id="1" name=""/>
        <p:cNvGrpSpPr/>
        <p:nvPr/>
      </p:nvGrpSpPr>
      <p:grpSpPr>
        <a:xfrm>
          <a:off x="0" y="0"/>
          <a:ext cx="0" cy="0"/>
          <a:chOff x="0" y="0"/>
          <a:chExt cx="0" cy="0"/>
        </a:xfrm>
      </p:grpSpPr>
      <p:sp>
        <p:nvSpPr>
          <p:cNvPr id="9" name="Text Placeholder 7"/>
          <p:cNvSpPr>
            <a:spLocks noGrp="1"/>
          </p:cNvSpPr>
          <p:nvPr>
            <p:ph type="body" sz="quarter" idx="12"/>
          </p:nvPr>
        </p:nvSpPr>
        <p:spPr>
          <a:xfrm>
            <a:off x="609600" y="5491163"/>
            <a:ext cx="5384800" cy="537602"/>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0"/>
          </p:nvPr>
        </p:nvSpPr>
        <p:spPr>
          <a:xfrm>
            <a:off x="609600" y="1360488"/>
            <a:ext cx="5384800" cy="4130394"/>
          </a:xfrm>
        </p:spPr>
        <p:txBody>
          <a:bodyPr/>
          <a:lstStyle>
            <a:lvl1pPr marL="0" indent="0">
              <a:buNone/>
              <a:defRPr/>
            </a:lvl1pPr>
          </a:lstStyle>
          <a:p>
            <a:pPr lvl="0"/>
            <a:r>
              <a:rPr lang="en-US" noProof="0"/>
              <a:t>Click icon to add picture</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97600" y="1359926"/>
            <a:ext cx="5384800" cy="4525963"/>
          </a:xfr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4226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and Table">
    <p:spTree>
      <p:nvGrpSpPr>
        <p:cNvPr id="1" name=""/>
        <p:cNvGrpSpPr/>
        <p:nvPr/>
      </p:nvGrpSpPr>
      <p:grpSpPr>
        <a:xfrm>
          <a:off x="0" y="0"/>
          <a:ext cx="0" cy="0"/>
          <a:chOff x="0" y="0"/>
          <a:chExt cx="0" cy="0"/>
        </a:xfrm>
      </p:grpSpPr>
      <p:sp>
        <p:nvSpPr>
          <p:cNvPr id="5" name="Table Placeholder 4"/>
          <p:cNvSpPr>
            <a:spLocks noGrp="1"/>
          </p:cNvSpPr>
          <p:nvPr>
            <p:ph type="tbl" sz="quarter" idx="12"/>
          </p:nvPr>
        </p:nvSpPr>
        <p:spPr>
          <a:xfrm>
            <a:off x="609600" y="1360489"/>
            <a:ext cx="5384800" cy="4130675"/>
          </a:xfrm>
        </p:spPr>
        <p:txBody>
          <a:bodyPr/>
          <a:lstStyle>
            <a:lvl1pPr marL="0" indent="0">
              <a:buNone/>
              <a:defRPr/>
            </a:lvl1pPr>
          </a:lstStyle>
          <a:p>
            <a:pPr lvl="0"/>
            <a:r>
              <a:rPr lang="en-US" noProof="0"/>
              <a:t>Click icon to add table</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97600" y="1359926"/>
            <a:ext cx="5384800" cy="4525963"/>
          </a:xfr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1"/>
          </p:nvPr>
        </p:nvSpPr>
        <p:spPr>
          <a:xfrm>
            <a:off x="609600" y="5491163"/>
            <a:ext cx="5384800" cy="537602"/>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25505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and Chart">
    <p:spTree>
      <p:nvGrpSpPr>
        <p:cNvPr id="1" name=""/>
        <p:cNvGrpSpPr/>
        <p:nvPr/>
      </p:nvGrpSpPr>
      <p:grpSpPr>
        <a:xfrm>
          <a:off x="0" y="0"/>
          <a:ext cx="0" cy="0"/>
          <a:chOff x="0" y="0"/>
          <a:chExt cx="0" cy="0"/>
        </a:xfrm>
      </p:grpSpPr>
      <p:sp>
        <p:nvSpPr>
          <p:cNvPr id="6" name="Chart Placeholder 5"/>
          <p:cNvSpPr>
            <a:spLocks noGrp="1"/>
          </p:cNvSpPr>
          <p:nvPr>
            <p:ph type="chart" sz="quarter" idx="13"/>
          </p:nvPr>
        </p:nvSpPr>
        <p:spPr>
          <a:xfrm>
            <a:off x="609600" y="1360489"/>
            <a:ext cx="5384800" cy="4130675"/>
          </a:xfrm>
        </p:spPr>
        <p:txBody>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a:lvl1pPr>
          </a:lstStyle>
          <a:p>
            <a:pPr lvl="0"/>
            <a:r>
              <a:rPr lang="en-US" noProof="0"/>
              <a:t>Click icon to add chart</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97600" y="1359926"/>
            <a:ext cx="53848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1"/>
          </p:nvPr>
        </p:nvSpPr>
        <p:spPr>
          <a:xfrm>
            <a:off x="609600" y="5491163"/>
            <a:ext cx="5384800" cy="537602"/>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5921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p:txBody>
          <a:bodyPr anchor="ctr" anchorCtr="1"/>
          <a:lstStyle>
            <a:lvl1pPr marL="0" indent="0" algn="ctr">
              <a:buNone/>
              <a:defRPr baseline="0"/>
            </a:lvl1pPr>
          </a:lstStyle>
          <a:p>
            <a:pPr lvl="0"/>
            <a:r>
              <a:rPr lang="en-US" noProof="0"/>
              <a:t>Click icon to add picture</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444688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706495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4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Red option 2">
    <p:spTree>
      <p:nvGrpSpPr>
        <p:cNvPr id="1" name=""/>
        <p:cNvGrpSpPr/>
        <p:nvPr/>
      </p:nvGrpSpPr>
      <p:grpSpPr>
        <a:xfrm>
          <a:off x="0" y="0"/>
          <a:ext cx="0" cy="0"/>
          <a:chOff x="0" y="0"/>
          <a:chExt cx="0" cy="0"/>
        </a:xfrm>
      </p:grpSpPr>
      <p:pic>
        <p:nvPicPr>
          <p:cNvPr id="11" name="Picture 10" descr="PPT Template background file_Red.jpg"/>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56469" cy="6858000"/>
          </a:xfrm>
          <a:prstGeom prst="rect">
            <a:avLst/>
          </a:prstGeom>
        </p:spPr>
      </p:pic>
      <p:pic>
        <p:nvPicPr>
          <p:cNvPr id="9"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095125" y="0"/>
            <a:ext cx="6108800" cy="6872400"/>
          </a:xfrm>
          <a:prstGeom prst="rect">
            <a:avLst/>
          </a:prstGeom>
          <a:blipFill rotWithShape="1">
            <a:blip r:embed="rId4" cstate="screen">
              <a:extLst>
                <a:ext uri="{28A0092B-C50C-407E-A947-70E740481C1C}">
                  <a14:useLocalDpi xmlns:a14="http://schemas.microsoft.com/office/drawing/2010/main"/>
                </a:ext>
              </a:extLst>
            </a:blip>
            <a:stretch>
              <a:fillRect/>
            </a:stretch>
          </a:blipFill>
          <a:ln>
            <a:noFill/>
          </a:ln>
        </p:spPr>
      </p:pic>
      <p:pic>
        <p:nvPicPr>
          <p:cNvPr id="2" name="Picture 1" descr="269F7152-Edit.jpg"/>
          <p:cNvPicPr>
            <a:picLocks noChangeAspect="1"/>
          </p:cNvPicPr>
          <p:nvPr/>
        </p:nvPicPr>
        <p:blipFill rotWithShape="1">
          <a:blip r:embed="rId5">
            <a:extLst>
              <a:ext uri="{28A0092B-C50C-407E-A947-70E740481C1C}">
                <a14:useLocalDpi xmlns:a14="http://schemas.microsoft.com/office/drawing/2010/main" val="0"/>
              </a:ext>
            </a:extLst>
          </a:blip>
          <a:srcRect l="28075" r="27248"/>
          <a:stretch/>
        </p:blipFill>
        <p:spPr>
          <a:xfrm>
            <a:off x="6095125" y="-1"/>
            <a:ext cx="6108800" cy="6875925"/>
          </a:xfrm>
          <a:prstGeom prst="rect">
            <a:avLst/>
          </a:prstGeom>
        </p:spPr>
      </p:pic>
      <p:sp>
        <p:nvSpPr>
          <p:cNvPr id="8" name="Title 8"/>
          <p:cNvSpPr>
            <a:spLocks noGrp="1"/>
          </p:cNvSpPr>
          <p:nvPr>
            <p:ph type="title"/>
          </p:nvPr>
        </p:nvSpPr>
        <p:spPr>
          <a:xfrm>
            <a:off x="509179" y="1797599"/>
            <a:ext cx="5265165" cy="1322972"/>
          </a:xfrm>
        </p:spPr>
        <p:txBody>
          <a:bodyPr anchor="t"/>
          <a:lstStyle>
            <a:lvl1pPr>
              <a:defRPr sz="2800">
                <a:solidFill>
                  <a:schemeClr val="bg1"/>
                </a:solidFill>
              </a:defRPr>
            </a:lvl1pPr>
          </a:lstStyle>
          <a:p>
            <a:r>
              <a:rPr lang="en-US"/>
              <a:t>Click to edit Master title style</a:t>
            </a:r>
            <a:endParaRPr lang="en-US" dirty="0"/>
          </a:p>
        </p:txBody>
      </p:sp>
      <p:sp>
        <p:nvSpPr>
          <p:cNvPr id="10"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86950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Divider - Option 1">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chemeClr val="bg1"/>
              </a:solidFill>
            </a:endParaRPr>
          </a:p>
        </p:txBody>
      </p:sp>
      <p:pic>
        <p:nvPicPr>
          <p:cNvPr id="8" name="Picture 7" descr="USY_MB1_PMS_1_Colour_Reverse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367" y="5905501"/>
            <a:ext cx="204893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509179" y="348303"/>
            <a:ext cx="11184781" cy="443577"/>
          </a:xfrm>
        </p:spPr>
        <p:txBody>
          <a:bodyPr anchor="t"/>
          <a:lstStyle>
            <a:lvl1pPr>
              <a:defRPr sz="2800" baseline="0">
                <a:solidFill>
                  <a:schemeClr val="accent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510354" y="799353"/>
            <a:ext cx="11183607" cy="852488"/>
          </a:xfrm>
        </p:spPr>
        <p:txBody>
          <a:bodyPr/>
          <a:lstStyle>
            <a:lvl1pPr marL="0" indent="0">
              <a:lnSpc>
                <a:spcPct val="9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Picture Placeholder 13"/>
          <p:cNvSpPr>
            <a:spLocks noGrp="1"/>
          </p:cNvSpPr>
          <p:nvPr>
            <p:ph type="pic" sz="quarter" idx="12"/>
          </p:nvPr>
        </p:nvSpPr>
        <p:spPr>
          <a:xfrm>
            <a:off x="605940" y="1800412"/>
            <a:ext cx="10968648" cy="4635496"/>
          </a:xfrm>
          <a:solidFill>
            <a:srgbClr val="D9D9D9"/>
          </a:solidFill>
        </p:spPr>
        <p:txBody>
          <a:bodyPr anchor="ctr" anchorCtr="0"/>
          <a:lstStyle>
            <a:lvl1pPr marL="0" indent="0" algn="ctr">
              <a:buNone/>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713799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Section Divider - Option 2">
    <p:spTree>
      <p:nvGrpSpPr>
        <p:cNvPr id="1" name=""/>
        <p:cNvGrpSpPr/>
        <p:nvPr/>
      </p:nvGrpSpPr>
      <p:grpSpPr>
        <a:xfrm>
          <a:off x="0" y="0"/>
          <a:ext cx="0" cy="0"/>
          <a:chOff x="0" y="0"/>
          <a:chExt cx="0" cy="0"/>
        </a:xfrm>
      </p:grpSpPr>
      <p:pic>
        <p:nvPicPr>
          <p:cNvPr id="3" name="Picture 2" descr="PPT Template background file_Blu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8"/>
          <p:cNvSpPr>
            <a:spLocks noGrp="1"/>
          </p:cNvSpPr>
          <p:nvPr>
            <p:ph type="title"/>
          </p:nvPr>
        </p:nvSpPr>
        <p:spPr>
          <a:xfrm>
            <a:off x="509179" y="1797600"/>
            <a:ext cx="5265165" cy="443577"/>
          </a:xfrm>
        </p:spPr>
        <p:txBody>
          <a:bodyPr anchor="t"/>
          <a:lstStyle>
            <a:lvl1pPr>
              <a:defRPr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510355" y="2248650"/>
            <a:ext cx="5263989" cy="852488"/>
          </a:xfrm>
        </p:spPr>
        <p:txBody>
          <a:bodyPr/>
          <a:lstStyle>
            <a:lvl1pPr marL="0" indent="0">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119596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Divider - Option 3">
    <p:spTree>
      <p:nvGrpSpPr>
        <p:cNvPr id="1" name=""/>
        <p:cNvGrpSpPr/>
        <p:nvPr/>
      </p:nvGrpSpPr>
      <p:grpSpPr>
        <a:xfrm>
          <a:off x="0" y="0"/>
          <a:ext cx="0" cy="0"/>
          <a:chOff x="0" y="0"/>
          <a:chExt cx="0" cy="0"/>
        </a:xfrm>
      </p:grpSpPr>
      <p:pic>
        <p:nvPicPr>
          <p:cNvPr id="2" name="Picture 1" descr="PPT Template background file_Yello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8"/>
          <p:cNvSpPr>
            <a:spLocks noGrp="1"/>
          </p:cNvSpPr>
          <p:nvPr>
            <p:ph type="title"/>
          </p:nvPr>
        </p:nvSpPr>
        <p:spPr>
          <a:xfrm>
            <a:off x="509179" y="1797600"/>
            <a:ext cx="5265165" cy="443577"/>
          </a:xfrm>
        </p:spPr>
        <p:txBody>
          <a:bodyPr anchor="t"/>
          <a:lstStyle>
            <a:lvl1pPr>
              <a:defRPr baseline="0">
                <a:solidFill>
                  <a:schemeClr val="tx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510355" y="2248650"/>
            <a:ext cx="5263989" cy="852488"/>
          </a:xfrm>
        </p:spPr>
        <p:txBody>
          <a:bodyPr/>
          <a:lstStyle>
            <a:lvl1pPr marL="0" indent="0">
              <a:lnSpc>
                <a:spcPct val="9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817554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Divider - Option 4">
    <p:spTree>
      <p:nvGrpSpPr>
        <p:cNvPr id="1" name=""/>
        <p:cNvGrpSpPr/>
        <p:nvPr/>
      </p:nvGrpSpPr>
      <p:grpSpPr>
        <a:xfrm>
          <a:off x="0" y="0"/>
          <a:ext cx="0" cy="0"/>
          <a:chOff x="0" y="0"/>
          <a:chExt cx="0" cy="0"/>
        </a:xfrm>
      </p:grpSpPr>
      <p:pic>
        <p:nvPicPr>
          <p:cNvPr id="2" name="Picture 1" descr="PPT Template background file_Charcoa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8"/>
          <p:cNvSpPr>
            <a:spLocks noGrp="1"/>
          </p:cNvSpPr>
          <p:nvPr>
            <p:ph type="title"/>
          </p:nvPr>
        </p:nvSpPr>
        <p:spPr>
          <a:xfrm>
            <a:off x="509179" y="1797600"/>
            <a:ext cx="5265165" cy="443577"/>
          </a:xfrm>
        </p:spPr>
        <p:txBody>
          <a:bodyPr anchor="t"/>
          <a:lstStyle>
            <a:lvl1pPr>
              <a:defRPr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510355" y="2248650"/>
            <a:ext cx="5263989" cy="852488"/>
          </a:xfrm>
        </p:spPr>
        <p:txBody>
          <a:bodyPr/>
          <a:lstStyle>
            <a:lvl1pPr marL="0" indent="0">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993091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609600"/>
          </a:xfrm>
        </p:spPr>
        <p:txBody>
          <a:bodyPr/>
          <a:lstStyle/>
          <a:p>
            <a:r>
              <a:rPr lang="en-AU"/>
              <a:t>Click to edit Master title style</a:t>
            </a:r>
            <a:endParaRPr lang="en-US"/>
          </a:p>
        </p:txBody>
      </p:sp>
      <p:sp>
        <p:nvSpPr>
          <p:cNvPr id="3" name="Content Placeholder 2"/>
          <p:cNvSpPr>
            <a:spLocks noGrp="1"/>
          </p:cNvSpPr>
          <p:nvPr>
            <p:ph sz="half" idx="1"/>
          </p:nvPr>
        </p:nvSpPr>
        <p:spPr>
          <a:xfrm>
            <a:off x="914400" y="1676400"/>
            <a:ext cx="5080000" cy="44196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197600" y="1676400"/>
            <a:ext cx="5080000" cy="44196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637650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2"/>
        <p:cNvGrpSpPr/>
        <p:nvPr/>
      </p:nvGrpSpPr>
      <p:grpSpPr>
        <a:xfrm>
          <a:off x="0" y="0"/>
          <a:ext cx="0" cy="0"/>
          <a:chOff x="0" y="0"/>
          <a:chExt cx="0" cy="0"/>
        </a:xfrm>
      </p:grpSpPr>
      <p:sp>
        <p:nvSpPr>
          <p:cNvPr id="183" name="Google Shape;183;p35"/>
          <p:cNvSpPr txBox="1">
            <a:spLocks noGrp="1"/>
          </p:cNvSpPr>
          <p:nvPr>
            <p:ph type="body" idx="1"/>
          </p:nvPr>
        </p:nvSpPr>
        <p:spPr>
          <a:xfrm>
            <a:off x="609599" y="2103438"/>
            <a:ext cx="5306484" cy="4068762"/>
          </a:xfrm>
          <a:prstGeom prst="rect">
            <a:avLst/>
          </a:prstGeom>
          <a:noFill/>
          <a:ln>
            <a:noFill/>
          </a:ln>
        </p:spPr>
        <p:txBody>
          <a:bodyPr spcFirstLastPara="1" wrap="square" lIns="0" tIns="0" rIns="0" bIns="0" anchor="t" anchorCtr="0">
            <a:noAutofit/>
          </a:bodyPr>
          <a:lstStyle>
            <a:lvl1pPr marL="342900" marR="0" lvl="0" indent="-238125" algn="l" rtl="0">
              <a:lnSpc>
                <a:spcPct val="100000"/>
              </a:lnSpc>
              <a:spcBef>
                <a:spcPts val="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1pPr>
            <a:lvl2pPr marL="685800" marR="0" lvl="1"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2pPr>
            <a:lvl3pPr marL="1028700" marR="0" lvl="2"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3pPr>
            <a:lvl4pPr marL="1371600" marR="0" lvl="3"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4pPr>
            <a:lvl5pPr marL="1714500" marR="0" lvl="4"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5pPr>
            <a:lvl6pPr marL="2057400" marR="0" lvl="5"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6pPr>
            <a:lvl7pPr marL="2400300" marR="0" lvl="6"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7pPr>
            <a:lvl8pPr marL="2743200" marR="0" lvl="7"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8pPr>
            <a:lvl9pPr marL="3086100" marR="0" lvl="8" indent="-238125" algn="l" rtl="0">
              <a:lnSpc>
                <a:spcPct val="100000"/>
              </a:lnSpc>
              <a:spcBef>
                <a:spcPts val="450"/>
              </a:spcBef>
              <a:spcAft>
                <a:spcPts val="450"/>
              </a:spcAft>
              <a:buClr>
                <a:schemeClr val="dk1"/>
              </a:buClr>
              <a:buSzPts val="1400"/>
              <a:buFont typeface="Arial"/>
              <a:buChar char="•"/>
              <a:defRPr sz="1050" b="0" i="0" u="none" strike="noStrike" cap="none">
                <a:solidFill>
                  <a:schemeClr val="dk1"/>
                </a:solidFill>
                <a:latin typeface="Arial"/>
                <a:ea typeface="Arial"/>
                <a:cs typeface="Arial"/>
                <a:sym typeface="Arial"/>
              </a:defRPr>
            </a:lvl9pPr>
          </a:lstStyle>
          <a:p>
            <a:endParaRPr/>
          </a:p>
        </p:txBody>
      </p:sp>
      <p:sp>
        <p:nvSpPr>
          <p:cNvPr id="184" name="Google Shape;184;p35"/>
          <p:cNvSpPr txBox="1">
            <a:spLocks noGrp="1"/>
          </p:cNvSpPr>
          <p:nvPr>
            <p:ph type="body" idx="2"/>
          </p:nvPr>
        </p:nvSpPr>
        <p:spPr>
          <a:xfrm>
            <a:off x="6275917" y="2103438"/>
            <a:ext cx="5306483" cy="4068762"/>
          </a:xfrm>
          <a:prstGeom prst="rect">
            <a:avLst/>
          </a:prstGeom>
          <a:noFill/>
          <a:ln>
            <a:noFill/>
          </a:ln>
        </p:spPr>
        <p:txBody>
          <a:bodyPr spcFirstLastPara="1" wrap="square" lIns="0" tIns="0" rIns="0" bIns="0" anchor="t" anchorCtr="0">
            <a:noAutofit/>
          </a:bodyPr>
          <a:lstStyle>
            <a:lvl1pPr marL="342900" marR="0" lvl="0" indent="-238125" algn="l" rtl="0">
              <a:lnSpc>
                <a:spcPct val="100000"/>
              </a:lnSpc>
              <a:spcBef>
                <a:spcPts val="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1pPr>
            <a:lvl2pPr marL="685800" marR="0" lvl="1"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2pPr>
            <a:lvl3pPr marL="1028700" marR="0" lvl="2"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3pPr>
            <a:lvl4pPr marL="1371600" marR="0" lvl="3"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4pPr>
            <a:lvl5pPr marL="1714500" marR="0" lvl="4"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5pPr>
            <a:lvl6pPr marL="2057400" marR="0" lvl="5"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6pPr>
            <a:lvl7pPr marL="2400300" marR="0" lvl="6"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7pPr>
            <a:lvl8pPr marL="2743200" marR="0" lvl="7" indent="-238125" algn="l" rtl="0">
              <a:lnSpc>
                <a:spcPct val="100000"/>
              </a:lnSpc>
              <a:spcBef>
                <a:spcPts val="45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8pPr>
            <a:lvl9pPr marL="3086100" marR="0" lvl="8" indent="-238125" algn="l" rtl="0">
              <a:lnSpc>
                <a:spcPct val="100000"/>
              </a:lnSpc>
              <a:spcBef>
                <a:spcPts val="450"/>
              </a:spcBef>
              <a:spcAft>
                <a:spcPts val="450"/>
              </a:spcAft>
              <a:buClr>
                <a:schemeClr val="dk1"/>
              </a:buClr>
              <a:buSzPts val="1400"/>
              <a:buFont typeface="Arial"/>
              <a:buChar char="•"/>
              <a:defRPr sz="1050" b="0" i="0" u="none" strike="noStrike" cap="none">
                <a:solidFill>
                  <a:schemeClr val="dk1"/>
                </a:solidFill>
                <a:latin typeface="Arial"/>
                <a:ea typeface="Arial"/>
                <a:cs typeface="Arial"/>
                <a:sym typeface="Arial"/>
              </a:defRPr>
            </a:lvl9pPr>
          </a:lstStyle>
          <a:p>
            <a:endParaRPr/>
          </a:p>
        </p:txBody>
      </p:sp>
      <p:sp>
        <p:nvSpPr>
          <p:cNvPr id="185" name="Google Shape;185;p35"/>
          <p:cNvSpPr txBox="1">
            <a:spLocks noGrp="1"/>
          </p:cNvSpPr>
          <p:nvPr>
            <p:ph type="sldNum" idx="12"/>
          </p:nvPr>
        </p:nvSpPr>
        <p:spPr>
          <a:xfrm>
            <a:off x="8168219" y="6492240"/>
            <a:ext cx="3414183"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525">
                <a:solidFill>
                  <a:schemeClr val="dk1"/>
                </a:solidFill>
                <a:latin typeface="Arial"/>
                <a:ea typeface="Arial"/>
                <a:cs typeface="Arial"/>
                <a:sym typeface="Arial"/>
              </a:defRPr>
            </a:lvl1pPr>
            <a:lvl2pPr marL="0" marR="0" lvl="1" indent="0" algn="r" rtl="0">
              <a:spcBef>
                <a:spcPts val="0"/>
              </a:spcBef>
              <a:buNone/>
              <a:defRPr sz="525">
                <a:solidFill>
                  <a:schemeClr val="dk1"/>
                </a:solidFill>
                <a:latin typeface="Arial"/>
                <a:ea typeface="Arial"/>
                <a:cs typeface="Arial"/>
                <a:sym typeface="Arial"/>
              </a:defRPr>
            </a:lvl2pPr>
            <a:lvl3pPr marL="0" marR="0" lvl="2" indent="0" algn="r" rtl="0">
              <a:spcBef>
                <a:spcPts val="0"/>
              </a:spcBef>
              <a:buNone/>
              <a:defRPr sz="525">
                <a:solidFill>
                  <a:schemeClr val="dk1"/>
                </a:solidFill>
                <a:latin typeface="Arial"/>
                <a:ea typeface="Arial"/>
                <a:cs typeface="Arial"/>
                <a:sym typeface="Arial"/>
              </a:defRPr>
            </a:lvl3pPr>
            <a:lvl4pPr marL="0" marR="0" lvl="3" indent="0" algn="r" rtl="0">
              <a:spcBef>
                <a:spcPts val="0"/>
              </a:spcBef>
              <a:buNone/>
              <a:defRPr sz="525">
                <a:solidFill>
                  <a:schemeClr val="dk1"/>
                </a:solidFill>
                <a:latin typeface="Arial"/>
                <a:ea typeface="Arial"/>
                <a:cs typeface="Arial"/>
                <a:sym typeface="Arial"/>
              </a:defRPr>
            </a:lvl4pPr>
            <a:lvl5pPr marL="0" marR="0" lvl="4" indent="0" algn="r" rtl="0">
              <a:spcBef>
                <a:spcPts val="0"/>
              </a:spcBef>
              <a:buNone/>
              <a:defRPr sz="525">
                <a:solidFill>
                  <a:schemeClr val="dk1"/>
                </a:solidFill>
                <a:latin typeface="Arial"/>
                <a:ea typeface="Arial"/>
                <a:cs typeface="Arial"/>
                <a:sym typeface="Arial"/>
              </a:defRPr>
            </a:lvl5pPr>
            <a:lvl6pPr marL="0" marR="0" lvl="5" indent="0" algn="r" rtl="0">
              <a:spcBef>
                <a:spcPts val="0"/>
              </a:spcBef>
              <a:buNone/>
              <a:defRPr sz="525">
                <a:solidFill>
                  <a:schemeClr val="dk1"/>
                </a:solidFill>
                <a:latin typeface="Arial"/>
                <a:ea typeface="Arial"/>
                <a:cs typeface="Arial"/>
                <a:sym typeface="Arial"/>
              </a:defRPr>
            </a:lvl6pPr>
            <a:lvl7pPr marL="0" marR="0" lvl="6" indent="0" algn="r" rtl="0">
              <a:spcBef>
                <a:spcPts val="0"/>
              </a:spcBef>
              <a:buNone/>
              <a:defRPr sz="525">
                <a:solidFill>
                  <a:schemeClr val="dk1"/>
                </a:solidFill>
                <a:latin typeface="Arial"/>
                <a:ea typeface="Arial"/>
                <a:cs typeface="Arial"/>
                <a:sym typeface="Arial"/>
              </a:defRPr>
            </a:lvl7pPr>
            <a:lvl8pPr marL="0" marR="0" lvl="7" indent="0" algn="r" rtl="0">
              <a:spcBef>
                <a:spcPts val="0"/>
              </a:spcBef>
              <a:buNone/>
              <a:defRPr sz="525">
                <a:solidFill>
                  <a:schemeClr val="dk1"/>
                </a:solidFill>
                <a:latin typeface="Arial"/>
                <a:ea typeface="Arial"/>
                <a:cs typeface="Arial"/>
                <a:sym typeface="Arial"/>
              </a:defRPr>
            </a:lvl8pPr>
            <a:lvl9pPr marL="0" marR="0" lvl="8" indent="0" algn="r" rtl="0">
              <a:spcBef>
                <a:spcPts val="0"/>
              </a:spcBef>
              <a:buNone/>
              <a:defRPr sz="525">
                <a:solidFill>
                  <a:schemeClr val="dk1"/>
                </a:solidFill>
                <a:latin typeface="Arial"/>
                <a:ea typeface="Arial"/>
                <a:cs typeface="Arial"/>
                <a:sym typeface="Arial"/>
              </a:defRPr>
            </a:lvl9pPr>
          </a:lstStyle>
          <a:p>
            <a:fld id="{00000000-1234-1234-1234-123412341234}" type="slidenum">
              <a:rPr lang="en-GB" smtClean="0"/>
              <a:pPr/>
              <a:t>‹#›</a:t>
            </a:fld>
            <a:endParaRPr lang="en-GB"/>
          </a:p>
        </p:txBody>
      </p:sp>
      <p:sp>
        <p:nvSpPr>
          <p:cNvPr id="186" name="Google Shape;186;p35"/>
          <p:cNvSpPr txBox="1">
            <a:spLocks noGrp="1"/>
          </p:cNvSpPr>
          <p:nvPr>
            <p:ph type="title"/>
          </p:nvPr>
        </p:nvSpPr>
        <p:spPr>
          <a:xfrm>
            <a:off x="609600" y="457200"/>
            <a:ext cx="10972800" cy="13716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800"/>
              <a:buFont typeface="Georgia"/>
              <a:buNone/>
              <a:defRPr sz="21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2714613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FA0E9B-6CBD-03A4-D468-34A46D4218C9}"/>
              </a:ext>
            </a:extLst>
          </p:cNvPr>
          <p:cNvSpPr>
            <a:spLocks noGrp="1"/>
          </p:cNvSpPr>
          <p:nvPr>
            <p:ph sz="half" idx="1"/>
          </p:nvPr>
        </p:nvSpPr>
        <p:spPr>
          <a:xfrm>
            <a:off x="323849" y="987425"/>
            <a:ext cx="11468099" cy="5232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E38C54E-6DA6-B48C-27C3-A15B6B73D7D2}"/>
              </a:ext>
            </a:extLst>
          </p:cNvPr>
          <p:cNvSpPr>
            <a:spLocks noGrp="1"/>
          </p:cNvSpPr>
          <p:nvPr>
            <p:ph type="dt" sz="half" idx="10"/>
          </p:nvPr>
        </p:nvSpPr>
        <p:spPr>
          <a:xfrm>
            <a:off x="838200" y="6356352"/>
            <a:ext cx="2743200" cy="365125"/>
          </a:xfrm>
          <a:prstGeom prst="rect">
            <a:avLst/>
          </a:prstGeom>
        </p:spPr>
        <p:txBody>
          <a:bodyPr/>
          <a:lstStyle/>
          <a:p>
            <a:fld id="{8403F950-43C4-41F0-9923-76D4EAB9C5C9}" type="datetimeFigureOut">
              <a:rPr lang="en-AU" smtClean="0"/>
              <a:t>27/11/2024</a:t>
            </a:fld>
            <a:endParaRPr lang="en-AU"/>
          </a:p>
        </p:txBody>
      </p:sp>
      <p:sp>
        <p:nvSpPr>
          <p:cNvPr id="6" name="Footer Placeholder 5">
            <a:extLst>
              <a:ext uri="{FF2B5EF4-FFF2-40B4-BE49-F238E27FC236}">
                <a16:creationId xmlns:a16="http://schemas.microsoft.com/office/drawing/2014/main" id="{EB04FEA2-BC9A-C1AC-B64A-B1C49442CA41}"/>
              </a:ext>
            </a:extLst>
          </p:cNvPr>
          <p:cNvSpPr>
            <a:spLocks noGrp="1"/>
          </p:cNvSpPr>
          <p:nvPr>
            <p:ph type="ftr" sz="quarter" idx="11"/>
          </p:nvPr>
        </p:nvSpPr>
        <p:spPr>
          <a:xfrm>
            <a:off x="4038600" y="6356352"/>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2EF9ED23-A8BF-4AAF-1555-667C850ED497}"/>
              </a:ext>
            </a:extLst>
          </p:cNvPr>
          <p:cNvSpPr>
            <a:spLocks noGrp="1"/>
          </p:cNvSpPr>
          <p:nvPr>
            <p:ph type="sldNum" sz="quarter" idx="12"/>
          </p:nvPr>
        </p:nvSpPr>
        <p:spPr>
          <a:xfrm>
            <a:off x="8610600" y="6356352"/>
            <a:ext cx="2743200" cy="365125"/>
          </a:xfrm>
          <a:prstGeom prst="rect">
            <a:avLst/>
          </a:prstGeom>
        </p:spPr>
        <p:txBody>
          <a:bodyPr/>
          <a:lstStyle/>
          <a:p>
            <a:fld id="{617152C0-B539-4742-95BB-0A9957E7A7F4}" type="slidenum">
              <a:rPr lang="en-AU" smtClean="0"/>
              <a:t>‹#›</a:t>
            </a:fld>
            <a:endParaRPr lang="en-AU"/>
          </a:p>
        </p:txBody>
      </p:sp>
      <p:pic>
        <p:nvPicPr>
          <p:cNvPr id="8" name="Picture 7" descr="A picture containing shape&#10;&#10;Description automatically generated">
            <a:extLst>
              <a:ext uri="{FF2B5EF4-FFF2-40B4-BE49-F238E27FC236}">
                <a16:creationId xmlns:a16="http://schemas.microsoft.com/office/drawing/2014/main" id="{F422B341-C291-3413-7753-EAA4F2047359}"/>
              </a:ext>
            </a:extLst>
          </p:cNvPr>
          <p:cNvPicPr>
            <a:picLocks noChangeAspect="1"/>
          </p:cNvPicPr>
          <p:nvPr userDrawn="1"/>
        </p:nvPicPr>
        <p:blipFill rotWithShape="1">
          <a:blip r:embed="rId2"/>
          <a:srcRect t="77739"/>
          <a:stretch/>
        </p:blipFill>
        <p:spPr>
          <a:xfrm>
            <a:off x="0" y="-62545"/>
            <a:ext cx="12192000" cy="719237"/>
          </a:xfrm>
          <a:prstGeom prst="rect">
            <a:avLst/>
          </a:prstGeom>
        </p:spPr>
      </p:pic>
      <p:sp>
        <p:nvSpPr>
          <p:cNvPr id="2" name="Title 1">
            <a:extLst>
              <a:ext uri="{FF2B5EF4-FFF2-40B4-BE49-F238E27FC236}">
                <a16:creationId xmlns:a16="http://schemas.microsoft.com/office/drawing/2014/main" id="{BCC9B372-BC76-0287-D2BC-FD9F792E5819}"/>
              </a:ext>
            </a:extLst>
          </p:cNvPr>
          <p:cNvSpPr>
            <a:spLocks noGrp="1"/>
          </p:cNvSpPr>
          <p:nvPr>
            <p:ph type="title"/>
          </p:nvPr>
        </p:nvSpPr>
        <p:spPr>
          <a:xfrm>
            <a:off x="323851" y="59791"/>
            <a:ext cx="11468100" cy="577850"/>
          </a:xfrm>
          <a:prstGeom prst="rect">
            <a:avLst/>
          </a:prstGeom>
        </p:spPr>
        <p:txBody>
          <a:bodyPr/>
          <a:lstStyle>
            <a:lvl1pPr>
              <a:defRPr>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AU"/>
          </a:p>
        </p:txBody>
      </p:sp>
      <p:pic>
        <p:nvPicPr>
          <p:cNvPr id="10" name="Picture 9" descr="Text&#10;&#10;Description automatically generated">
            <a:extLst>
              <a:ext uri="{FF2B5EF4-FFF2-40B4-BE49-F238E27FC236}">
                <a16:creationId xmlns:a16="http://schemas.microsoft.com/office/drawing/2014/main" id="{5CF84ADF-B818-5BE2-A068-299075C74F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9375" y="6052764"/>
            <a:ext cx="1248776" cy="668713"/>
          </a:xfrm>
          <a:prstGeom prst="rect">
            <a:avLst/>
          </a:prstGeom>
        </p:spPr>
      </p:pic>
      <p:pic>
        <p:nvPicPr>
          <p:cNvPr id="9" name="Picture 8" descr="A close up of a logo&#10;&#10;Description automatically generated">
            <a:extLst>
              <a:ext uri="{FF2B5EF4-FFF2-40B4-BE49-F238E27FC236}">
                <a16:creationId xmlns:a16="http://schemas.microsoft.com/office/drawing/2014/main" id="{8AC3B701-C530-150B-A700-B22616909E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69827" y="6133318"/>
            <a:ext cx="1690323" cy="507600"/>
          </a:xfrm>
          <a:prstGeom prst="rect">
            <a:avLst/>
          </a:prstGeom>
        </p:spPr>
      </p:pic>
    </p:spTree>
    <p:extLst>
      <p:ext uri="{BB962C8B-B14F-4D97-AF65-F5344CB8AC3E}">
        <p14:creationId xmlns:p14="http://schemas.microsoft.com/office/powerpoint/2010/main" val="4290836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7C69D-1D40-4203-AA1E-CF5FF46FCCA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6AF61904-C81B-4DBA-82F2-EC2A6E6CC5B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ED9DD7BA-092D-469B-BE13-14F9EC4907B6}"/>
              </a:ext>
            </a:extLst>
          </p:cNvPr>
          <p:cNvSpPr>
            <a:spLocks noGrp="1"/>
          </p:cNvSpPr>
          <p:nvPr>
            <p:ph type="sldNum" sz="quarter" idx="12"/>
          </p:nvPr>
        </p:nvSpPr>
        <p:spPr>
          <a:xfrm>
            <a:off x="54755" y="6449435"/>
            <a:ext cx="474083" cy="365125"/>
          </a:xfrm>
        </p:spPr>
        <p:txBody>
          <a:bodyPr/>
          <a:lstStyle>
            <a:lvl1pPr>
              <a:defRPr sz="750"/>
            </a:lvl1pPr>
          </a:lstStyle>
          <a:p>
            <a:fld id="{A7815A78-F92D-481B-AB5B-FCA090E98407}" type="slidenum">
              <a:rPr lang="en-AU" smtClean="0"/>
              <a:pPr/>
              <a:t>‹#›</a:t>
            </a:fld>
            <a:endParaRPr lang="en-AU" dirty="0"/>
          </a:p>
        </p:txBody>
      </p:sp>
      <p:cxnSp>
        <p:nvCxnSpPr>
          <p:cNvPr id="5" name="Straight Connector 4">
            <a:extLst>
              <a:ext uri="{FF2B5EF4-FFF2-40B4-BE49-F238E27FC236}">
                <a16:creationId xmlns:a16="http://schemas.microsoft.com/office/drawing/2014/main" id="{4C301E42-E3E6-474D-9B79-5DE01E37FABF}"/>
              </a:ext>
            </a:extLst>
          </p:cNvPr>
          <p:cNvCxnSpPr/>
          <p:nvPr userDrawn="1"/>
        </p:nvCxnSpPr>
        <p:spPr>
          <a:xfrm>
            <a:off x="0" y="1034852"/>
            <a:ext cx="12192000" cy="0"/>
          </a:xfrm>
          <a:prstGeom prst="line">
            <a:avLst/>
          </a:prstGeom>
          <a:ln w="9525">
            <a:solidFill>
              <a:srgbClr val="105C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62097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Red option 4">
    <p:spTree>
      <p:nvGrpSpPr>
        <p:cNvPr id="1" name=""/>
        <p:cNvGrpSpPr/>
        <p:nvPr/>
      </p:nvGrpSpPr>
      <p:grpSpPr>
        <a:xfrm>
          <a:off x="0" y="0"/>
          <a:ext cx="0" cy="0"/>
          <a:chOff x="0" y="0"/>
          <a:chExt cx="0" cy="0"/>
        </a:xfrm>
      </p:grpSpPr>
      <p:pic>
        <p:nvPicPr>
          <p:cNvPr id="13" name="Picture 12" descr="PPT Template background file_Red.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 y="0"/>
            <a:ext cx="9156469" cy="6858000"/>
          </a:xfrm>
          <a:prstGeom prst="rect">
            <a:avLst/>
          </a:prstGeom>
        </p:spPr>
      </p:pic>
      <p:pic>
        <p:nvPicPr>
          <p:cNvPr id="5"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0018" y="0"/>
            <a:ext cx="61319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8"/>
          <p:cNvSpPr>
            <a:spLocks noGrp="1"/>
          </p:cNvSpPr>
          <p:nvPr>
            <p:ph type="title"/>
          </p:nvPr>
        </p:nvSpPr>
        <p:spPr>
          <a:xfrm>
            <a:off x="509179" y="1797599"/>
            <a:ext cx="5265165" cy="1322972"/>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01620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 Red option 4">
    <p:spTree>
      <p:nvGrpSpPr>
        <p:cNvPr id="1" name=""/>
        <p:cNvGrpSpPr/>
        <p:nvPr/>
      </p:nvGrpSpPr>
      <p:grpSpPr>
        <a:xfrm>
          <a:off x="0" y="0"/>
          <a:ext cx="0" cy="0"/>
          <a:chOff x="0" y="0"/>
          <a:chExt cx="0" cy="0"/>
        </a:xfrm>
      </p:grpSpPr>
      <p:pic>
        <p:nvPicPr>
          <p:cNvPr id="13" name="Picture 12" descr="PPT Template background file_R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6"/>
          <p:cNvPicPr>
            <a:picLocks noChangeAspect="1"/>
          </p:cNvPicPr>
          <p:nvPr/>
        </p:nvPicPr>
        <p:blipFill rotWithShape="1">
          <a:blip r:embed="rId3">
            <a:extLst>
              <a:ext uri="{28A0092B-C50C-407E-A947-70E740481C1C}">
                <a14:useLocalDpi xmlns:a14="http://schemas.microsoft.com/office/drawing/2010/main" val="0"/>
              </a:ext>
            </a:extLst>
          </a:blip>
          <a:srcRect l="13060" r="38627"/>
          <a:stretch/>
        </p:blipFill>
        <p:spPr bwMode="auto">
          <a:xfrm>
            <a:off x="6062133" y="-8711"/>
            <a:ext cx="6129867" cy="687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8"/>
          <p:cNvSpPr>
            <a:spLocks noGrp="1"/>
          </p:cNvSpPr>
          <p:nvPr>
            <p:ph type="title"/>
          </p:nvPr>
        </p:nvSpPr>
        <p:spPr>
          <a:xfrm>
            <a:off x="509179" y="1797599"/>
            <a:ext cx="5265165" cy="1322972"/>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1369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le slide – Red option 4">
    <p:spTree>
      <p:nvGrpSpPr>
        <p:cNvPr id="1" name=""/>
        <p:cNvGrpSpPr/>
        <p:nvPr/>
      </p:nvGrpSpPr>
      <p:grpSpPr>
        <a:xfrm>
          <a:off x="0" y="0"/>
          <a:ext cx="0" cy="0"/>
          <a:chOff x="0" y="0"/>
          <a:chExt cx="0" cy="0"/>
        </a:xfrm>
      </p:grpSpPr>
      <p:pic>
        <p:nvPicPr>
          <p:cNvPr id="13" name="Picture 12" descr="PPT Template background file_R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269F8271-Edit.jpg"/>
          <p:cNvPicPr>
            <a:picLocks noChangeAspect="1"/>
          </p:cNvPicPr>
          <p:nvPr/>
        </p:nvPicPr>
        <p:blipFill rotWithShape="1">
          <a:blip r:embed="rId3">
            <a:extLst>
              <a:ext uri="{28A0092B-C50C-407E-A947-70E740481C1C}">
                <a14:useLocalDpi xmlns:a14="http://schemas.microsoft.com/office/drawing/2010/main" val="0"/>
              </a:ext>
            </a:extLst>
          </a:blip>
          <a:srcRect l="27099" r="28483"/>
          <a:stretch/>
        </p:blipFill>
        <p:spPr>
          <a:xfrm>
            <a:off x="6062134" y="1"/>
            <a:ext cx="6129865" cy="6898609"/>
          </a:xfrm>
          <a:prstGeom prst="rect">
            <a:avLst/>
          </a:prstGeom>
        </p:spPr>
      </p:pic>
      <p:sp>
        <p:nvSpPr>
          <p:cNvPr id="7" name="Title 8"/>
          <p:cNvSpPr>
            <a:spLocks noGrp="1"/>
          </p:cNvSpPr>
          <p:nvPr>
            <p:ph type="title"/>
          </p:nvPr>
        </p:nvSpPr>
        <p:spPr>
          <a:xfrm>
            <a:off x="509179" y="1797599"/>
            <a:ext cx="5265165" cy="1322972"/>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136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 Red option 5 (no image)">
    <p:spTree>
      <p:nvGrpSpPr>
        <p:cNvPr id="1" name=""/>
        <p:cNvGrpSpPr/>
        <p:nvPr/>
      </p:nvGrpSpPr>
      <p:grpSpPr>
        <a:xfrm>
          <a:off x="0" y="0"/>
          <a:ext cx="0" cy="0"/>
          <a:chOff x="0" y="0"/>
          <a:chExt cx="0" cy="0"/>
        </a:xfrm>
      </p:grpSpPr>
      <p:pic>
        <p:nvPicPr>
          <p:cNvPr id="4" name="Picture 3" descr="PPT Template background file_R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8"/>
          <p:cNvSpPr>
            <a:spLocks noGrp="1"/>
          </p:cNvSpPr>
          <p:nvPr>
            <p:ph type="title"/>
          </p:nvPr>
        </p:nvSpPr>
        <p:spPr>
          <a:xfrm>
            <a:off x="509179" y="1797599"/>
            <a:ext cx="5265165" cy="1322972"/>
          </a:xfrm>
        </p:spPr>
        <p:txBody>
          <a:bodyPr anchor="t"/>
          <a:lstStyle>
            <a:lvl1pPr>
              <a:defRPr sz="2800">
                <a:solidFill>
                  <a:schemeClr val="bg1"/>
                </a:solidFill>
              </a:defRPr>
            </a:lvl1pPr>
          </a:lstStyle>
          <a:p>
            <a:r>
              <a:rPr lang="en-US"/>
              <a:t>Click to edit Master title style</a:t>
            </a:r>
            <a:endParaRPr lang="en-US" dirty="0"/>
          </a:p>
        </p:txBody>
      </p:sp>
      <p:sp>
        <p:nvSpPr>
          <p:cNvPr id="13"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1510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 White option 1 (add own imag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7" name="Picture 7" descr="USY_MB1_PMS_1_Colour_Standar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367" y="5905501"/>
            <a:ext cx="204893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13"/>
          <p:cNvSpPr>
            <a:spLocks noGrp="1"/>
          </p:cNvSpPr>
          <p:nvPr>
            <p:ph type="pic" sz="quarter" idx="12"/>
          </p:nvPr>
        </p:nvSpPr>
        <p:spPr>
          <a:xfrm>
            <a:off x="6117168" y="418355"/>
            <a:ext cx="5533811" cy="6017555"/>
          </a:xfrm>
          <a:solidFill>
            <a:schemeClr val="bg1">
              <a:lumMod val="85000"/>
            </a:schemeClr>
          </a:solidFill>
          <a:ln>
            <a:noFill/>
          </a:ln>
        </p:spPr>
        <p:txBody>
          <a:bodyPr anchor="ctr" anchorCtr="0"/>
          <a:lstStyle>
            <a:lvl1pPr marL="0" indent="0" algn="ctr">
              <a:buNone/>
              <a:defRPr/>
            </a:lvl1pPr>
          </a:lstStyle>
          <a:p>
            <a:pPr lvl="0"/>
            <a:r>
              <a:rPr lang="en-US" noProof="0"/>
              <a:t>Click icon to add picture</a:t>
            </a:r>
            <a:endParaRPr lang="en-US" noProof="0" dirty="0"/>
          </a:p>
        </p:txBody>
      </p:sp>
      <p:sp>
        <p:nvSpPr>
          <p:cNvPr id="8" name="Title 8"/>
          <p:cNvSpPr>
            <a:spLocks noGrp="1"/>
          </p:cNvSpPr>
          <p:nvPr>
            <p:ph type="title"/>
          </p:nvPr>
        </p:nvSpPr>
        <p:spPr>
          <a:xfrm>
            <a:off x="509179" y="1797599"/>
            <a:ext cx="5265165" cy="1322972"/>
          </a:xfrm>
        </p:spPr>
        <p:txBody>
          <a:bodyPr anchor="t"/>
          <a:lstStyle>
            <a:lvl1pPr>
              <a:defRPr sz="2800">
                <a:solidFill>
                  <a:schemeClr val="accent1"/>
                </a:solidFill>
              </a:defRPr>
            </a:lvl1pPr>
          </a:lstStyle>
          <a:p>
            <a:r>
              <a:rPr lang="en-US"/>
              <a:t>Click to edit Master title style</a:t>
            </a:r>
            <a:endParaRPr lang="en-US" dirty="0"/>
          </a:p>
        </p:txBody>
      </p:sp>
      <p:sp>
        <p:nvSpPr>
          <p:cNvPr id="9"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1838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White option 2">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 name="Picture Placehold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93367" y="419101"/>
            <a:ext cx="5380567"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367" y="5905501"/>
            <a:ext cx="204893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8"/>
          <p:cNvSpPr>
            <a:spLocks noGrp="1"/>
          </p:cNvSpPr>
          <p:nvPr>
            <p:ph type="title"/>
          </p:nvPr>
        </p:nvSpPr>
        <p:spPr>
          <a:xfrm>
            <a:off x="509179" y="1797599"/>
            <a:ext cx="5265165" cy="1322972"/>
          </a:xfrm>
        </p:spPr>
        <p:txBody>
          <a:bodyPr anchor="t"/>
          <a:lstStyle>
            <a:lvl1pPr>
              <a:defRPr sz="28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7760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 White option 3">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6" name="Picture Placehold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93367" y="419101"/>
            <a:ext cx="5380567"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367" y="5905501"/>
            <a:ext cx="204893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8"/>
          <p:cNvSpPr>
            <a:spLocks noGrp="1"/>
          </p:cNvSpPr>
          <p:nvPr>
            <p:ph type="title"/>
          </p:nvPr>
        </p:nvSpPr>
        <p:spPr>
          <a:xfrm>
            <a:off x="509179" y="1797599"/>
            <a:ext cx="5265165" cy="1322972"/>
          </a:xfrm>
        </p:spPr>
        <p:txBody>
          <a:bodyPr anchor="t"/>
          <a:lstStyle>
            <a:lvl1pPr>
              <a:defRPr sz="28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489255" y="3360968"/>
            <a:ext cx="5285089"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152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174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Insert slide title here… 28pt</a:t>
            </a:r>
          </a:p>
        </p:txBody>
      </p:sp>
      <p:sp>
        <p:nvSpPr>
          <p:cNvPr id="3" name="Text Placeholder 2"/>
          <p:cNvSpPr>
            <a:spLocks noGrp="1"/>
          </p:cNvSpPr>
          <p:nvPr>
            <p:ph type="body" idx="1"/>
          </p:nvPr>
        </p:nvSpPr>
        <p:spPr>
          <a:xfrm>
            <a:off x="609600" y="1358901"/>
            <a:ext cx="10972800" cy="4767263"/>
          </a:xfrm>
          <a:prstGeom prst="rect">
            <a:avLst/>
          </a:prstGeom>
        </p:spPr>
        <p:txBody>
          <a:bodyPr vert="horz" lIns="91440" tIns="45720" rIns="91440" bIns="45720" rtlCol="0">
            <a:normAutofit/>
          </a:bodyPr>
          <a:lstStyle/>
          <a:p>
            <a:r>
              <a:rPr lang="en-US" dirty="0"/>
              <a:t>Sub-heading Bold… 24pt</a:t>
            </a:r>
          </a:p>
          <a:p>
            <a:pPr lvl="0"/>
            <a:r>
              <a:rPr lang="en-US" dirty="0"/>
              <a:t>Add body copy </a:t>
            </a:r>
          </a:p>
          <a:p>
            <a:r>
              <a:rPr lang="en-US" dirty="0"/>
              <a:t>Add bullet point</a:t>
            </a:r>
          </a:p>
          <a:p>
            <a:r>
              <a:rPr lang="en-US" dirty="0"/>
              <a:t>Add bullet point</a:t>
            </a:r>
          </a:p>
        </p:txBody>
      </p:sp>
      <p:sp>
        <p:nvSpPr>
          <p:cNvPr id="11" name="Date Placeholder 3"/>
          <p:cNvSpPr txBox="1">
            <a:spLocks/>
          </p:cNvSpPr>
          <p:nvPr/>
        </p:nvSpPr>
        <p:spPr>
          <a:xfrm>
            <a:off x="508000" y="6356351"/>
            <a:ext cx="2844800" cy="365125"/>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sz="900" dirty="0"/>
              <a:t>The University of Sydney</a:t>
            </a:r>
          </a:p>
        </p:txBody>
      </p:sp>
      <p:sp>
        <p:nvSpPr>
          <p:cNvPr id="12" name="Slide Number Placeholder 5"/>
          <p:cNvSpPr txBox="1">
            <a:spLocks/>
          </p:cNvSpPr>
          <p:nvPr/>
        </p:nvSpPr>
        <p:spPr>
          <a:xfrm>
            <a:off x="8839200" y="6356351"/>
            <a:ext cx="2844800" cy="365125"/>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Page </a:t>
            </a:r>
            <a:fld id="{3B11C02F-2186-5E4E-90C0-5210A150EF90}" type="slidenum">
              <a:rPr lang="en-US" sz="900" smtClean="0"/>
              <a:pPr fontAlgn="auto">
                <a:spcBef>
                  <a:spcPts val="0"/>
                </a:spcBef>
                <a:spcAft>
                  <a:spcPts val="0"/>
                </a:spcAft>
                <a:defRPr/>
              </a:pPr>
              <a:t>‹#›</a:t>
            </a:fld>
            <a:endParaRPr lang="en-US" sz="90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94" r:id="rId24"/>
    <p:sldLayoutId id="2147483697" r:id="rId25"/>
    <p:sldLayoutId id="2147483698" r:id="rId26"/>
    <p:sldLayoutId id="2147483699" r:id="rId27"/>
  </p:sldLayoutIdLst>
  <p:txStyles>
    <p:titleStyle>
      <a:lvl1pPr algn="l" defTabSz="457200" rtl="0" eaLnBrk="1" fontAlgn="base" hangingPunct="1">
        <a:spcBef>
          <a:spcPct val="0"/>
        </a:spcBef>
        <a:spcAft>
          <a:spcPct val="0"/>
        </a:spcAft>
        <a:defRPr sz="2800" b="1" kern="1200">
          <a:solidFill>
            <a:schemeClr val="accent1"/>
          </a:solidFill>
          <a:latin typeface="Tw Cen MT"/>
          <a:ea typeface="ＭＳ Ｐゴシック" charset="0"/>
          <a:cs typeface="Tw Cen MT"/>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p:titleStyle>
    <p:bodyStyle>
      <a:lvl1pPr marL="342900" indent="-342900" algn="l" defTabSz="457200" rtl="0" eaLnBrk="1" fontAlgn="base" hangingPunct="1">
        <a:spcBef>
          <a:spcPct val="20000"/>
        </a:spcBef>
        <a:spcAft>
          <a:spcPct val="0"/>
        </a:spcAft>
        <a:buFont typeface="Lucida Grande" charset="0"/>
        <a:buChar char="–"/>
        <a:defRPr sz="2400" kern="1200">
          <a:solidFill>
            <a:schemeClr val="tx1"/>
          </a:solidFill>
          <a:latin typeface="Tw Cen MT"/>
          <a:ea typeface="ＭＳ Ｐゴシック" charset="0"/>
          <a:cs typeface="Tw Cen MT"/>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8.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hyperlink" Target="mailto:frank.iorfino@sydney.edu.au" TargetMode="External"/><Relationship Id="rId7" Type="http://schemas.openxmlformats.org/officeDocument/2006/relationships/image" Target="../media/image88.jpeg"/><Relationship Id="rId12"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6050280" y="0"/>
            <a:ext cx="4617720" cy="6858000"/>
          </a:xfrm>
        </p:spPr>
      </p:pic>
      <p:sp>
        <p:nvSpPr>
          <p:cNvPr id="16385" name="Title 1"/>
          <p:cNvSpPr>
            <a:spLocks noGrp="1"/>
          </p:cNvSpPr>
          <p:nvPr>
            <p:ph type="title"/>
          </p:nvPr>
        </p:nvSpPr>
        <p:spPr>
          <a:xfrm>
            <a:off x="1991544" y="260649"/>
            <a:ext cx="7491820" cy="1480167"/>
          </a:xfrm>
          <a:noFill/>
          <a:ln w="25400">
            <a:noFill/>
          </a:ln>
        </p:spPr>
        <p:txBody>
          <a:bodyPr/>
          <a:lstStyle/>
          <a:p>
            <a:br>
              <a:rPr lang="en-US" sz="3600" b="0" dirty="0">
                <a:latin typeface="Tw Cen MT" charset="0"/>
              </a:rPr>
            </a:br>
            <a:endParaRPr lang="en-US" sz="3600" b="0" dirty="0">
              <a:latin typeface="Tw Cen MT" charset="0"/>
            </a:endParaRPr>
          </a:p>
        </p:txBody>
      </p:sp>
      <p:sp>
        <p:nvSpPr>
          <p:cNvPr id="2" name="TextBox 1"/>
          <p:cNvSpPr txBox="1"/>
          <p:nvPr/>
        </p:nvSpPr>
        <p:spPr>
          <a:xfrm>
            <a:off x="1847528" y="116633"/>
            <a:ext cx="3960440" cy="5663089"/>
          </a:xfrm>
          <a:prstGeom prst="rect">
            <a:avLst/>
          </a:prstGeom>
          <a:noFill/>
        </p:spPr>
        <p:txBody>
          <a:bodyPr wrap="square" rtlCol="0">
            <a:spAutoFit/>
          </a:bodyPr>
          <a:lstStyle/>
          <a:p>
            <a:r>
              <a:rPr lang="en-US" sz="2400" dirty="0">
                <a:solidFill>
                  <a:schemeClr val="bg1"/>
                </a:solidFill>
              </a:rPr>
              <a:t>Supporting region-based mental health systems development and suicide prevention </a:t>
            </a:r>
          </a:p>
          <a:p>
            <a:endParaRPr lang="en-US" sz="2400" dirty="0">
              <a:solidFill>
                <a:schemeClr val="bg1"/>
              </a:solidFill>
            </a:endParaRPr>
          </a:p>
          <a:p>
            <a:r>
              <a:rPr lang="en-US" sz="2400" dirty="0">
                <a:solidFill>
                  <a:schemeClr val="bg1"/>
                </a:solidFill>
              </a:rPr>
              <a:t>“Right care, First time, Where you live!”</a:t>
            </a:r>
          </a:p>
          <a:p>
            <a:endParaRPr lang="en-US" sz="2400" dirty="0">
              <a:solidFill>
                <a:schemeClr val="bg1"/>
              </a:solidFill>
            </a:endParaRPr>
          </a:p>
          <a:p>
            <a:r>
              <a:rPr lang="en-US" sz="2400" dirty="0">
                <a:solidFill>
                  <a:schemeClr val="bg1"/>
                </a:solidFill>
              </a:rPr>
              <a:t>Prof Ian </a:t>
            </a:r>
            <a:r>
              <a:rPr lang="en-US" sz="2400" dirty="0" err="1">
                <a:solidFill>
                  <a:schemeClr val="bg1"/>
                </a:solidFill>
              </a:rPr>
              <a:t>Hickie</a:t>
            </a:r>
            <a:r>
              <a:rPr lang="en-US" sz="2400" dirty="0">
                <a:solidFill>
                  <a:schemeClr val="bg1"/>
                </a:solidFill>
              </a:rPr>
              <a:t> </a:t>
            </a:r>
            <a:r>
              <a:rPr lang="en-US" sz="1400" dirty="0">
                <a:solidFill>
                  <a:schemeClr val="bg1"/>
                </a:solidFill>
              </a:rPr>
              <a:t>AM MD FRANZCP FASSA FAHMS</a:t>
            </a:r>
          </a:p>
          <a:p>
            <a:r>
              <a:rPr lang="en-US" sz="2400" dirty="0">
                <a:solidFill>
                  <a:schemeClr val="bg1"/>
                </a:solidFill>
              </a:rPr>
              <a:t>Co-Director, Health and Policy</a:t>
            </a:r>
          </a:p>
          <a:p>
            <a:r>
              <a:rPr lang="en-US" sz="2400" dirty="0">
                <a:solidFill>
                  <a:schemeClr val="bg1"/>
                </a:solidFill>
              </a:rPr>
              <a:t>Brain and Mind Centre, USYD</a:t>
            </a:r>
          </a:p>
          <a:p>
            <a:endParaRPr lang="en-US" sz="2000" dirty="0">
              <a:solidFill>
                <a:schemeClr val="bg1"/>
              </a:solidFill>
            </a:endParaRPr>
          </a:p>
          <a:p>
            <a:r>
              <a:rPr lang="en-US" sz="2000" dirty="0">
                <a:solidFill>
                  <a:schemeClr val="bg1"/>
                </a:solidFill>
              </a:rPr>
              <a:t>Email: </a:t>
            </a:r>
            <a:r>
              <a:rPr lang="en-US" sz="2000" dirty="0" err="1">
                <a:solidFill>
                  <a:schemeClr val="bg1"/>
                </a:solidFill>
              </a:rPr>
              <a:t>ian.hickie@sydney.edu.au</a:t>
            </a:r>
            <a:r>
              <a:rPr lang="en-US" sz="2000" dirty="0">
                <a:solidFill>
                  <a:schemeClr val="bg1"/>
                </a:solidFill>
              </a:rPr>
              <a:t> Twitter: @</a:t>
            </a:r>
            <a:r>
              <a:rPr lang="en-US" sz="2000" dirty="0" err="1">
                <a:solidFill>
                  <a:schemeClr val="bg1"/>
                </a:solidFill>
              </a:rPr>
              <a:t>ian_hickie</a:t>
            </a:r>
            <a:endParaRPr lang="en-US" sz="20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160848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B7AC1-90DF-2C94-64FF-B24F5957D3F3}"/>
              </a:ext>
            </a:extLst>
          </p:cNvPr>
          <p:cNvSpPr>
            <a:spLocks noGrp="1"/>
          </p:cNvSpPr>
          <p:nvPr>
            <p:ph type="title"/>
          </p:nvPr>
        </p:nvSpPr>
        <p:spPr/>
        <p:txBody>
          <a:bodyPr/>
          <a:lstStyle/>
          <a:p>
            <a:r>
              <a:rPr lang="en-US" dirty="0"/>
              <a:t>And Health (Fed and state) and others (e.g. education)  have Regions and local councils…..</a:t>
            </a:r>
          </a:p>
        </p:txBody>
      </p:sp>
      <p:pic>
        <p:nvPicPr>
          <p:cNvPr id="5" name="Content Placeholder 4" descr="A map of australia with different colored squares&#10;&#10;Description automatically generated">
            <a:extLst>
              <a:ext uri="{FF2B5EF4-FFF2-40B4-BE49-F238E27FC236}">
                <a16:creationId xmlns:a16="http://schemas.microsoft.com/office/drawing/2014/main" id="{6E2D4041-2016-63BA-3E1F-E1CB5735A1D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9577" y="1412777"/>
            <a:ext cx="3368401" cy="4767263"/>
          </a:xfrm>
        </p:spPr>
      </p:pic>
      <p:pic>
        <p:nvPicPr>
          <p:cNvPr id="4" name="Picture 3" descr="A map of australia with different colored areas&#10;&#10;Description automatically generated">
            <a:extLst>
              <a:ext uri="{FF2B5EF4-FFF2-40B4-BE49-F238E27FC236}">
                <a16:creationId xmlns:a16="http://schemas.microsoft.com/office/drawing/2014/main" id="{23A6184C-6312-9C9D-D761-E7D80D086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16" y="1612007"/>
            <a:ext cx="3672408" cy="4568032"/>
          </a:xfrm>
          <a:prstGeom prst="rect">
            <a:avLst/>
          </a:prstGeom>
        </p:spPr>
      </p:pic>
    </p:spTree>
    <p:extLst>
      <p:ext uri="{BB962C8B-B14F-4D97-AF65-F5344CB8AC3E}">
        <p14:creationId xmlns:p14="http://schemas.microsoft.com/office/powerpoint/2010/main" val="2596156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D99C02B-A097-B821-6A44-1A608D759B1C}"/>
              </a:ext>
            </a:extLst>
          </p:cNvPr>
          <p:cNvSpPr>
            <a:spLocks noGrp="1"/>
          </p:cNvSpPr>
          <p:nvPr>
            <p:ph type="title"/>
          </p:nvPr>
        </p:nvSpPr>
        <p:spPr>
          <a:xfrm>
            <a:off x="1976065" y="543197"/>
            <a:ext cx="8229600" cy="857250"/>
          </a:xfrm>
        </p:spPr>
        <p:txBody>
          <a:bodyPr>
            <a:normAutofit fontScale="90000"/>
          </a:bodyPr>
          <a:lstStyle/>
          <a:p>
            <a:r>
              <a:rPr lang="en-US" dirty="0"/>
              <a:t>Building Systems Models: </a:t>
            </a:r>
            <a:br>
              <a:rPr lang="en-US" dirty="0"/>
            </a:br>
            <a:r>
              <a:rPr lang="en-US" dirty="0"/>
              <a:t>Using complex </a:t>
            </a:r>
            <a:r>
              <a:rPr lang="en-US" dirty="0" err="1"/>
              <a:t>maths</a:t>
            </a:r>
            <a:r>
              <a:rPr lang="en-US" dirty="0"/>
              <a:t> and available data to provide simulations of real world situations</a:t>
            </a:r>
          </a:p>
        </p:txBody>
      </p:sp>
      <p:pic>
        <p:nvPicPr>
          <p:cNvPr id="8" name="Content Placeholder 7" descr="A sign on a wall&#10;&#10;Description automatically generated">
            <a:extLst>
              <a:ext uri="{FF2B5EF4-FFF2-40B4-BE49-F238E27FC236}">
                <a16:creationId xmlns:a16="http://schemas.microsoft.com/office/drawing/2014/main" id="{85C0B00E-C152-7F40-1962-6CAD8DD4E8C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973" b="23099"/>
          <a:stretch/>
        </p:blipFill>
        <p:spPr>
          <a:xfrm>
            <a:off x="1981200" y="1876427"/>
            <a:ext cx="8229600" cy="3575447"/>
          </a:xfrm>
          <a:noFill/>
        </p:spPr>
      </p:pic>
    </p:spTree>
    <p:extLst>
      <p:ext uri="{BB962C8B-B14F-4D97-AF65-F5344CB8AC3E}">
        <p14:creationId xmlns:p14="http://schemas.microsoft.com/office/powerpoint/2010/main" val="1190472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8A8E0-91E6-2A40-88E2-EF6F61C6B319}"/>
              </a:ext>
            </a:extLst>
          </p:cNvPr>
          <p:cNvSpPr>
            <a:spLocks noGrp="1"/>
          </p:cNvSpPr>
          <p:nvPr>
            <p:ph type="title"/>
          </p:nvPr>
        </p:nvSpPr>
        <p:spPr/>
        <p:txBody>
          <a:bodyPr/>
          <a:lstStyle/>
          <a:p>
            <a:r>
              <a:rPr lang="en-US" dirty="0"/>
              <a:t>Nature September 2021:</a:t>
            </a:r>
            <a:br>
              <a:rPr lang="en-US" dirty="0"/>
            </a:br>
            <a:r>
              <a:rPr lang="en-US" dirty="0"/>
              <a:t> Predictive Mental Health Models</a:t>
            </a:r>
          </a:p>
        </p:txBody>
      </p:sp>
      <p:pic>
        <p:nvPicPr>
          <p:cNvPr id="9" name="Content Placeholder 8" descr="A picture containing text, building, outdoor, window&#10;&#10;Description automatically generated">
            <a:extLst>
              <a:ext uri="{FF2B5EF4-FFF2-40B4-BE49-F238E27FC236}">
                <a16:creationId xmlns:a16="http://schemas.microsoft.com/office/drawing/2014/main" id="{B2E0A0D4-D2F2-7B43-939A-9E577566CB2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31505" y="1166019"/>
            <a:ext cx="3997933" cy="4525962"/>
          </a:xfrm>
        </p:spPr>
      </p:pic>
      <p:pic>
        <p:nvPicPr>
          <p:cNvPr id="11" name="Content Placeholder 10" descr="Diagram&#10;&#10;Description automatically generated with low confidence">
            <a:extLst>
              <a:ext uri="{FF2B5EF4-FFF2-40B4-BE49-F238E27FC236}">
                <a16:creationId xmlns:a16="http://schemas.microsoft.com/office/drawing/2014/main" id="{941CB65B-980E-FA48-BF45-8092E724E05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3931" y="1260476"/>
            <a:ext cx="4038600" cy="3680693"/>
          </a:xfrm>
        </p:spPr>
      </p:pic>
    </p:spTree>
    <p:extLst>
      <p:ext uri="{BB962C8B-B14F-4D97-AF65-F5344CB8AC3E}">
        <p14:creationId xmlns:p14="http://schemas.microsoft.com/office/powerpoint/2010/main" val="611728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4A0CD0-0D3A-4E61-BCAC-410354CE2448}"/>
              </a:ext>
            </a:extLst>
          </p:cNvPr>
          <p:cNvSpPr>
            <a:spLocks noGrp="1"/>
          </p:cNvSpPr>
          <p:nvPr>
            <p:ph type="title"/>
          </p:nvPr>
        </p:nvSpPr>
        <p:spPr>
          <a:xfrm>
            <a:off x="1879932" y="205971"/>
            <a:ext cx="8464541" cy="1132551"/>
          </a:xfrm>
        </p:spPr>
        <p:txBody>
          <a:bodyPr/>
          <a:lstStyle/>
          <a:p>
            <a:r>
              <a:rPr lang="en-AU" b="1"/>
              <a:t>System dynamics 101</a:t>
            </a:r>
          </a:p>
        </p:txBody>
      </p:sp>
      <p:pic>
        <p:nvPicPr>
          <p:cNvPr id="6" name="Picture 5">
            <a:extLst>
              <a:ext uri="{FF2B5EF4-FFF2-40B4-BE49-F238E27FC236}">
                <a16:creationId xmlns:a16="http://schemas.microsoft.com/office/drawing/2014/main" id="{26694E5A-EFAF-4CBF-B5B8-0BF1CA794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23" y="3181342"/>
            <a:ext cx="2790825" cy="2790825"/>
          </a:xfrm>
          <a:prstGeom prst="rect">
            <a:avLst/>
          </a:prstGeom>
        </p:spPr>
      </p:pic>
      <p:pic>
        <p:nvPicPr>
          <p:cNvPr id="7" name="Picture 6">
            <a:extLst>
              <a:ext uri="{FF2B5EF4-FFF2-40B4-BE49-F238E27FC236}">
                <a16:creationId xmlns:a16="http://schemas.microsoft.com/office/drawing/2014/main" id="{B0F74BA3-F6F8-435E-93C5-91547640F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313" y="1725757"/>
            <a:ext cx="3621564" cy="3039236"/>
          </a:xfrm>
          <a:prstGeom prst="rect">
            <a:avLst/>
          </a:prstGeom>
        </p:spPr>
      </p:pic>
      <p:sp>
        <p:nvSpPr>
          <p:cNvPr id="8" name="TextBox 7">
            <a:extLst>
              <a:ext uri="{FF2B5EF4-FFF2-40B4-BE49-F238E27FC236}">
                <a16:creationId xmlns:a16="http://schemas.microsoft.com/office/drawing/2014/main" id="{3A771DE6-CD79-4763-BA14-E03828818CD0}"/>
              </a:ext>
            </a:extLst>
          </p:cNvPr>
          <p:cNvSpPr txBox="1"/>
          <p:nvPr/>
        </p:nvSpPr>
        <p:spPr>
          <a:xfrm>
            <a:off x="6334125" y="1725758"/>
            <a:ext cx="4059181" cy="2031325"/>
          </a:xfrm>
          <a:prstGeom prst="rect">
            <a:avLst/>
          </a:prstGeom>
          <a:noFill/>
        </p:spPr>
        <p:txBody>
          <a:bodyPr wrap="square" rtlCol="0">
            <a:spAutoFit/>
          </a:bodyPr>
          <a:lstStyle/>
          <a:p>
            <a:pPr marL="228600" indent="-228600" defTabSz="457200">
              <a:defRPr/>
            </a:pPr>
            <a:r>
              <a:rPr lang="en-AU" dirty="0">
                <a:solidFill>
                  <a:prstClr val="black"/>
                </a:solidFill>
                <a:latin typeface="Tw Cen MT"/>
              </a:rPr>
              <a:t>•	Population is modelled as a stock with two inflows (births and net migration) and one outflow (deaths)</a:t>
            </a:r>
          </a:p>
          <a:p>
            <a:pPr marL="228600" indent="-228600" defTabSz="457200">
              <a:defRPr/>
            </a:pPr>
            <a:endParaRPr lang="en-AU" dirty="0">
              <a:solidFill>
                <a:prstClr val="black"/>
              </a:solidFill>
              <a:latin typeface="Tw Cen MT"/>
            </a:endParaRPr>
          </a:p>
          <a:p>
            <a:pPr marL="228600" indent="-228600" defTabSz="457200">
              <a:defRPr/>
            </a:pPr>
            <a:r>
              <a:rPr lang="en-AU" dirty="0">
                <a:solidFill>
                  <a:prstClr val="black"/>
                </a:solidFill>
                <a:latin typeface="Tw Cen MT"/>
              </a:rPr>
              <a:t>•	Stocks change over time in response to their inflows and outflows, like water level in a bath </a:t>
            </a:r>
            <a:endParaRPr lang="en-US" dirty="0">
              <a:solidFill>
                <a:prstClr val="black"/>
              </a:solidFill>
              <a:latin typeface="Tw Cen MT"/>
            </a:endParaRPr>
          </a:p>
        </p:txBody>
      </p:sp>
    </p:spTree>
    <p:extLst>
      <p:ext uri="{BB962C8B-B14F-4D97-AF65-F5344CB8AC3E}">
        <p14:creationId xmlns:p14="http://schemas.microsoft.com/office/powerpoint/2010/main" val="198001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7192C-9D77-4E82-B0B0-A30458D68C6D}"/>
              </a:ext>
            </a:extLst>
          </p:cNvPr>
          <p:cNvSpPr>
            <a:spLocks noGrp="1"/>
          </p:cNvSpPr>
          <p:nvPr>
            <p:ph type="title"/>
          </p:nvPr>
        </p:nvSpPr>
        <p:spPr>
          <a:xfrm>
            <a:off x="1882775" y="349252"/>
            <a:ext cx="8426450" cy="647183"/>
          </a:xfrm>
        </p:spPr>
        <p:txBody>
          <a:bodyPr/>
          <a:lstStyle/>
          <a:p>
            <a:r>
              <a:rPr lang="en-AU" dirty="0"/>
              <a:t>Capturing the dynamics of the mental health system</a:t>
            </a:r>
          </a:p>
        </p:txBody>
      </p:sp>
      <p:pic>
        <p:nvPicPr>
          <p:cNvPr id="4" name="service-sector-dynamics">
            <a:hlinkClick r:id="" action="ppaction://media"/>
            <a:extLst>
              <a:ext uri="{FF2B5EF4-FFF2-40B4-BE49-F238E27FC236}">
                <a16:creationId xmlns:a16="http://schemas.microsoft.com/office/drawing/2014/main" id="{C74B8B58-E1D0-4734-8AA1-AE3DA21FB1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8834"/>
            <a:ext cx="9144000" cy="4895850"/>
          </a:xfrm>
          <a:prstGeom prst="rect">
            <a:avLst/>
          </a:prstGeom>
        </p:spPr>
      </p:pic>
    </p:spTree>
    <p:extLst>
      <p:ext uri="{BB962C8B-B14F-4D97-AF65-F5344CB8AC3E}">
        <p14:creationId xmlns:p14="http://schemas.microsoft.com/office/powerpoint/2010/main" val="260406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D0B0-F244-4A19-9E83-050D6ECA78BA}"/>
              </a:ext>
            </a:extLst>
          </p:cNvPr>
          <p:cNvSpPr>
            <a:spLocks noGrp="1"/>
          </p:cNvSpPr>
          <p:nvPr>
            <p:ph type="title"/>
          </p:nvPr>
        </p:nvSpPr>
        <p:spPr>
          <a:xfrm>
            <a:off x="1968119" y="108565"/>
            <a:ext cx="8426450" cy="647183"/>
          </a:xfrm>
        </p:spPr>
        <p:txBody>
          <a:bodyPr/>
          <a:lstStyle/>
          <a:p>
            <a:r>
              <a:rPr lang="en-AU" dirty="0"/>
              <a:t>High level overview of the causal structure and pathways of a model</a:t>
            </a:r>
          </a:p>
        </p:txBody>
      </p:sp>
      <p:pic>
        <p:nvPicPr>
          <p:cNvPr id="4" name="Picture 3">
            <a:extLst>
              <a:ext uri="{FF2B5EF4-FFF2-40B4-BE49-F238E27FC236}">
                <a16:creationId xmlns:a16="http://schemas.microsoft.com/office/drawing/2014/main" id="{8883E9FE-A94B-450D-A151-958B978EBD17}"/>
              </a:ext>
            </a:extLst>
          </p:cNvPr>
          <p:cNvPicPr>
            <a:picLocks noChangeAspect="1"/>
          </p:cNvPicPr>
          <p:nvPr/>
        </p:nvPicPr>
        <p:blipFill>
          <a:blip r:embed="rId3"/>
          <a:stretch>
            <a:fillRect/>
          </a:stretch>
        </p:blipFill>
        <p:spPr>
          <a:xfrm>
            <a:off x="1829283" y="1152824"/>
            <a:ext cx="6194073" cy="5596613"/>
          </a:xfrm>
          <a:prstGeom prst="rect">
            <a:avLst/>
          </a:prstGeom>
        </p:spPr>
      </p:pic>
      <p:pic>
        <p:nvPicPr>
          <p:cNvPr id="7" name="Picture 6">
            <a:extLst>
              <a:ext uri="{FF2B5EF4-FFF2-40B4-BE49-F238E27FC236}">
                <a16:creationId xmlns:a16="http://schemas.microsoft.com/office/drawing/2014/main" id="{02016E56-3CD3-4FFB-BAC0-18A755026AFD}"/>
              </a:ext>
            </a:extLst>
          </p:cNvPr>
          <p:cNvPicPr>
            <a:picLocks noChangeAspect="1"/>
          </p:cNvPicPr>
          <p:nvPr/>
        </p:nvPicPr>
        <p:blipFill>
          <a:blip r:embed="rId4"/>
          <a:stretch>
            <a:fillRect/>
          </a:stretch>
        </p:blipFill>
        <p:spPr>
          <a:xfrm>
            <a:off x="6557907" y="685370"/>
            <a:ext cx="2410556" cy="1281849"/>
          </a:xfrm>
          <a:prstGeom prst="rect">
            <a:avLst/>
          </a:prstGeom>
        </p:spPr>
      </p:pic>
      <p:sp>
        <p:nvSpPr>
          <p:cNvPr id="3" name="TextBox 2">
            <a:extLst>
              <a:ext uri="{FF2B5EF4-FFF2-40B4-BE49-F238E27FC236}">
                <a16:creationId xmlns:a16="http://schemas.microsoft.com/office/drawing/2014/main" id="{7A0EA3AC-54C7-4442-91E3-A68FDFC62296}"/>
              </a:ext>
            </a:extLst>
          </p:cNvPr>
          <p:cNvSpPr txBox="1"/>
          <p:nvPr/>
        </p:nvSpPr>
        <p:spPr>
          <a:xfrm>
            <a:off x="8050388" y="3178691"/>
            <a:ext cx="2484048" cy="3139321"/>
          </a:xfrm>
          <a:prstGeom prst="rect">
            <a:avLst/>
          </a:prstGeom>
          <a:noFill/>
        </p:spPr>
        <p:txBody>
          <a:bodyPr wrap="square">
            <a:spAutoFit/>
          </a:bodyPr>
          <a:lstStyle/>
          <a:p>
            <a:pPr algn="ctr"/>
            <a:r>
              <a:rPr lang="en-AU" dirty="0">
                <a:solidFill>
                  <a:srgbClr val="002060"/>
                </a:solidFill>
              </a:rPr>
              <a:t>Captures complexity of the problem and is </a:t>
            </a:r>
            <a:r>
              <a:rPr lang="en-AU" b="1" dirty="0">
                <a:solidFill>
                  <a:srgbClr val="002060"/>
                </a:solidFill>
              </a:rPr>
              <a:t>unconstrained by simplifying assumptions of traditional analytic approaches </a:t>
            </a:r>
            <a:r>
              <a:rPr lang="en-AU" dirty="0">
                <a:solidFill>
                  <a:srgbClr val="002060"/>
                </a:solidFill>
              </a:rPr>
              <a:t>(i.e. that influencing factors are linear, independent, unidirectional, constant through time). </a:t>
            </a:r>
          </a:p>
        </p:txBody>
      </p:sp>
    </p:spTree>
    <p:extLst>
      <p:ext uri="{BB962C8B-B14F-4D97-AF65-F5344CB8AC3E}">
        <p14:creationId xmlns:p14="http://schemas.microsoft.com/office/powerpoint/2010/main" val="2410708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625A-D1C7-4F1B-135E-447B508CDBEC}"/>
              </a:ext>
            </a:extLst>
          </p:cNvPr>
          <p:cNvSpPr>
            <a:spLocks noGrp="1"/>
          </p:cNvSpPr>
          <p:nvPr>
            <p:ph type="title"/>
          </p:nvPr>
        </p:nvSpPr>
        <p:spPr/>
        <p:txBody>
          <a:bodyPr/>
          <a:lstStyle/>
          <a:p>
            <a:r>
              <a:rPr lang="en-US" dirty="0"/>
              <a:t>Building dynamic models:</a:t>
            </a:r>
            <a:br>
              <a:rPr lang="en-US" dirty="0"/>
            </a:br>
            <a:r>
              <a:rPr lang="en-US" dirty="0"/>
              <a:t>For specific populations, in specific places, for specific outcomes, at a point in time (dynamic)</a:t>
            </a:r>
          </a:p>
        </p:txBody>
      </p:sp>
      <p:pic>
        <p:nvPicPr>
          <p:cNvPr id="5" name="Content Placeholder 4" descr="A diagram of a diagram&#10;&#10;Description automatically generated">
            <a:extLst>
              <a:ext uri="{FF2B5EF4-FFF2-40B4-BE49-F238E27FC236}">
                <a16:creationId xmlns:a16="http://schemas.microsoft.com/office/drawing/2014/main" id="{EA44C070-1AFE-EA44-081A-04A5E202E0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4950" y="1484785"/>
            <a:ext cx="5882101" cy="4767263"/>
          </a:xfrm>
        </p:spPr>
      </p:pic>
    </p:spTree>
    <p:extLst>
      <p:ext uri="{BB962C8B-B14F-4D97-AF65-F5344CB8AC3E}">
        <p14:creationId xmlns:p14="http://schemas.microsoft.com/office/powerpoint/2010/main" val="3617268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075D4F-FF01-4570-B038-F1E94A8B5AE6}"/>
              </a:ext>
            </a:extLst>
          </p:cNvPr>
          <p:cNvSpPr txBox="1"/>
          <p:nvPr/>
        </p:nvSpPr>
        <p:spPr>
          <a:xfrm>
            <a:off x="1871281" y="317738"/>
            <a:ext cx="7942951" cy="369332"/>
          </a:xfrm>
          <a:prstGeom prst="rect">
            <a:avLst/>
          </a:prstGeom>
          <a:noFill/>
        </p:spPr>
        <p:txBody>
          <a:bodyPr wrap="square" rtlCol="0">
            <a:spAutoFit/>
          </a:bodyPr>
          <a:lstStyle/>
          <a:p>
            <a:r>
              <a:rPr lang="en-AU" b="1" dirty="0">
                <a:solidFill>
                  <a:srgbClr val="1E1723"/>
                </a:solidFill>
              </a:rPr>
              <a:t>Collaborative model development with multi-disciplinary stakeholders</a:t>
            </a:r>
          </a:p>
        </p:txBody>
      </p:sp>
      <p:sp>
        <p:nvSpPr>
          <p:cNvPr id="55" name="Rectangle 54">
            <a:extLst>
              <a:ext uri="{FF2B5EF4-FFF2-40B4-BE49-F238E27FC236}">
                <a16:creationId xmlns:a16="http://schemas.microsoft.com/office/drawing/2014/main" id="{3E08305A-6255-4434-B87E-ECEA37ACBACE}"/>
              </a:ext>
            </a:extLst>
          </p:cNvPr>
          <p:cNvSpPr/>
          <p:nvPr/>
        </p:nvSpPr>
        <p:spPr>
          <a:xfrm>
            <a:off x="1871280" y="682398"/>
            <a:ext cx="7554560" cy="307777"/>
          </a:xfrm>
          <a:prstGeom prst="rect">
            <a:avLst/>
          </a:prstGeom>
        </p:spPr>
        <p:txBody>
          <a:bodyPr wrap="square">
            <a:spAutoFit/>
          </a:bodyPr>
          <a:lstStyle/>
          <a:p>
            <a:r>
              <a:rPr lang="en-US" sz="1400" b="1" dirty="0">
                <a:solidFill>
                  <a:srgbClr val="DB6413"/>
                </a:solidFill>
              </a:rPr>
              <a:t>Harnessing participatory processes for model transparency and knowledge mobilization</a:t>
            </a:r>
            <a:endParaRPr lang="en-AU" sz="1400" dirty="0">
              <a:solidFill>
                <a:srgbClr val="DB6413"/>
              </a:solidFill>
            </a:endParaRPr>
          </a:p>
        </p:txBody>
      </p:sp>
      <p:pic>
        <p:nvPicPr>
          <p:cNvPr id="6" name="Picture 5">
            <a:extLst>
              <a:ext uri="{FF2B5EF4-FFF2-40B4-BE49-F238E27FC236}">
                <a16:creationId xmlns:a16="http://schemas.microsoft.com/office/drawing/2014/main" id="{65B0D2D7-2037-4D16-B02A-C3A7A5522A5D}"/>
              </a:ext>
            </a:extLst>
          </p:cNvPr>
          <p:cNvPicPr>
            <a:picLocks noChangeAspect="1"/>
          </p:cNvPicPr>
          <p:nvPr/>
        </p:nvPicPr>
        <p:blipFill>
          <a:blip r:embed="rId3"/>
          <a:stretch>
            <a:fillRect/>
          </a:stretch>
        </p:blipFill>
        <p:spPr>
          <a:xfrm>
            <a:off x="1739758" y="1293281"/>
            <a:ext cx="8744533" cy="5329187"/>
          </a:xfrm>
          <a:prstGeom prst="rect">
            <a:avLst/>
          </a:prstGeom>
        </p:spPr>
      </p:pic>
      <p:pic>
        <p:nvPicPr>
          <p:cNvPr id="11" name="Picture 10">
            <a:extLst>
              <a:ext uri="{FF2B5EF4-FFF2-40B4-BE49-F238E27FC236}">
                <a16:creationId xmlns:a16="http://schemas.microsoft.com/office/drawing/2014/main" id="{CC34F691-9AA3-42C2-91B7-8276FCDC12EF}"/>
              </a:ext>
            </a:extLst>
          </p:cNvPr>
          <p:cNvPicPr>
            <a:picLocks noChangeAspect="1"/>
          </p:cNvPicPr>
          <p:nvPr/>
        </p:nvPicPr>
        <p:blipFill>
          <a:blip r:embed="rId4"/>
          <a:stretch>
            <a:fillRect/>
          </a:stretch>
        </p:blipFill>
        <p:spPr>
          <a:xfrm>
            <a:off x="9174096" y="184106"/>
            <a:ext cx="1280271" cy="502964"/>
          </a:xfrm>
          <a:prstGeom prst="rect">
            <a:avLst/>
          </a:prstGeom>
        </p:spPr>
      </p:pic>
    </p:spTree>
    <p:extLst>
      <p:ext uri="{BB962C8B-B14F-4D97-AF65-F5344CB8AC3E}">
        <p14:creationId xmlns:p14="http://schemas.microsoft.com/office/powerpoint/2010/main" val="1539111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3FA9-665B-41A8-83AA-F709384A823C}"/>
              </a:ext>
            </a:extLst>
          </p:cNvPr>
          <p:cNvSpPr>
            <a:spLocks noGrp="1"/>
          </p:cNvSpPr>
          <p:nvPr>
            <p:ph type="title"/>
          </p:nvPr>
        </p:nvSpPr>
        <p:spPr>
          <a:xfrm>
            <a:off x="1934533" y="302979"/>
            <a:ext cx="7924171" cy="647183"/>
          </a:xfrm>
        </p:spPr>
        <p:txBody>
          <a:bodyPr/>
          <a:lstStyle/>
          <a:p>
            <a:r>
              <a:rPr lang="en-AU" dirty="0"/>
              <a:t>Model Validation</a:t>
            </a:r>
          </a:p>
        </p:txBody>
      </p:sp>
      <p:pic>
        <p:nvPicPr>
          <p:cNvPr id="4" name="Picture 3">
            <a:extLst>
              <a:ext uri="{FF2B5EF4-FFF2-40B4-BE49-F238E27FC236}">
                <a16:creationId xmlns:a16="http://schemas.microsoft.com/office/drawing/2014/main" id="{61839A47-611F-4B55-A56D-695F48DDE1C9}"/>
              </a:ext>
            </a:extLst>
          </p:cNvPr>
          <p:cNvPicPr>
            <a:picLocks noChangeAspect="1"/>
          </p:cNvPicPr>
          <p:nvPr/>
        </p:nvPicPr>
        <p:blipFill>
          <a:blip r:embed="rId3"/>
          <a:stretch>
            <a:fillRect/>
          </a:stretch>
        </p:blipFill>
        <p:spPr>
          <a:xfrm>
            <a:off x="1511914" y="1114415"/>
            <a:ext cx="3093249" cy="2206214"/>
          </a:xfrm>
          <a:prstGeom prst="rect">
            <a:avLst/>
          </a:prstGeom>
        </p:spPr>
      </p:pic>
      <p:pic>
        <p:nvPicPr>
          <p:cNvPr id="5" name="Picture 4">
            <a:extLst>
              <a:ext uri="{FF2B5EF4-FFF2-40B4-BE49-F238E27FC236}">
                <a16:creationId xmlns:a16="http://schemas.microsoft.com/office/drawing/2014/main" id="{46DDA72A-D221-40FF-A2D4-B3DD36D9C5A2}"/>
              </a:ext>
            </a:extLst>
          </p:cNvPr>
          <p:cNvPicPr>
            <a:picLocks noChangeAspect="1"/>
          </p:cNvPicPr>
          <p:nvPr/>
        </p:nvPicPr>
        <p:blipFill>
          <a:blip r:embed="rId4"/>
          <a:stretch>
            <a:fillRect/>
          </a:stretch>
        </p:blipFill>
        <p:spPr>
          <a:xfrm>
            <a:off x="4605163" y="1162529"/>
            <a:ext cx="3085191" cy="2193480"/>
          </a:xfrm>
          <a:prstGeom prst="rect">
            <a:avLst/>
          </a:prstGeom>
        </p:spPr>
      </p:pic>
      <p:pic>
        <p:nvPicPr>
          <p:cNvPr id="6" name="Picture 5">
            <a:extLst>
              <a:ext uri="{FF2B5EF4-FFF2-40B4-BE49-F238E27FC236}">
                <a16:creationId xmlns:a16="http://schemas.microsoft.com/office/drawing/2014/main" id="{30645415-22CE-48C5-8355-AF52B95A749A}"/>
              </a:ext>
            </a:extLst>
          </p:cNvPr>
          <p:cNvPicPr>
            <a:picLocks noChangeAspect="1"/>
          </p:cNvPicPr>
          <p:nvPr/>
        </p:nvPicPr>
        <p:blipFill rotWithShape="1">
          <a:blip r:embed="rId5"/>
          <a:srcRect r="3167"/>
          <a:stretch/>
        </p:blipFill>
        <p:spPr>
          <a:xfrm>
            <a:off x="7694382" y="1162529"/>
            <a:ext cx="2973618" cy="2193480"/>
          </a:xfrm>
          <a:prstGeom prst="rect">
            <a:avLst/>
          </a:prstGeom>
        </p:spPr>
      </p:pic>
      <p:pic>
        <p:nvPicPr>
          <p:cNvPr id="7" name="Picture 6">
            <a:extLst>
              <a:ext uri="{FF2B5EF4-FFF2-40B4-BE49-F238E27FC236}">
                <a16:creationId xmlns:a16="http://schemas.microsoft.com/office/drawing/2014/main" id="{FCAC3FAB-FBD8-4D7D-86E5-CF76A799F145}"/>
              </a:ext>
            </a:extLst>
          </p:cNvPr>
          <p:cNvPicPr>
            <a:picLocks noChangeAspect="1"/>
          </p:cNvPicPr>
          <p:nvPr/>
        </p:nvPicPr>
        <p:blipFill>
          <a:blip r:embed="rId6"/>
          <a:stretch>
            <a:fillRect/>
          </a:stretch>
        </p:blipFill>
        <p:spPr>
          <a:xfrm>
            <a:off x="1524001" y="3609803"/>
            <a:ext cx="3118337" cy="2206215"/>
          </a:xfrm>
          <a:prstGeom prst="rect">
            <a:avLst/>
          </a:prstGeom>
        </p:spPr>
      </p:pic>
      <p:pic>
        <p:nvPicPr>
          <p:cNvPr id="8" name="Picture 7">
            <a:extLst>
              <a:ext uri="{FF2B5EF4-FFF2-40B4-BE49-F238E27FC236}">
                <a16:creationId xmlns:a16="http://schemas.microsoft.com/office/drawing/2014/main" id="{BD395ECF-10F5-40D1-B930-07FDD0994C3A}"/>
              </a:ext>
            </a:extLst>
          </p:cNvPr>
          <p:cNvPicPr>
            <a:picLocks noChangeAspect="1"/>
          </p:cNvPicPr>
          <p:nvPr/>
        </p:nvPicPr>
        <p:blipFill>
          <a:blip r:embed="rId7"/>
          <a:stretch>
            <a:fillRect/>
          </a:stretch>
        </p:blipFill>
        <p:spPr>
          <a:xfrm>
            <a:off x="4605162" y="3609803"/>
            <a:ext cx="3114848" cy="2206215"/>
          </a:xfrm>
          <a:prstGeom prst="rect">
            <a:avLst/>
          </a:prstGeom>
        </p:spPr>
      </p:pic>
      <p:pic>
        <p:nvPicPr>
          <p:cNvPr id="9" name="Picture 8">
            <a:extLst>
              <a:ext uri="{FF2B5EF4-FFF2-40B4-BE49-F238E27FC236}">
                <a16:creationId xmlns:a16="http://schemas.microsoft.com/office/drawing/2014/main" id="{6FD9F87A-6514-4F0C-BC96-D1B279578B06}"/>
              </a:ext>
            </a:extLst>
          </p:cNvPr>
          <p:cNvPicPr>
            <a:picLocks noChangeAspect="1"/>
          </p:cNvPicPr>
          <p:nvPr/>
        </p:nvPicPr>
        <p:blipFill rotWithShape="1">
          <a:blip r:embed="rId8"/>
          <a:srcRect r="3565"/>
          <a:stretch/>
        </p:blipFill>
        <p:spPr>
          <a:xfrm>
            <a:off x="7690354" y="3609803"/>
            <a:ext cx="2977647" cy="2193479"/>
          </a:xfrm>
          <a:prstGeom prst="rect">
            <a:avLst/>
          </a:prstGeom>
        </p:spPr>
      </p:pic>
    </p:spTree>
    <p:extLst>
      <p:ext uri="{BB962C8B-B14F-4D97-AF65-F5344CB8AC3E}">
        <p14:creationId xmlns:p14="http://schemas.microsoft.com/office/powerpoint/2010/main" val="416118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5D9E94-89DA-41F3-6E17-6E5778DF6494}"/>
              </a:ext>
            </a:extLst>
          </p:cNvPr>
          <p:cNvSpPr>
            <a:spLocks noGrp="1"/>
          </p:cNvSpPr>
          <p:nvPr>
            <p:ph type="title"/>
          </p:nvPr>
        </p:nvSpPr>
        <p:spPr>
          <a:xfrm>
            <a:off x="1772478" y="8620"/>
            <a:ext cx="8229600" cy="1368152"/>
          </a:xfrm>
        </p:spPr>
        <p:txBody>
          <a:bodyPr/>
          <a:lstStyle/>
          <a:p>
            <a:r>
              <a:rPr lang="en-US" sz="2400" dirty="0"/>
              <a:t>How do we reduce the prevalence of Mental Ill-health? </a:t>
            </a:r>
            <a:r>
              <a:rPr lang="en-US" sz="2000" dirty="0"/>
              <a:t>Universal interventions are not the only options: </a:t>
            </a:r>
            <a:br>
              <a:rPr lang="en-US" sz="2000" dirty="0"/>
            </a:br>
            <a:r>
              <a:rPr lang="en-US" sz="2000" dirty="0"/>
              <a:t>Indicated Prevention and early intervention do work (but need to be scaled)!</a:t>
            </a:r>
          </a:p>
        </p:txBody>
      </p:sp>
      <p:pic>
        <p:nvPicPr>
          <p:cNvPr id="8" name="Content Placeholder 7" descr="A screenshot of a computer&#10;&#10;Description automatically generated">
            <a:extLst>
              <a:ext uri="{FF2B5EF4-FFF2-40B4-BE49-F238E27FC236}">
                <a16:creationId xmlns:a16="http://schemas.microsoft.com/office/drawing/2014/main" id="{2CF71FFD-0AF4-130E-9D8C-05239F02C00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75520" y="1628800"/>
            <a:ext cx="4320480" cy="4630514"/>
          </a:xfrm>
        </p:spPr>
      </p:pic>
      <p:pic>
        <p:nvPicPr>
          <p:cNvPr id="14" name="Content Placeholder 13" descr="A screenshot of a graph&#10;&#10;Description automatically generated">
            <a:extLst>
              <a:ext uri="{FF2B5EF4-FFF2-40B4-BE49-F238E27FC236}">
                <a16:creationId xmlns:a16="http://schemas.microsoft.com/office/drawing/2014/main" id="{236B19B3-AD21-BD01-554A-F87798E7CA7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534790"/>
            <a:ext cx="4038600" cy="4630514"/>
          </a:xfrm>
        </p:spPr>
      </p:pic>
    </p:spTree>
    <p:extLst>
      <p:ext uri="{BB962C8B-B14F-4D97-AF65-F5344CB8AC3E}">
        <p14:creationId xmlns:p14="http://schemas.microsoft.com/office/powerpoint/2010/main" val="4181782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117D-E188-6D4B-A3E9-5B67B17143A6}"/>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461F6AAE-56DA-D34D-8DAD-DA379EE19397}"/>
              </a:ext>
            </a:extLst>
          </p:cNvPr>
          <p:cNvSpPr>
            <a:spLocks noGrp="1"/>
          </p:cNvSpPr>
          <p:nvPr>
            <p:ph idx="1"/>
          </p:nvPr>
        </p:nvSpPr>
        <p:spPr/>
        <p:txBody>
          <a:bodyPr/>
          <a:lstStyle/>
          <a:p>
            <a:r>
              <a:rPr lang="en-US" dirty="0"/>
              <a:t>3.2% Equity share in </a:t>
            </a:r>
            <a:r>
              <a:rPr lang="en-US" dirty="0" err="1"/>
              <a:t>Innowell</a:t>
            </a:r>
            <a:r>
              <a:rPr lang="en-US" dirty="0"/>
              <a:t> – the joint venture technology spin-off of University of Sydney and PwC</a:t>
            </a:r>
          </a:p>
          <a:p>
            <a:pPr lvl="1"/>
            <a:r>
              <a:rPr lang="en-US" dirty="0"/>
              <a:t>Responsibility for delivery of R&amp;D through independent University Trials and not Commercialization</a:t>
            </a:r>
          </a:p>
          <a:p>
            <a:r>
              <a:rPr lang="en-US" dirty="0"/>
              <a:t>Australian National Mental Health Commissioner 2012-2018</a:t>
            </a:r>
          </a:p>
          <a:p>
            <a:r>
              <a:rPr lang="en-US" dirty="0"/>
              <a:t>“Right Care, First Time, Where You Live” supported by BHP Foundation</a:t>
            </a:r>
          </a:p>
        </p:txBody>
      </p:sp>
    </p:spTree>
    <p:extLst>
      <p:ext uri="{BB962C8B-B14F-4D97-AF65-F5344CB8AC3E}">
        <p14:creationId xmlns:p14="http://schemas.microsoft.com/office/powerpoint/2010/main" val="687439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3D5F-898D-0E42-B017-36348983D740}"/>
              </a:ext>
            </a:extLst>
          </p:cNvPr>
          <p:cNvSpPr>
            <a:spLocks noGrp="1"/>
          </p:cNvSpPr>
          <p:nvPr>
            <p:ph type="title"/>
          </p:nvPr>
        </p:nvSpPr>
        <p:spPr>
          <a:xfrm>
            <a:off x="1981200" y="117476"/>
            <a:ext cx="8229600" cy="719237"/>
          </a:xfrm>
        </p:spPr>
        <p:txBody>
          <a:bodyPr/>
          <a:lstStyle/>
          <a:p>
            <a:r>
              <a:rPr lang="en-US" dirty="0"/>
              <a:t>Real Challenges in Global Mental Health Services</a:t>
            </a:r>
          </a:p>
        </p:txBody>
      </p:sp>
      <p:sp>
        <p:nvSpPr>
          <p:cNvPr id="3" name="Content Placeholder 2">
            <a:extLst>
              <a:ext uri="{FF2B5EF4-FFF2-40B4-BE49-F238E27FC236}">
                <a16:creationId xmlns:a16="http://schemas.microsoft.com/office/drawing/2014/main" id="{23FA456D-55F3-4649-BCF4-6682CB1D6359}"/>
              </a:ext>
            </a:extLst>
          </p:cNvPr>
          <p:cNvSpPr>
            <a:spLocks noGrp="1"/>
          </p:cNvSpPr>
          <p:nvPr>
            <p:ph idx="1"/>
          </p:nvPr>
        </p:nvSpPr>
        <p:spPr>
          <a:xfrm>
            <a:off x="1974344" y="836713"/>
            <a:ext cx="8229600" cy="4767263"/>
          </a:xfrm>
        </p:spPr>
        <p:txBody>
          <a:bodyPr/>
          <a:lstStyle/>
          <a:p>
            <a:r>
              <a:rPr lang="en-US" sz="3000" b="1" dirty="0"/>
              <a:t>ACCESS AND QUALITY!! </a:t>
            </a:r>
            <a:r>
              <a:rPr lang="en-US" dirty="0"/>
              <a:t>(NOT Access OR Quality)</a:t>
            </a:r>
          </a:p>
          <a:p>
            <a:pPr lvl="1"/>
            <a:r>
              <a:rPr lang="en-US" sz="2400" dirty="0"/>
              <a:t>Facilitating early entry to care (early clinical stages for indicated prevention and early intervention)</a:t>
            </a:r>
          </a:p>
          <a:p>
            <a:pPr lvl="1"/>
            <a:r>
              <a:rPr lang="en-US" sz="2400" dirty="0"/>
              <a:t>Specialist Expertise at entry to systems and ongoing</a:t>
            </a:r>
          </a:p>
          <a:p>
            <a:pPr lvl="2"/>
            <a:r>
              <a:rPr lang="en-US" sz="2400" dirty="0"/>
              <a:t>A very big challenge for traditional primary-care and profession based systems</a:t>
            </a:r>
          </a:p>
          <a:p>
            <a:pPr lvl="1"/>
            <a:r>
              <a:rPr lang="en-US" sz="2400" dirty="0"/>
              <a:t>Person-</a:t>
            </a:r>
            <a:r>
              <a:rPr lang="en-US" sz="2400" dirty="0" err="1"/>
              <a:t>Centred</a:t>
            </a:r>
            <a:r>
              <a:rPr lang="en-US" sz="2400" dirty="0"/>
              <a:t> &amp; Inclusive of others (families, communities)</a:t>
            </a:r>
          </a:p>
          <a:p>
            <a:pPr lvl="1"/>
            <a:r>
              <a:rPr lang="en-US" sz="2400" dirty="0"/>
              <a:t>Highly accountable: outcome not activity-focused! </a:t>
            </a:r>
          </a:p>
          <a:p>
            <a:pPr marL="457200" lvl="1" indent="0">
              <a:buNone/>
            </a:pPr>
            <a:endParaRPr lang="en-US" dirty="0"/>
          </a:p>
          <a:p>
            <a:pPr lvl="1"/>
            <a:endParaRPr lang="en-US" dirty="0"/>
          </a:p>
        </p:txBody>
      </p:sp>
      <p:pic>
        <p:nvPicPr>
          <p:cNvPr id="5" name="Picture 4">
            <a:extLst>
              <a:ext uri="{FF2B5EF4-FFF2-40B4-BE49-F238E27FC236}">
                <a16:creationId xmlns:a16="http://schemas.microsoft.com/office/drawing/2014/main" id="{EB053A5E-792A-4D40-87AE-7B5B08C0F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688" y="4221088"/>
            <a:ext cx="4824536" cy="2387600"/>
          </a:xfrm>
          <a:prstGeom prst="rect">
            <a:avLst/>
          </a:prstGeom>
        </p:spPr>
      </p:pic>
    </p:spTree>
    <p:extLst>
      <p:ext uri="{BB962C8B-B14F-4D97-AF65-F5344CB8AC3E}">
        <p14:creationId xmlns:p14="http://schemas.microsoft.com/office/powerpoint/2010/main" val="3383721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3C52-B883-4135-3B3E-E2BEE454CE3F}"/>
              </a:ext>
            </a:extLst>
          </p:cNvPr>
          <p:cNvSpPr>
            <a:spLocks noGrp="1"/>
          </p:cNvSpPr>
          <p:nvPr>
            <p:ph type="title"/>
          </p:nvPr>
        </p:nvSpPr>
        <p:spPr>
          <a:xfrm>
            <a:off x="1701397" y="908486"/>
            <a:ext cx="8703404" cy="994172"/>
          </a:xfrm>
        </p:spPr>
        <p:txBody>
          <a:bodyPr>
            <a:normAutofit fontScale="90000"/>
          </a:bodyPr>
          <a:lstStyle/>
          <a:p>
            <a:r>
              <a:rPr lang="en-AU" sz="3000" dirty="0">
                <a:solidFill>
                  <a:srgbClr val="E64626"/>
                </a:solidFill>
                <a:latin typeface="Arial" panose="020B0604020202020204" pitchFamily="34" charset="0"/>
                <a:cs typeface="Arial" panose="020B0604020202020204" pitchFamily="34" charset="0"/>
              </a:rPr>
              <a:t>Current solutions to improve assessment and care allocation</a:t>
            </a:r>
          </a:p>
        </p:txBody>
      </p:sp>
      <p:pic>
        <p:nvPicPr>
          <p:cNvPr id="5" name="Picture 4" descr="IAR-DST for Mental Healthcare : Western NSW PHN">
            <a:extLst>
              <a:ext uri="{FF2B5EF4-FFF2-40B4-BE49-F238E27FC236}">
                <a16:creationId xmlns:a16="http://schemas.microsoft.com/office/drawing/2014/main" id="{EEFD7663-9D56-B3F1-0138-A1865CA1050A}"/>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873758" y="2564944"/>
            <a:ext cx="8531044" cy="31502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1174F1-178E-E0B3-A1CD-7F1F7046A93E}"/>
              </a:ext>
            </a:extLst>
          </p:cNvPr>
          <p:cNvSpPr txBox="1"/>
          <p:nvPr/>
        </p:nvSpPr>
        <p:spPr>
          <a:xfrm>
            <a:off x="2256895" y="2291880"/>
            <a:ext cx="5896507" cy="369332"/>
          </a:xfrm>
          <a:prstGeom prst="rect">
            <a:avLst/>
          </a:prstGeom>
          <a:noFill/>
        </p:spPr>
        <p:txBody>
          <a:bodyPr wrap="square">
            <a:spAutoFit/>
          </a:bodyPr>
          <a:lstStyle/>
          <a:p>
            <a:r>
              <a:rPr lang="en-AU" b="1" dirty="0">
                <a:latin typeface="Arial" panose="020B0604020202020204" pitchFamily="34" charset="0"/>
                <a:cs typeface="Arial" panose="020B0604020202020204" pitchFamily="34" charset="0"/>
              </a:rPr>
              <a:t>‘Initial Assessment Referral Decision Support Tool’</a:t>
            </a:r>
          </a:p>
        </p:txBody>
      </p:sp>
      <p:pic>
        <p:nvPicPr>
          <p:cNvPr id="7" name="Picture 2" descr="Funding | Covid-19 POC Testing">
            <a:extLst>
              <a:ext uri="{FF2B5EF4-FFF2-40B4-BE49-F238E27FC236}">
                <a16:creationId xmlns:a16="http://schemas.microsoft.com/office/drawing/2014/main" id="{5C808B15-D22E-2812-3096-F322C4EDB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9871" y="1976535"/>
            <a:ext cx="2024930" cy="48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232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33EACA-57B4-1319-288E-3197AA3CD5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0398" y="2183034"/>
            <a:ext cx="6607970" cy="3982271"/>
          </a:xfrm>
          <a:prstGeom prst="rect">
            <a:avLst/>
          </a:prstGeom>
          <a:noFill/>
          <a:ln>
            <a:noFill/>
          </a:ln>
        </p:spPr>
      </p:pic>
      <p:sp>
        <p:nvSpPr>
          <p:cNvPr id="2" name="Title 1">
            <a:extLst>
              <a:ext uri="{FF2B5EF4-FFF2-40B4-BE49-F238E27FC236}">
                <a16:creationId xmlns:a16="http://schemas.microsoft.com/office/drawing/2014/main" id="{8C043C52-B883-4135-3B3E-E2BEE454CE3F}"/>
              </a:ext>
            </a:extLst>
          </p:cNvPr>
          <p:cNvSpPr>
            <a:spLocks noGrp="1"/>
          </p:cNvSpPr>
          <p:nvPr>
            <p:ph type="title"/>
          </p:nvPr>
        </p:nvSpPr>
        <p:spPr>
          <a:xfrm>
            <a:off x="1719252" y="924301"/>
            <a:ext cx="7886700" cy="994172"/>
          </a:xfrm>
        </p:spPr>
        <p:txBody>
          <a:bodyPr/>
          <a:lstStyle/>
          <a:p>
            <a:r>
              <a:rPr lang="en-AU" sz="3300" dirty="0">
                <a:solidFill>
                  <a:srgbClr val="E64626"/>
                </a:solidFill>
                <a:latin typeface="Arial" panose="020B0604020202020204" pitchFamily="34" charset="0"/>
                <a:cs typeface="Arial" panose="020B0604020202020204" pitchFamily="34" charset="0"/>
              </a:rPr>
              <a:t>The clinical and psychosocial </a:t>
            </a:r>
            <a:r>
              <a:rPr lang="en-AU" dirty="0">
                <a:solidFill>
                  <a:srgbClr val="E64626"/>
                </a:solidFill>
                <a:latin typeface="Arial" panose="020B0604020202020204" pitchFamily="34" charset="0"/>
                <a:cs typeface="Arial" panose="020B0604020202020204" pitchFamily="34" charset="0"/>
              </a:rPr>
              <a:t>i</a:t>
            </a:r>
            <a:r>
              <a:rPr lang="en-AU" sz="3300" dirty="0">
                <a:solidFill>
                  <a:srgbClr val="E64626"/>
                </a:solidFill>
                <a:latin typeface="Arial" panose="020B0604020202020204" pitchFamily="34" charset="0"/>
                <a:cs typeface="Arial" panose="020B0604020202020204" pitchFamily="34" charset="0"/>
              </a:rPr>
              <a:t>ndex </a:t>
            </a:r>
            <a:r>
              <a:rPr lang="en-AU" dirty="0">
                <a:solidFill>
                  <a:srgbClr val="E64626"/>
                </a:solidFill>
                <a:latin typeface="Arial" panose="020B0604020202020204" pitchFamily="34" charset="0"/>
                <a:cs typeface="Arial" panose="020B0604020202020204" pitchFamily="34" charset="0"/>
              </a:rPr>
              <a:t>s</a:t>
            </a:r>
            <a:r>
              <a:rPr lang="en-AU" sz="3300" dirty="0">
                <a:solidFill>
                  <a:srgbClr val="E64626"/>
                </a:solidFill>
                <a:latin typeface="Arial" panose="020B0604020202020204" pitchFamily="34" charset="0"/>
                <a:cs typeface="Arial" panose="020B0604020202020204" pitchFamily="34" charset="0"/>
              </a:rPr>
              <a:t>cores capture a wide range of needs</a:t>
            </a:r>
          </a:p>
        </p:txBody>
      </p:sp>
      <p:sp>
        <p:nvSpPr>
          <p:cNvPr id="10" name="TextBox 9">
            <a:extLst>
              <a:ext uri="{FF2B5EF4-FFF2-40B4-BE49-F238E27FC236}">
                <a16:creationId xmlns:a16="http://schemas.microsoft.com/office/drawing/2014/main" id="{7F547232-79D1-03CA-09DD-EDF191924779}"/>
              </a:ext>
            </a:extLst>
          </p:cNvPr>
          <p:cNvSpPr txBox="1"/>
          <p:nvPr/>
        </p:nvSpPr>
        <p:spPr>
          <a:xfrm>
            <a:off x="1928860" y="2366984"/>
            <a:ext cx="871538" cy="600164"/>
          </a:xfrm>
          <a:prstGeom prst="rect">
            <a:avLst/>
          </a:prstGeom>
          <a:noFill/>
        </p:spPr>
        <p:txBody>
          <a:bodyPr wrap="square" rtlCol="0">
            <a:spAutoFit/>
          </a:bodyPr>
          <a:lstStyle/>
          <a:p>
            <a:r>
              <a:rPr lang="en-GB" sz="1650" dirty="0">
                <a:latin typeface="Arial" panose="020B0604020202020204" pitchFamily="34" charset="0"/>
                <a:cs typeface="Arial" panose="020B0604020202020204" pitchFamily="34" charset="0"/>
              </a:rPr>
              <a:t>Clinical needs</a:t>
            </a:r>
            <a:endParaRPr lang="en-AU" sz="165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11FC1EF-2EE2-05F7-AA65-E8FA4F5180A4}"/>
              </a:ext>
            </a:extLst>
          </p:cNvPr>
          <p:cNvSpPr txBox="1"/>
          <p:nvPr/>
        </p:nvSpPr>
        <p:spPr>
          <a:xfrm>
            <a:off x="8616747" y="2476160"/>
            <a:ext cx="1931239" cy="600164"/>
          </a:xfrm>
          <a:prstGeom prst="rect">
            <a:avLst/>
          </a:prstGeom>
          <a:noFill/>
        </p:spPr>
        <p:txBody>
          <a:bodyPr wrap="square" rtlCol="0">
            <a:spAutoFit/>
          </a:bodyPr>
          <a:lstStyle/>
          <a:p>
            <a:pPr algn="r"/>
            <a:r>
              <a:rPr lang="en-GB" sz="1650" dirty="0">
                <a:latin typeface="Arial" panose="020B0604020202020204" pitchFamily="34" charset="0"/>
                <a:cs typeface="Arial" panose="020B0604020202020204" pitchFamily="34" charset="0"/>
              </a:rPr>
              <a:t>Multidisciplinary needs</a:t>
            </a:r>
            <a:endParaRPr lang="en-AU" sz="165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BAF6745-A992-290F-D7F2-64348992DD64}"/>
              </a:ext>
            </a:extLst>
          </p:cNvPr>
          <p:cNvSpPr txBox="1"/>
          <p:nvPr/>
        </p:nvSpPr>
        <p:spPr>
          <a:xfrm>
            <a:off x="1830375" y="5099627"/>
            <a:ext cx="1991796" cy="600164"/>
          </a:xfrm>
          <a:prstGeom prst="rect">
            <a:avLst/>
          </a:prstGeom>
          <a:noFill/>
        </p:spPr>
        <p:txBody>
          <a:bodyPr wrap="square" rtlCol="0">
            <a:spAutoFit/>
          </a:bodyPr>
          <a:lstStyle/>
          <a:p>
            <a:r>
              <a:rPr lang="en-GB" sz="1650" dirty="0">
                <a:latin typeface="Arial" panose="020B0604020202020204" pitchFamily="34" charset="0"/>
                <a:cs typeface="Arial" panose="020B0604020202020204" pitchFamily="34" charset="0"/>
              </a:rPr>
              <a:t>Self-care / low-intensity treatment</a:t>
            </a:r>
            <a:endParaRPr lang="en-AU" sz="165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43AD267-4F6E-AF8F-9B41-17B58CA8D0D2}"/>
              </a:ext>
            </a:extLst>
          </p:cNvPr>
          <p:cNvSpPr txBox="1"/>
          <p:nvPr/>
        </p:nvSpPr>
        <p:spPr>
          <a:xfrm>
            <a:off x="8428547" y="5007867"/>
            <a:ext cx="1805936" cy="600164"/>
          </a:xfrm>
          <a:prstGeom prst="rect">
            <a:avLst/>
          </a:prstGeom>
          <a:noFill/>
        </p:spPr>
        <p:txBody>
          <a:bodyPr wrap="square" rtlCol="0">
            <a:spAutoFit/>
          </a:bodyPr>
          <a:lstStyle/>
          <a:p>
            <a:pPr algn="r"/>
            <a:r>
              <a:rPr lang="en-GB" sz="1650" dirty="0">
                <a:latin typeface="Arial" panose="020B0604020202020204" pitchFamily="34" charset="0"/>
                <a:cs typeface="Arial" panose="020B0604020202020204" pitchFamily="34" charset="0"/>
              </a:rPr>
              <a:t>Psychosocial needs </a:t>
            </a:r>
            <a:endParaRPr lang="en-AU" sz="1650"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FF5EC1D0-4428-54F8-E7C2-260BA42CFD7C}"/>
              </a:ext>
            </a:extLst>
          </p:cNvPr>
          <p:cNvCxnSpPr>
            <a:cxnSpLocks/>
          </p:cNvCxnSpPr>
          <p:nvPr/>
        </p:nvCxnSpPr>
        <p:spPr>
          <a:xfrm>
            <a:off x="2912323" y="2698319"/>
            <a:ext cx="1819699" cy="357190"/>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29D0AC-73F9-C929-8281-0763A9E7F25A}"/>
              </a:ext>
            </a:extLst>
          </p:cNvPr>
          <p:cNvCxnSpPr>
            <a:cxnSpLocks/>
          </p:cNvCxnSpPr>
          <p:nvPr/>
        </p:nvCxnSpPr>
        <p:spPr>
          <a:xfrm flipV="1">
            <a:off x="3543793" y="4720912"/>
            <a:ext cx="485149" cy="371618"/>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8324F4-4CB2-E000-DBE3-11785D109BDE}"/>
              </a:ext>
            </a:extLst>
          </p:cNvPr>
          <p:cNvCxnSpPr>
            <a:cxnSpLocks/>
          </p:cNvCxnSpPr>
          <p:nvPr/>
        </p:nvCxnSpPr>
        <p:spPr>
          <a:xfrm>
            <a:off x="7048500" y="4126232"/>
            <a:ext cx="1568246" cy="966299"/>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75B395-8ACA-C4B6-5E2B-00F677302C51}"/>
              </a:ext>
            </a:extLst>
          </p:cNvPr>
          <p:cNvCxnSpPr>
            <a:cxnSpLocks/>
            <a:stCxn id="13" idx="1"/>
          </p:cNvCxnSpPr>
          <p:nvPr/>
        </p:nvCxnSpPr>
        <p:spPr>
          <a:xfrm flipH="1">
            <a:off x="7937760" y="2776243"/>
            <a:ext cx="678986" cy="131969"/>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D65E55E-DF97-592B-0E8B-7AB03A55DEFE}"/>
              </a:ext>
            </a:extLst>
          </p:cNvPr>
          <p:cNvCxnSpPr/>
          <p:nvPr/>
        </p:nvCxnSpPr>
        <p:spPr>
          <a:xfrm>
            <a:off x="5951984" y="2366985"/>
            <a:ext cx="0" cy="3241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7B1B959-4ED9-B669-02B5-CD78E1AA5838}"/>
              </a:ext>
            </a:extLst>
          </p:cNvPr>
          <p:cNvCxnSpPr>
            <a:cxnSpLocks/>
          </p:cNvCxnSpPr>
          <p:nvPr/>
        </p:nvCxnSpPr>
        <p:spPr>
          <a:xfrm>
            <a:off x="3359696" y="3987507"/>
            <a:ext cx="58326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4521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4E8FC5-4C0B-55ED-301D-4B4AA4869ADE}"/>
              </a:ext>
            </a:extLst>
          </p:cNvPr>
          <p:cNvSpPr>
            <a:spLocks noGrp="1"/>
          </p:cNvSpPr>
          <p:nvPr>
            <p:ph type="title"/>
          </p:nvPr>
        </p:nvSpPr>
        <p:spPr/>
        <p:txBody>
          <a:bodyPr/>
          <a:lstStyle/>
          <a:p>
            <a:r>
              <a:rPr lang="en-US" sz="2400" dirty="0"/>
              <a:t>More effective (affordable and equitable) and scalable systems that can enhance early access to specialized services and appropriate services mix</a:t>
            </a:r>
            <a:br>
              <a:rPr lang="en-US" sz="2400" dirty="0"/>
            </a:br>
            <a:r>
              <a:rPr lang="en-US" sz="2400" dirty="0"/>
              <a:t>BUT: NOT expanding the current stepped-care models</a:t>
            </a:r>
          </a:p>
        </p:txBody>
      </p:sp>
      <p:pic>
        <p:nvPicPr>
          <p:cNvPr id="9" name="Content Placeholder 8" descr="A close-up of a paper&#10;&#10;Description automatically generated">
            <a:extLst>
              <a:ext uri="{FF2B5EF4-FFF2-40B4-BE49-F238E27FC236}">
                <a16:creationId xmlns:a16="http://schemas.microsoft.com/office/drawing/2014/main" id="{9959D838-CC75-872B-FD7F-831FFD885DF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81200" y="1716158"/>
            <a:ext cx="4038600" cy="3814622"/>
          </a:xfrm>
        </p:spPr>
      </p:pic>
      <p:pic>
        <p:nvPicPr>
          <p:cNvPr id="11" name="Content Placeholder 10" descr="A close-up of a graph&#10;&#10;Description automatically generated">
            <a:extLst>
              <a:ext uri="{FF2B5EF4-FFF2-40B4-BE49-F238E27FC236}">
                <a16:creationId xmlns:a16="http://schemas.microsoft.com/office/drawing/2014/main" id="{4BF8F348-129F-5978-0D92-60CA4621225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600123"/>
            <a:ext cx="4038600" cy="4046693"/>
          </a:xfrm>
        </p:spPr>
      </p:pic>
    </p:spTree>
    <p:extLst>
      <p:ext uri="{BB962C8B-B14F-4D97-AF65-F5344CB8AC3E}">
        <p14:creationId xmlns:p14="http://schemas.microsoft.com/office/powerpoint/2010/main" val="3021999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3C52-B883-4135-3B3E-E2BEE454CE3F}"/>
              </a:ext>
            </a:extLst>
          </p:cNvPr>
          <p:cNvSpPr>
            <a:spLocks noGrp="1"/>
          </p:cNvSpPr>
          <p:nvPr>
            <p:ph type="title"/>
          </p:nvPr>
        </p:nvSpPr>
        <p:spPr>
          <a:xfrm>
            <a:off x="1690084" y="957076"/>
            <a:ext cx="8703404" cy="994172"/>
          </a:xfrm>
        </p:spPr>
        <p:txBody>
          <a:bodyPr>
            <a:normAutofit fontScale="90000"/>
          </a:bodyPr>
          <a:lstStyle/>
          <a:p>
            <a:r>
              <a:rPr lang="en-AU" sz="3000" dirty="0">
                <a:solidFill>
                  <a:srgbClr val="E64626"/>
                </a:solidFill>
                <a:latin typeface="Arial" panose="020B0604020202020204" pitchFamily="34" charset="0"/>
                <a:cs typeface="Arial" panose="020B0604020202020204" pitchFamily="34" charset="0"/>
              </a:rPr>
              <a:t>Young people’s treatment needs demand smarter systems</a:t>
            </a:r>
          </a:p>
        </p:txBody>
      </p:sp>
      <p:pic>
        <p:nvPicPr>
          <p:cNvPr id="3" name="Picture 2">
            <a:extLst>
              <a:ext uri="{FF2B5EF4-FFF2-40B4-BE49-F238E27FC236}">
                <a16:creationId xmlns:a16="http://schemas.microsoft.com/office/drawing/2014/main" id="{BB57A37B-8422-F0E0-638E-5B967E7AB2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914"/>
          <a:stretch/>
        </p:blipFill>
        <p:spPr bwMode="auto">
          <a:xfrm>
            <a:off x="1798513" y="1902519"/>
            <a:ext cx="3320785" cy="117476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90F6E52-BED6-7A60-D5A3-591FBC2D2753}"/>
              </a:ext>
            </a:extLst>
          </p:cNvPr>
          <p:cNvGrpSpPr/>
          <p:nvPr/>
        </p:nvGrpSpPr>
        <p:grpSpPr>
          <a:xfrm>
            <a:off x="1934203" y="2944525"/>
            <a:ext cx="3367238" cy="2664104"/>
            <a:chOff x="-21522446" y="21956068"/>
            <a:chExt cx="6477305" cy="5124738"/>
          </a:xfrm>
        </p:grpSpPr>
        <p:graphicFrame>
          <p:nvGraphicFramePr>
            <p:cNvPr id="6" name="Chart 5">
              <a:extLst>
                <a:ext uri="{FF2B5EF4-FFF2-40B4-BE49-F238E27FC236}">
                  <a16:creationId xmlns:a16="http://schemas.microsoft.com/office/drawing/2014/main" id="{B1FC2689-9482-3D3D-4AFD-F0807E406BA0}"/>
                </a:ext>
              </a:extLst>
            </p:cNvPr>
            <p:cNvGraphicFramePr/>
            <p:nvPr/>
          </p:nvGraphicFramePr>
          <p:xfrm>
            <a:off x="-21522446" y="21956068"/>
            <a:ext cx="6477305" cy="512473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CAD6CD4-DDD0-0BC9-B604-6BE0FEB5A802}"/>
                </a:ext>
              </a:extLst>
            </p:cNvPr>
            <p:cNvSpPr txBox="1"/>
            <p:nvPr/>
          </p:nvSpPr>
          <p:spPr>
            <a:xfrm>
              <a:off x="-18272023" y="22919895"/>
              <a:ext cx="2400760" cy="1243299"/>
            </a:xfrm>
            <a:prstGeom prst="rect">
              <a:avLst/>
            </a:prstGeom>
            <a:noFill/>
          </p:spPr>
          <p:txBody>
            <a:bodyPr wrap="square" rtlCol="0">
              <a:spAutoFit/>
            </a:bodyPr>
            <a:lstStyle/>
            <a:p>
              <a:r>
                <a:rPr lang="en-US" sz="1200" b="1" dirty="0">
                  <a:solidFill>
                    <a:schemeClr val="bg1"/>
                  </a:solidFill>
                  <a:latin typeface="Arial" panose="020B0604020202020204" pitchFamily="34" charset="0"/>
                  <a:ea typeface="Calibri" panose="020F0502020204030204" pitchFamily="34" charset="0"/>
                  <a:cs typeface="Arial" panose="020B0604020202020204" pitchFamily="34" charset="0"/>
                </a:rPr>
                <a:t>Early illness stage </a:t>
              </a:r>
            </a:p>
            <a:p>
              <a:r>
                <a:rPr lang="en-US" sz="1200" b="1" dirty="0">
                  <a:solidFill>
                    <a:schemeClr val="bg1"/>
                  </a:solidFill>
                  <a:latin typeface="Arial" panose="020B0604020202020204" pitchFamily="34" charset="0"/>
                  <a:ea typeface="Calibri" panose="020F0502020204030204" pitchFamily="34" charset="0"/>
                  <a:cs typeface="Arial" panose="020B0604020202020204" pitchFamily="34" charset="0"/>
                </a:rPr>
                <a:t>(23.75%)</a:t>
              </a:r>
            </a:p>
          </p:txBody>
        </p:sp>
        <p:sp>
          <p:nvSpPr>
            <p:cNvPr id="9" name="TextBox 8">
              <a:extLst>
                <a:ext uri="{FF2B5EF4-FFF2-40B4-BE49-F238E27FC236}">
                  <a16:creationId xmlns:a16="http://schemas.microsoft.com/office/drawing/2014/main" id="{B0D399CB-6E4E-6615-8BE9-423216B31ACA}"/>
                </a:ext>
              </a:extLst>
            </p:cNvPr>
            <p:cNvSpPr txBox="1"/>
            <p:nvPr/>
          </p:nvSpPr>
          <p:spPr>
            <a:xfrm>
              <a:off x="-18209447" y="24718346"/>
              <a:ext cx="2542839" cy="1731736"/>
            </a:xfrm>
            <a:prstGeom prst="rect">
              <a:avLst/>
            </a:prstGeom>
            <a:noFill/>
          </p:spPr>
          <p:txBody>
            <a:bodyPr wrap="square" rtlCol="0">
              <a:spAutoFit/>
            </a:bodyPr>
            <a:lstStyle/>
            <a:p>
              <a:r>
                <a:rPr lang="en-US" sz="1050" b="1" dirty="0">
                  <a:solidFill>
                    <a:schemeClr val="bg1"/>
                  </a:solidFill>
                  <a:latin typeface="Arial" panose="020B0604020202020204" pitchFamily="34" charset="0"/>
                  <a:ea typeface="Calibri" panose="020F0502020204030204" pitchFamily="34" charset="0"/>
                  <a:cs typeface="Arial" panose="020B0604020202020204" pitchFamily="34" charset="0"/>
                </a:rPr>
                <a:t>Established depression with functional impairment (27.50%)</a:t>
              </a:r>
            </a:p>
          </p:txBody>
        </p:sp>
        <p:sp>
          <p:nvSpPr>
            <p:cNvPr id="12" name="TextBox 11">
              <a:extLst>
                <a:ext uri="{FF2B5EF4-FFF2-40B4-BE49-F238E27FC236}">
                  <a16:creationId xmlns:a16="http://schemas.microsoft.com/office/drawing/2014/main" id="{5F42533D-52E1-AEE4-5506-DE600681576E}"/>
                </a:ext>
              </a:extLst>
            </p:cNvPr>
            <p:cNvSpPr txBox="1"/>
            <p:nvPr/>
          </p:nvSpPr>
          <p:spPr>
            <a:xfrm>
              <a:off x="-20759249" y="23765174"/>
              <a:ext cx="2475450" cy="1243299"/>
            </a:xfrm>
            <a:prstGeom prst="rect">
              <a:avLst/>
            </a:prstGeom>
            <a:noFill/>
          </p:spPr>
          <p:txBody>
            <a:bodyPr wrap="square" rtlCol="0">
              <a:spAutoFit/>
            </a:bodyPr>
            <a:lstStyle/>
            <a:p>
              <a:pPr algn="r"/>
              <a:r>
                <a:rPr lang="en-US" sz="1200" b="1" dirty="0">
                  <a:solidFill>
                    <a:schemeClr val="bg1"/>
                  </a:solidFill>
                  <a:latin typeface="Arial" panose="020B0604020202020204" pitchFamily="34" charset="0"/>
                  <a:ea typeface="Calibri" panose="020F0502020204030204" pitchFamily="34" charset="0"/>
                  <a:cs typeface="Arial" panose="020B0604020202020204" pitchFamily="34" charset="0"/>
                </a:rPr>
                <a:t>Very high and complex </a:t>
              </a:r>
            </a:p>
            <a:p>
              <a:pPr algn="r"/>
              <a:r>
                <a:rPr lang="en-US" sz="1200" b="1" dirty="0">
                  <a:solidFill>
                    <a:schemeClr val="bg1"/>
                  </a:solidFill>
                  <a:latin typeface="Arial" panose="020B0604020202020204" pitchFamily="34" charset="0"/>
                  <a:ea typeface="Calibri" panose="020F0502020204030204" pitchFamily="34" charset="0"/>
                  <a:cs typeface="Arial" panose="020B0604020202020204" pitchFamily="34" charset="0"/>
                </a:rPr>
                <a:t>needs (48.75%)</a:t>
              </a:r>
              <a:endParaRPr lang="en-AU" sz="1200" b="1" dirty="0">
                <a:solidFill>
                  <a:schemeClr val="bg1"/>
                </a:solidFill>
                <a:latin typeface="Arial" panose="020B0604020202020204" pitchFamily="34" charset="0"/>
                <a:cs typeface="Arial" panose="020B0604020202020204" pitchFamily="34" charset="0"/>
              </a:endParaRPr>
            </a:p>
          </p:txBody>
        </p:sp>
      </p:grpSp>
      <p:pic>
        <p:nvPicPr>
          <p:cNvPr id="1026" name="Picture 2" descr="National Youth Mental Health Foundation| headspace">
            <a:extLst>
              <a:ext uri="{FF2B5EF4-FFF2-40B4-BE49-F238E27FC236}">
                <a16:creationId xmlns:a16="http://schemas.microsoft.com/office/drawing/2014/main" id="{FFBCAF35-C392-CA73-3E81-CCF48BCEA9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7491" y="5523275"/>
            <a:ext cx="1399190" cy="377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9577CF3-C21F-32E3-8201-942D601EE6A4}"/>
              </a:ext>
            </a:extLst>
          </p:cNvPr>
          <p:cNvSpPr txBox="1"/>
          <p:nvPr/>
        </p:nvSpPr>
        <p:spPr>
          <a:xfrm>
            <a:off x="4030898" y="5562058"/>
            <a:ext cx="1084216" cy="323165"/>
          </a:xfrm>
          <a:prstGeom prst="rect">
            <a:avLst/>
          </a:prstGeom>
          <a:noFill/>
        </p:spPr>
        <p:txBody>
          <a:bodyPr wrap="square" rtlCol="0">
            <a:spAutoFit/>
          </a:bodyPr>
          <a:lstStyle/>
          <a:p>
            <a:r>
              <a:rPr lang="en-AU" sz="1500" dirty="0">
                <a:latin typeface="Arial" panose="020B0604020202020204" pitchFamily="34" charset="0"/>
                <a:cs typeface="Arial" panose="020B0604020202020204" pitchFamily="34" charset="0"/>
              </a:rPr>
              <a:t>N=1280</a:t>
            </a:r>
          </a:p>
        </p:txBody>
      </p:sp>
      <p:pic>
        <p:nvPicPr>
          <p:cNvPr id="13" name="Picture 12">
            <a:extLst>
              <a:ext uri="{FF2B5EF4-FFF2-40B4-BE49-F238E27FC236}">
                <a16:creationId xmlns:a16="http://schemas.microsoft.com/office/drawing/2014/main" id="{453CE7B2-B3D2-F84C-43B0-FBF71C55C28C}"/>
              </a:ext>
            </a:extLst>
          </p:cNvPr>
          <p:cNvPicPr>
            <a:picLocks noChangeAspect="1"/>
          </p:cNvPicPr>
          <p:nvPr/>
        </p:nvPicPr>
        <p:blipFill rotWithShape="1">
          <a:blip r:embed="rId6"/>
          <a:srcRect r="8976" b="13616"/>
          <a:stretch/>
        </p:blipFill>
        <p:spPr>
          <a:xfrm>
            <a:off x="5856419" y="2489902"/>
            <a:ext cx="4656671" cy="3316124"/>
          </a:xfrm>
          <a:prstGeom prst="rect">
            <a:avLst/>
          </a:prstGeom>
        </p:spPr>
      </p:pic>
      <p:sp>
        <p:nvSpPr>
          <p:cNvPr id="14" name="TextBox 13">
            <a:extLst>
              <a:ext uri="{FF2B5EF4-FFF2-40B4-BE49-F238E27FC236}">
                <a16:creationId xmlns:a16="http://schemas.microsoft.com/office/drawing/2014/main" id="{968A5512-B9D1-8C93-8960-AFFF58F2394A}"/>
              </a:ext>
            </a:extLst>
          </p:cNvPr>
          <p:cNvSpPr txBox="1"/>
          <p:nvPr/>
        </p:nvSpPr>
        <p:spPr>
          <a:xfrm>
            <a:off x="5867524" y="1774321"/>
            <a:ext cx="4934531" cy="669414"/>
          </a:xfrm>
          <a:prstGeom prst="rect">
            <a:avLst/>
          </a:prstGeom>
          <a:noFill/>
        </p:spPr>
        <p:txBody>
          <a:bodyPr wrap="square" rtlCol="0">
            <a:spAutoFit/>
          </a:bodyPr>
          <a:lstStyle/>
          <a:p>
            <a:r>
              <a:rPr lang="en-AU" sz="1875" dirty="0">
                <a:latin typeface="Arial" panose="020B0604020202020204" pitchFamily="34" charset="0"/>
                <a:cs typeface="Arial" panose="020B0604020202020204" pitchFamily="34" charset="0"/>
              </a:rPr>
              <a:t>Young people’s needs are complex, often leading to reactive, not proactive decisions </a:t>
            </a:r>
          </a:p>
        </p:txBody>
      </p:sp>
    </p:spTree>
    <p:extLst>
      <p:ext uri="{BB962C8B-B14F-4D97-AF65-F5344CB8AC3E}">
        <p14:creationId xmlns:p14="http://schemas.microsoft.com/office/powerpoint/2010/main" val="2604583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12DC4-8F47-79C6-52F1-A09CF12ABF2B}"/>
              </a:ext>
            </a:extLst>
          </p:cNvPr>
          <p:cNvSpPr>
            <a:spLocks noGrp="1"/>
          </p:cNvSpPr>
          <p:nvPr>
            <p:ph type="title"/>
          </p:nvPr>
        </p:nvSpPr>
        <p:spPr/>
        <p:txBody>
          <a:bodyPr/>
          <a:lstStyle/>
          <a:p>
            <a:r>
              <a:rPr lang="en-US" dirty="0"/>
              <a:t>BHP Foundation: Regional Models of implementation</a:t>
            </a:r>
            <a:br>
              <a:rPr lang="en-US" dirty="0"/>
            </a:br>
            <a:r>
              <a:rPr lang="en-US" dirty="0"/>
              <a:t>“Right Care, First Time, Where you live” </a:t>
            </a:r>
            <a:br>
              <a:rPr lang="en-US" dirty="0"/>
            </a:br>
            <a:r>
              <a:rPr lang="en-US" dirty="0"/>
              <a:t>For Youth Populations – 8 sites nationally</a:t>
            </a:r>
          </a:p>
        </p:txBody>
      </p:sp>
      <p:pic>
        <p:nvPicPr>
          <p:cNvPr id="7" name="Content Placeholder 6" descr="A map of australia with colorful pins&#10;&#10;Description automatically generated">
            <a:extLst>
              <a:ext uri="{FF2B5EF4-FFF2-40B4-BE49-F238E27FC236}">
                <a16:creationId xmlns:a16="http://schemas.microsoft.com/office/drawing/2014/main" id="{9EE88D0D-50FD-FF5A-D521-978C2AE28A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3672" y="1700809"/>
            <a:ext cx="5616624" cy="4346589"/>
          </a:xfrm>
        </p:spPr>
      </p:pic>
    </p:spTree>
    <p:extLst>
      <p:ext uri="{BB962C8B-B14F-4D97-AF65-F5344CB8AC3E}">
        <p14:creationId xmlns:p14="http://schemas.microsoft.com/office/powerpoint/2010/main" val="1183764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BFB1B-7165-8C02-843B-12E85453D9B7}"/>
              </a:ext>
            </a:extLst>
          </p:cNvPr>
          <p:cNvSpPr>
            <a:spLocks noGrp="1"/>
          </p:cNvSpPr>
          <p:nvPr>
            <p:ph type="title"/>
          </p:nvPr>
        </p:nvSpPr>
        <p:spPr/>
        <p:txBody>
          <a:bodyPr>
            <a:noAutofit/>
          </a:bodyPr>
          <a:lstStyle/>
          <a:p>
            <a:r>
              <a:rPr lang="en-US" sz="2550" dirty="0"/>
              <a:t>Program goals</a:t>
            </a:r>
            <a:endParaRPr lang="en-AU" sz="2550" dirty="0"/>
          </a:p>
        </p:txBody>
      </p:sp>
      <p:graphicFrame>
        <p:nvGraphicFramePr>
          <p:cNvPr id="5" name="Diagram 4">
            <a:extLst>
              <a:ext uri="{FF2B5EF4-FFF2-40B4-BE49-F238E27FC236}">
                <a16:creationId xmlns:a16="http://schemas.microsoft.com/office/drawing/2014/main" id="{F2F15F7F-BC48-4DAD-7692-AC054EF7AD22}"/>
              </a:ext>
            </a:extLst>
          </p:cNvPr>
          <p:cNvGraphicFramePr/>
          <p:nvPr/>
        </p:nvGraphicFramePr>
        <p:xfrm>
          <a:off x="2895600" y="1617009"/>
          <a:ext cx="6656294" cy="4081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1954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2D46E1-BABD-454F-9652-65CC7A86FBA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67002" y="1754815"/>
            <a:ext cx="1350143" cy="3857555"/>
          </a:xfrm>
          <a:prstGeom prst="rect">
            <a:avLst/>
          </a:prstGeom>
        </p:spPr>
      </p:pic>
      <p:sp>
        <p:nvSpPr>
          <p:cNvPr id="3" name="Title 2">
            <a:extLst>
              <a:ext uri="{FF2B5EF4-FFF2-40B4-BE49-F238E27FC236}">
                <a16:creationId xmlns:a16="http://schemas.microsoft.com/office/drawing/2014/main" id="{E10848D2-C2A1-BDCB-D0B7-543EAA266835}"/>
              </a:ext>
            </a:extLst>
          </p:cNvPr>
          <p:cNvSpPr>
            <a:spLocks noGrp="1"/>
          </p:cNvSpPr>
          <p:nvPr>
            <p:ph type="title"/>
          </p:nvPr>
        </p:nvSpPr>
        <p:spPr>
          <a:xfrm>
            <a:off x="2735474" y="2294875"/>
            <a:ext cx="1350143" cy="1560326"/>
          </a:xfrm>
        </p:spPr>
        <p:txBody>
          <a:bodyPr/>
          <a:lstStyle/>
          <a:p>
            <a:r>
              <a:rPr lang="en-AU" sz="1200" dirty="0">
                <a:solidFill>
                  <a:prstClr val="white"/>
                </a:solidFill>
              </a:rPr>
              <a:t>Health sector response: Doubling services capacity growth rate PLUS technology-enabled integrated care PLUS family education &amp; support programs PLUS all other programs</a:t>
            </a:r>
            <a:endParaRPr lang="en-AU" sz="1200" dirty="0">
              <a:solidFill>
                <a:schemeClr val="bg1"/>
              </a:solidFill>
            </a:endParaRPr>
          </a:p>
        </p:txBody>
      </p:sp>
      <p:pic>
        <p:nvPicPr>
          <p:cNvPr id="2" name="Picture 4">
            <a:extLst>
              <a:ext uri="{FF2B5EF4-FFF2-40B4-BE49-F238E27FC236}">
                <a16:creationId xmlns:a16="http://schemas.microsoft.com/office/drawing/2014/main" id="{944B7749-EF38-53D2-7142-EF6D29C8164C}"/>
              </a:ext>
            </a:extLst>
          </p:cNvPr>
          <p:cNvPicPr>
            <a:picLocks noChangeAspect="1"/>
          </p:cNvPicPr>
          <p:nvPr/>
        </p:nvPicPr>
        <p:blipFill>
          <a:blip r:embed="rId5"/>
          <a:stretch>
            <a:fillRect/>
          </a:stretch>
        </p:blipFill>
        <p:spPr>
          <a:xfrm>
            <a:off x="4043842" y="2268940"/>
            <a:ext cx="5503070" cy="3086963"/>
          </a:xfrm>
          <a:prstGeom prst="rect">
            <a:avLst/>
          </a:prstGeom>
        </p:spPr>
      </p:pic>
      <p:sp>
        <p:nvSpPr>
          <p:cNvPr id="6" name="TextBox 5">
            <a:extLst>
              <a:ext uri="{FF2B5EF4-FFF2-40B4-BE49-F238E27FC236}">
                <a16:creationId xmlns:a16="http://schemas.microsoft.com/office/drawing/2014/main" id="{CD2C620F-2BAE-530B-0387-1E4E5BAEFC09}"/>
              </a:ext>
            </a:extLst>
          </p:cNvPr>
          <p:cNvSpPr txBox="1"/>
          <p:nvPr/>
        </p:nvSpPr>
        <p:spPr>
          <a:xfrm>
            <a:off x="3638727" y="1107134"/>
            <a:ext cx="4914546" cy="392415"/>
          </a:xfrm>
          <a:prstGeom prst="rect">
            <a:avLst/>
          </a:prstGeom>
          <a:noFill/>
        </p:spPr>
        <p:txBody>
          <a:bodyPr wrap="square">
            <a:spAutoFit/>
          </a:bodyPr>
          <a:lstStyle/>
          <a:p>
            <a:r>
              <a:rPr lang="en-US" sz="1950" dirty="0"/>
              <a:t>Modelling Outcomes at Scale: Regional Systems</a:t>
            </a:r>
          </a:p>
        </p:txBody>
      </p:sp>
    </p:spTree>
    <p:extLst>
      <p:ext uri="{BB962C8B-B14F-4D97-AF65-F5344CB8AC3E}">
        <p14:creationId xmlns:p14="http://schemas.microsoft.com/office/powerpoint/2010/main" val="891370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2D46E1-BABD-454F-9652-65CC7A86FBA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68550" y="1500224"/>
            <a:ext cx="1350143" cy="3857555"/>
          </a:xfrm>
          <a:prstGeom prst="rect">
            <a:avLst/>
          </a:prstGeom>
        </p:spPr>
      </p:pic>
      <p:sp>
        <p:nvSpPr>
          <p:cNvPr id="6" name="Title 2">
            <a:extLst>
              <a:ext uri="{FF2B5EF4-FFF2-40B4-BE49-F238E27FC236}">
                <a16:creationId xmlns:a16="http://schemas.microsoft.com/office/drawing/2014/main" id="{15FAEC97-F521-F488-D242-D49704E4DEDA}"/>
              </a:ext>
            </a:extLst>
          </p:cNvPr>
          <p:cNvSpPr>
            <a:spLocks noGrp="1"/>
          </p:cNvSpPr>
          <p:nvPr>
            <p:ph type="title"/>
          </p:nvPr>
        </p:nvSpPr>
        <p:spPr>
          <a:xfrm>
            <a:off x="2792966" y="2210003"/>
            <a:ext cx="1216292" cy="1234544"/>
          </a:xfrm>
        </p:spPr>
        <p:txBody>
          <a:bodyPr/>
          <a:lstStyle/>
          <a:p>
            <a:r>
              <a:rPr lang="en-AU" sz="1200" dirty="0">
                <a:solidFill>
                  <a:prstClr val="white"/>
                </a:solidFill>
              </a:rPr>
              <a:t>Multi-sectoral strategy: Best health sector strategy PLUS school-based mental health education program PLUS 10% increase in social connectedness</a:t>
            </a:r>
            <a:endParaRPr lang="en-AU" sz="1200" dirty="0">
              <a:solidFill>
                <a:schemeClr val="bg1"/>
              </a:solidFill>
            </a:endParaRPr>
          </a:p>
        </p:txBody>
      </p:sp>
      <p:pic>
        <p:nvPicPr>
          <p:cNvPr id="2" name="Picture 2">
            <a:extLst>
              <a:ext uri="{FF2B5EF4-FFF2-40B4-BE49-F238E27FC236}">
                <a16:creationId xmlns:a16="http://schemas.microsoft.com/office/drawing/2014/main" id="{9B598735-AB7D-1B8D-81F5-9A26F2135A9E}"/>
              </a:ext>
            </a:extLst>
          </p:cNvPr>
          <p:cNvPicPr>
            <a:picLocks noChangeAspect="1"/>
          </p:cNvPicPr>
          <p:nvPr/>
        </p:nvPicPr>
        <p:blipFill>
          <a:blip r:embed="rId5"/>
          <a:stretch>
            <a:fillRect/>
          </a:stretch>
        </p:blipFill>
        <p:spPr>
          <a:xfrm>
            <a:off x="4011154" y="1899686"/>
            <a:ext cx="5513847" cy="3089720"/>
          </a:xfrm>
          <a:prstGeom prst="rect">
            <a:avLst/>
          </a:prstGeom>
        </p:spPr>
      </p:pic>
      <p:sp>
        <p:nvSpPr>
          <p:cNvPr id="4" name="TextBox 3">
            <a:extLst>
              <a:ext uri="{FF2B5EF4-FFF2-40B4-BE49-F238E27FC236}">
                <a16:creationId xmlns:a16="http://schemas.microsoft.com/office/drawing/2014/main" id="{D43768DD-11E1-C63A-4B77-67BF0A780BB2}"/>
              </a:ext>
            </a:extLst>
          </p:cNvPr>
          <p:cNvSpPr txBox="1"/>
          <p:nvPr/>
        </p:nvSpPr>
        <p:spPr>
          <a:xfrm>
            <a:off x="3233682" y="993353"/>
            <a:ext cx="5940660" cy="369332"/>
          </a:xfrm>
          <a:prstGeom prst="rect">
            <a:avLst/>
          </a:prstGeom>
          <a:noFill/>
        </p:spPr>
        <p:txBody>
          <a:bodyPr wrap="square">
            <a:spAutoFit/>
          </a:bodyPr>
          <a:lstStyle/>
          <a:p>
            <a:r>
              <a:rPr lang="en-US" dirty="0"/>
              <a:t>Modelling Outcomes at Scale: Health and Social Systems</a:t>
            </a:r>
          </a:p>
        </p:txBody>
      </p:sp>
    </p:spTree>
    <p:extLst>
      <p:ext uri="{BB962C8B-B14F-4D97-AF65-F5344CB8AC3E}">
        <p14:creationId xmlns:p14="http://schemas.microsoft.com/office/powerpoint/2010/main" val="1243078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D284A-EFD3-7B85-1257-8B2CE6E4D1E3}"/>
              </a:ext>
            </a:extLst>
          </p:cNvPr>
          <p:cNvSpPr>
            <a:spLocks noGrp="1"/>
          </p:cNvSpPr>
          <p:nvPr>
            <p:ph type="title"/>
          </p:nvPr>
        </p:nvSpPr>
        <p:spPr/>
        <p:txBody>
          <a:bodyPr/>
          <a:lstStyle/>
          <a:p>
            <a:r>
              <a:rPr lang="en-US" dirty="0"/>
              <a:t>Brisbane South worked model -1</a:t>
            </a:r>
          </a:p>
        </p:txBody>
      </p:sp>
      <p:pic>
        <p:nvPicPr>
          <p:cNvPr id="8" name="Content Placeholder 7" descr="A group of people sitting in a room&#10;&#10;Description automatically generated">
            <a:extLst>
              <a:ext uri="{FF2B5EF4-FFF2-40B4-BE49-F238E27FC236}">
                <a16:creationId xmlns:a16="http://schemas.microsoft.com/office/drawing/2014/main" id="{249FBBB8-7182-F0F9-0609-7200314CF63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05347" y="1360488"/>
            <a:ext cx="3190307" cy="4525962"/>
          </a:xfrm>
        </p:spPr>
      </p:pic>
      <p:pic>
        <p:nvPicPr>
          <p:cNvPr id="10" name="Content Placeholder 9">
            <a:extLst>
              <a:ext uri="{FF2B5EF4-FFF2-40B4-BE49-F238E27FC236}">
                <a16:creationId xmlns:a16="http://schemas.microsoft.com/office/drawing/2014/main" id="{2B6B20F1-F238-2C6A-B7E4-A0F19112C21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0016" y="1360488"/>
            <a:ext cx="3970784" cy="4525962"/>
          </a:xfrm>
        </p:spPr>
      </p:pic>
    </p:spTree>
    <p:extLst>
      <p:ext uri="{BB962C8B-B14F-4D97-AF65-F5344CB8AC3E}">
        <p14:creationId xmlns:p14="http://schemas.microsoft.com/office/powerpoint/2010/main" val="127498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59510B-E7B1-BB49-8136-94C5C8F45AD5}"/>
              </a:ext>
            </a:extLst>
          </p:cNvPr>
          <p:cNvSpPr>
            <a:spLocks noGrp="1"/>
          </p:cNvSpPr>
          <p:nvPr>
            <p:ph type="title"/>
          </p:nvPr>
        </p:nvSpPr>
        <p:spPr>
          <a:xfrm>
            <a:off x="1524000" y="-531440"/>
            <a:ext cx="8820472" cy="2160240"/>
          </a:xfrm>
        </p:spPr>
        <p:txBody>
          <a:bodyPr/>
          <a:lstStyle/>
          <a:p>
            <a:r>
              <a:rPr lang="en-US" sz="2400" dirty="0"/>
              <a:t>Global Mental Health Challenges: Multiple and Complex:</a:t>
            </a:r>
            <a:r>
              <a:rPr lang="en-US" dirty="0"/>
              <a:t> </a:t>
            </a:r>
            <a:br>
              <a:rPr lang="en-US" dirty="0"/>
            </a:br>
            <a:r>
              <a:rPr lang="en-US" sz="2000" dirty="0"/>
              <a:t>Demand will continue to outstrip supply and the services gap will widen;</a:t>
            </a:r>
            <a:br>
              <a:rPr lang="en-US" sz="2000" dirty="0"/>
            </a:br>
            <a:r>
              <a:rPr lang="en-US" sz="2000" dirty="0"/>
              <a:t>Limited skilled workforce availability’</a:t>
            </a:r>
            <a:br>
              <a:rPr lang="en-US" sz="2000" dirty="0"/>
            </a:br>
            <a:r>
              <a:rPr lang="en-US" sz="2000" dirty="0"/>
              <a:t>Young people are most affected – so LMIC will be most affected; </a:t>
            </a:r>
          </a:p>
        </p:txBody>
      </p:sp>
      <p:pic>
        <p:nvPicPr>
          <p:cNvPr id="8" name="Content Placeholder 7">
            <a:extLst>
              <a:ext uri="{FF2B5EF4-FFF2-40B4-BE49-F238E27FC236}">
                <a16:creationId xmlns:a16="http://schemas.microsoft.com/office/drawing/2014/main" id="{F320051B-F417-2B48-8609-B30065A0F61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27379" y="1287016"/>
            <a:ext cx="4038600" cy="1493912"/>
          </a:xfrm>
        </p:spPr>
      </p:pic>
      <p:pic>
        <p:nvPicPr>
          <p:cNvPr id="10" name="Content Placeholder 9">
            <a:extLst>
              <a:ext uri="{FF2B5EF4-FFF2-40B4-BE49-F238E27FC236}">
                <a16:creationId xmlns:a16="http://schemas.microsoft.com/office/drawing/2014/main" id="{9C1E58D8-4905-3F4E-A7D8-C35490FCA31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24000" y="2764086"/>
            <a:ext cx="3924808" cy="4093914"/>
          </a:xfrm>
        </p:spPr>
      </p:pic>
      <p:pic>
        <p:nvPicPr>
          <p:cNvPr id="12" name="Picture 11">
            <a:extLst>
              <a:ext uri="{FF2B5EF4-FFF2-40B4-BE49-F238E27FC236}">
                <a16:creationId xmlns:a16="http://schemas.microsoft.com/office/drawing/2014/main" id="{8821F612-E94C-5C4C-BFE4-6F3BFCCC1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609" y="1268760"/>
            <a:ext cx="4602527" cy="5373216"/>
          </a:xfrm>
          <a:prstGeom prst="rect">
            <a:avLst/>
          </a:prstGeom>
        </p:spPr>
      </p:pic>
    </p:spTree>
    <p:extLst>
      <p:ext uri="{BB962C8B-B14F-4D97-AF65-F5344CB8AC3E}">
        <p14:creationId xmlns:p14="http://schemas.microsoft.com/office/powerpoint/2010/main" val="1599920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E2D48-46DA-5635-B879-193A74800A9E}"/>
              </a:ext>
            </a:extLst>
          </p:cNvPr>
          <p:cNvSpPr>
            <a:spLocks noGrp="1"/>
          </p:cNvSpPr>
          <p:nvPr>
            <p:ph type="title"/>
          </p:nvPr>
        </p:nvSpPr>
        <p:spPr/>
        <p:txBody>
          <a:bodyPr/>
          <a:lstStyle/>
          <a:p>
            <a:r>
              <a:rPr lang="en-US" dirty="0"/>
              <a:t>Brisbane South – 2 </a:t>
            </a:r>
          </a:p>
        </p:txBody>
      </p:sp>
      <p:pic>
        <p:nvPicPr>
          <p:cNvPr id="6" name="Content Placeholder 5" descr="A group of people sitting in a circle&#10;&#10;Description automatically generated">
            <a:extLst>
              <a:ext uri="{FF2B5EF4-FFF2-40B4-BE49-F238E27FC236}">
                <a16:creationId xmlns:a16="http://schemas.microsoft.com/office/drawing/2014/main" id="{D21575DB-00A7-DC4C-E850-E87385539C4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05346" y="1052736"/>
            <a:ext cx="3906678" cy="4833714"/>
          </a:xfrm>
        </p:spPr>
      </p:pic>
      <p:pic>
        <p:nvPicPr>
          <p:cNvPr id="8" name="Content Placeholder 7" descr="A group of people sitting in a circle&#10;&#10;Description automatically generated">
            <a:extLst>
              <a:ext uri="{FF2B5EF4-FFF2-40B4-BE49-F238E27FC236}">
                <a16:creationId xmlns:a16="http://schemas.microsoft.com/office/drawing/2014/main" id="{F539D227-3A63-00EE-F3BF-69F1AE871CB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12025" y="1115566"/>
            <a:ext cx="3474629" cy="4833714"/>
          </a:xfrm>
        </p:spPr>
      </p:pic>
    </p:spTree>
    <p:extLst>
      <p:ext uri="{BB962C8B-B14F-4D97-AF65-F5344CB8AC3E}">
        <p14:creationId xmlns:p14="http://schemas.microsoft.com/office/powerpoint/2010/main" val="2808968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D880-ED7D-FDA2-D234-71F64A3B70B3}"/>
              </a:ext>
            </a:extLst>
          </p:cNvPr>
          <p:cNvSpPr>
            <a:spLocks noGrp="1"/>
          </p:cNvSpPr>
          <p:nvPr>
            <p:ph type="title"/>
          </p:nvPr>
        </p:nvSpPr>
        <p:spPr/>
        <p:txBody>
          <a:bodyPr/>
          <a:lstStyle/>
          <a:p>
            <a:r>
              <a:rPr lang="en-US" dirty="0"/>
              <a:t>Brisbane South - 3</a:t>
            </a:r>
          </a:p>
        </p:txBody>
      </p:sp>
      <p:pic>
        <p:nvPicPr>
          <p:cNvPr id="6" name="Content Placeholder 5" descr="A poster of a group of people&#10;&#10;Description automatically generated">
            <a:extLst>
              <a:ext uri="{FF2B5EF4-FFF2-40B4-BE49-F238E27FC236}">
                <a16:creationId xmlns:a16="http://schemas.microsoft.com/office/drawing/2014/main" id="{C9D05472-9E1A-627E-9B0A-F32A23E6B68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79576" y="1260475"/>
            <a:ext cx="3546638" cy="4905722"/>
          </a:xfrm>
        </p:spPr>
      </p:pic>
      <p:pic>
        <p:nvPicPr>
          <p:cNvPr id="8" name="Content Placeholder 7" descr="A close-up of a report&#10;&#10;Description automatically generated">
            <a:extLst>
              <a:ext uri="{FF2B5EF4-FFF2-40B4-BE49-F238E27FC236}">
                <a16:creationId xmlns:a16="http://schemas.microsoft.com/office/drawing/2014/main" id="{90E0FD2A-8263-29E2-88D5-75D8DCC2FF6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28048" y="1916832"/>
            <a:ext cx="4495800" cy="4032448"/>
          </a:xfrm>
        </p:spPr>
      </p:pic>
    </p:spTree>
    <p:extLst>
      <p:ext uri="{BB962C8B-B14F-4D97-AF65-F5344CB8AC3E}">
        <p14:creationId xmlns:p14="http://schemas.microsoft.com/office/powerpoint/2010/main" val="1211039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CDE743-ED90-C631-5A05-15F981AB507E}"/>
              </a:ext>
            </a:extLst>
          </p:cNvPr>
          <p:cNvSpPr>
            <a:spLocks noGrp="1"/>
          </p:cNvSpPr>
          <p:nvPr>
            <p:ph type="body" idx="1"/>
          </p:nvPr>
        </p:nvSpPr>
        <p:spPr/>
        <p:txBody>
          <a:bodyPr/>
          <a:lstStyle/>
          <a:p>
            <a:endParaRPr lang="en-US" dirty="0"/>
          </a:p>
        </p:txBody>
      </p:sp>
      <p:sp>
        <p:nvSpPr>
          <p:cNvPr id="3" name="Text Placeholder 2">
            <a:extLst>
              <a:ext uri="{FF2B5EF4-FFF2-40B4-BE49-F238E27FC236}">
                <a16:creationId xmlns:a16="http://schemas.microsoft.com/office/drawing/2014/main" id="{B128D255-C0ED-AAB7-2EFB-2D8B511A67CE}"/>
              </a:ext>
            </a:extLst>
          </p:cNvPr>
          <p:cNvSpPr>
            <a:spLocks noGrp="1"/>
          </p:cNvSpPr>
          <p:nvPr>
            <p:ph type="body" idx="2"/>
          </p:nvPr>
        </p:nvSpPr>
        <p:spPr/>
        <p:txBody>
          <a:bodyPr/>
          <a:lstStyle/>
          <a:p>
            <a:endParaRPr lang="en-US" dirty="0"/>
          </a:p>
        </p:txBody>
      </p:sp>
      <p:sp>
        <p:nvSpPr>
          <p:cNvPr id="4" name="Title 3">
            <a:extLst>
              <a:ext uri="{FF2B5EF4-FFF2-40B4-BE49-F238E27FC236}">
                <a16:creationId xmlns:a16="http://schemas.microsoft.com/office/drawing/2014/main" id="{AD7F2B18-7CC5-ED10-32FE-A6B042B89B78}"/>
              </a:ext>
            </a:extLst>
          </p:cNvPr>
          <p:cNvSpPr>
            <a:spLocks noGrp="1"/>
          </p:cNvSpPr>
          <p:nvPr>
            <p:ph type="title"/>
          </p:nvPr>
        </p:nvSpPr>
        <p:spPr/>
        <p:txBody>
          <a:bodyPr/>
          <a:lstStyle/>
          <a:p>
            <a:r>
              <a:rPr lang="en-US" sz="2800" b="1" dirty="0">
                <a:solidFill>
                  <a:srgbClr val="FF0000"/>
                </a:solidFill>
              </a:rPr>
              <a:t>Cost-effectiveness of technology-integrated care at scale!</a:t>
            </a:r>
          </a:p>
        </p:txBody>
      </p:sp>
      <p:pic>
        <p:nvPicPr>
          <p:cNvPr id="6" name="Picture 5" descr="A screenshot of a computer&#10;&#10;Description automatically generated">
            <a:extLst>
              <a:ext uri="{FF2B5EF4-FFF2-40B4-BE49-F238E27FC236}">
                <a16:creationId xmlns:a16="http://schemas.microsoft.com/office/drawing/2014/main" id="{BC8C2F0F-4C7F-0188-CAD4-A1FB9548B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520" y="1412776"/>
            <a:ext cx="7772400" cy="2966090"/>
          </a:xfrm>
          <a:prstGeom prst="rect">
            <a:avLst/>
          </a:prstGeom>
        </p:spPr>
      </p:pic>
      <p:pic>
        <p:nvPicPr>
          <p:cNvPr id="8" name="Picture 7" descr="A close-up of a text&#10;&#10;Description automatically generated">
            <a:extLst>
              <a:ext uri="{FF2B5EF4-FFF2-40B4-BE49-F238E27FC236}">
                <a16:creationId xmlns:a16="http://schemas.microsoft.com/office/drawing/2014/main" id="{9B3D1C48-51E7-7B39-EA96-3710331F2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4582393"/>
            <a:ext cx="8291264" cy="2158975"/>
          </a:xfrm>
          <a:prstGeom prst="rect">
            <a:avLst/>
          </a:prstGeom>
        </p:spPr>
      </p:pic>
      <p:sp>
        <p:nvSpPr>
          <p:cNvPr id="9" name="Frame 8">
            <a:extLst>
              <a:ext uri="{FF2B5EF4-FFF2-40B4-BE49-F238E27FC236}">
                <a16:creationId xmlns:a16="http://schemas.microsoft.com/office/drawing/2014/main" id="{EC6A4A9C-5578-F4FB-631D-9AE631952A0A}"/>
              </a:ext>
            </a:extLst>
          </p:cNvPr>
          <p:cNvSpPr/>
          <p:nvPr/>
        </p:nvSpPr>
        <p:spPr>
          <a:xfrm>
            <a:off x="6708701" y="4378867"/>
            <a:ext cx="3959299" cy="2362500"/>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12916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43DFE-AA0F-18F2-B6DE-C928BD74BB42}"/>
              </a:ext>
            </a:extLst>
          </p:cNvPr>
          <p:cNvSpPr>
            <a:spLocks noGrp="1"/>
          </p:cNvSpPr>
          <p:nvPr>
            <p:ph type="title"/>
          </p:nvPr>
        </p:nvSpPr>
        <p:spPr/>
        <p:txBody>
          <a:bodyPr/>
          <a:lstStyle/>
          <a:p>
            <a:r>
              <a:rPr lang="en-US" dirty="0"/>
              <a:t>Regional Planning – Will it ever happen?</a:t>
            </a:r>
          </a:p>
        </p:txBody>
      </p:sp>
      <p:pic>
        <p:nvPicPr>
          <p:cNvPr id="6" name="Content Placeholder 5" descr="A cover of a book&#10;&#10;Description automatically generated">
            <a:extLst>
              <a:ext uri="{FF2B5EF4-FFF2-40B4-BE49-F238E27FC236}">
                <a16:creationId xmlns:a16="http://schemas.microsoft.com/office/drawing/2014/main" id="{7332665E-D824-C43E-D6E0-20A8EEF068A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81200" y="2121081"/>
            <a:ext cx="4038600" cy="3004777"/>
          </a:xfrm>
        </p:spPr>
      </p:pic>
      <p:pic>
        <p:nvPicPr>
          <p:cNvPr id="8" name="Content Placeholder 7" descr="A map of australia with different colored squares&#10;&#10;Description automatically generated">
            <a:extLst>
              <a:ext uri="{FF2B5EF4-FFF2-40B4-BE49-F238E27FC236}">
                <a16:creationId xmlns:a16="http://schemas.microsoft.com/office/drawing/2014/main" id="{96C41EE5-DC7D-3AFF-B076-0E916A9700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4309" y="1360488"/>
            <a:ext cx="3054382" cy="4525962"/>
          </a:xfrm>
        </p:spPr>
      </p:pic>
    </p:spTree>
    <p:extLst>
      <p:ext uri="{BB962C8B-B14F-4D97-AF65-F5344CB8AC3E}">
        <p14:creationId xmlns:p14="http://schemas.microsoft.com/office/powerpoint/2010/main" val="1986659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AFCC-9358-9FB4-E523-AA70A0BA0B6E}"/>
              </a:ext>
            </a:extLst>
          </p:cNvPr>
          <p:cNvSpPr>
            <a:spLocks noGrp="1"/>
          </p:cNvSpPr>
          <p:nvPr>
            <p:ph type="title"/>
          </p:nvPr>
        </p:nvSpPr>
        <p:spPr/>
        <p:txBody>
          <a:bodyPr/>
          <a:lstStyle/>
          <a:p>
            <a:r>
              <a:rPr lang="en-US" dirty="0"/>
              <a:t>Regional Planning models??</a:t>
            </a:r>
          </a:p>
        </p:txBody>
      </p:sp>
      <p:pic>
        <p:nvPicPr>
          <p:cNvPr id="6" name="Content Placeholder 5" descr="A screenshot of a medical information&#10;&#10;Description automatically generated">
            <a:extLst>
              <a:ext uri="{FF2B5EF4-FFF2-40B4-BE49-F238E27FC236}">
                <a16:creationId xmlns:a16="http://schemas.microsoft.com/office/drawing/2014/main" id="{90215D7B-C7F3-9BDA-11C2-63143447CBB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1200" y="2060848"/>
            <a:ext cx="4038600" cy="3168352"/>
          </a:xfrm>
        </p:spPr>
      </p:pic>
      <p:pic>
        <p:nvPicPr>
          <p:cNvPr id="8" name="Content Placeholder 7" descr="A screenshot of a document&#10;&#10;Description automatically generated">
            <a:extLst>
              <a:ext uri="{FF2B5EF4-FFF2-40B4-BE49-F238E27FC236}">
                <a16:creationId xmlns:a16="http://schemas.microsoft.com/office/drawing/2014/main" id="{5D410EE0-0354-7AF1-64C4-E44A5A7772A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2024" y="1171360"/>
            <a:ext cx="3744416" cy="5121746"/>
          </a:xfrm>
        </p:spPr>
      </p:pic>
    </p:spTree>
    <p:extLst>
      <p:ext uri="{BB962C8B-B14F-4D97-AF65-F5344CB8AC3E}">
        <p14:creationId xmlns:p14="http://schemas.microsoft.com/office/powerpoint/2010/main" val="2637038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5DD8BC-522C-9640-A669-A4CF5FAB4717}"/>
              </a:ext>
            </a:extLst>
          </p:cNvPr>
          <p:cNvSpPr>
            <a:spLocks noGrp="1"/>
          </p:cNvSpPr>
          <p:nvPr>
            <p:ph type="title"/>
          </p:nvPr>
        </p:nvSpPr>
        <p:spPr/>
        <p:txBody>
          <a:bodyPr/>
          <a:lstStyle/>
          <a:p>
            <a:r>
              <a:rPr lang="en-US" dirty="0"/>
              <a:t>Digital Transformation of Mental Health Care: </a:t>
            </a:r>
            <a:br>
              <a:rPr lang="en-US" dirty="0"/>
            </a:br>
            <a:r>
              <a:rPr lang="en-US" sz="2400" b="0" i="1" dirty="0"/>
              <a:t>the only way we will ever respond to legitimate demand</a:t>
            </a:r>
          </a:p>
        </p:txBody>
      </p:sp>
      <p:pic>
        <p:nvPicPr>
          <p:cNvPr id="9" name="Content Placeholder 8">
            <a:extLst>
              <a:ext uri="{FF2B5EF4-FFF2-40B4-BE49-F238E27FC236}">
                <a16:creationId xmlns:a16="http://schemas.microsoft.com/office/drawing/2014/main" id="{990BCCAE-F3A4-0441-917E-E2211F54E42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01363" y="1360488"/>
            <a:ext cx="3198274" cy="4525962"/>
          </a:xfrm>
        </p:spPr>
      </p:pic>
      <p:pic>
        <p:nvPicPr>
          <p:cNvPr id="11" name="Content Placeholder 10">
            <a:extLst>
              <a:ext uri="{FF2B5EF4-FFF2-40B4-BE49-F238E27FC236}">
                <a16:creationId xmlns:a16="http://schemas.microsoft.com/office/drawing/2014/main" id="{F64F1F39-2D0E-DF41-A9F6-656A471C547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2366" y="1166019"/>
            <a:ext cx="3192899" cy="4525962"/>
          </a:xfrm>
        </p:spPr>
      </p:pic>
    </p:spTree>
    <p:extLst>
      <p:ext uri="{BB962C8B-B14F-4D97-AF65-F5344CB8AC3E}">
        <p14:creationId xmlns:p14="http://schemas.microsoft.com/office/powerpoint/2010/main" val="2030636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BF795-3A48-6E4B-BC28-ACC3594CAE40}"/>
              </a:ext>
            </a:extLst>
          </p:cNvPr>
          <p:cNvSpPr>
            <a:spLocks noGrp="1"/>
          </p:cNvSpPr>
          <p:nvPr>
            <p:ph type="title"/>
          </p:nvPr>
        </p:nvSpPr>
        <p:spPr/>
        <p:txBody>
          <a:bodyPr/>
          <a:lstStyle/>
          <a:p>
            <a:r>
              <a:rPr lang="en-US" dirty="0"/>
              <a:t>What is the attraction of digital mental health care (alone or in partnership with clinical services)?</a:t>
            </a:r>
          </a:p>
        </p:txBody>
      </p:sp>
      <p:sp>
        <p:nvSpPr>
          <p:cNvPr id="3" name="Content Placeholder 2">
            <a:extLst>
              <a:ext uri="{FF2B5EF4-FFF2-40B4-BE49-F238E27FC236}">
                <a16:creationId xmlns:a16="http://schemas.microsoft.com/office/drawing/2014/main" id="{814DAFA4-8472-9143-95EA-A646C6F78A09}"/>
              </a:ext>
            </a:extLst>
          </p:cNvPr>
          <p:cNvSpPr>
            <a:spLocks noGrp="1"/>
          </p:cNvSpPr>
          <p:nvPr>
            <p:ph sz="half" idx="1"/>
          </p:nvPr>
        </p:nvSpPr>
        <p:spPr/>
        <p:txBody>
          <a:bodyPr>
            <a:normAutofit fontScale="92500" lnSpcReduction="10000"/>
          </a:bodyPr>
          <a:lstStyle/>
          <a:p>
            <a:pPr marL="0" indent="0">
              <a:buNone/>
            </a:pPr>
            <a:r>
              <a:rPr lang="en-US" sz="3000" b="1" dirty="0"/>
              <a:t>For the users: </a:t>
            </a:r>
          </a:p>
          <a:p>
            <a:pPr>
              <a:buFont typeface="Wingdings" pitchFamily="2" charset="2"/>
              <a:buChar char="Ø"/>
            </a:pPr>
            <a:r>
              <a:rPr lang="en-US" sz="2800" dirty="0"/>
              <a:t>Clear needs</a:t>
            </a:r>
          </a:p>
          <a:p>
            <a:pPr>
              <a:buFont typeface="Wingdings" pitchFamily="2" charset="2"/>
              <a:buChar char="Ø"/>
            </a:pPr>
            <a:r>
              <a:rPr lang="en-US" sz="2800" b="1" dirty="0"/>
              <a:t>Access and Quality</a:t>
            </a:r>
          </a:p>
          <a:p>
            <a:pPr>
              <a:buFont typeface="Wingdings" pitchFamily="2" charset="2"/>
              <a:buChar char="Ø"/>
            </a:pPr>
            <a:r>
              <a:rPr lang="en-US" sz="2800" dirty="0"/>
              <a:t>Highly engaged</a:t>
            </a:r>
          </a:p>
          <a:p>
            <a:pPr>
              <a:buFont typeface="Wingdings" pitchFamily="2" charset="2"/>
              <a:buChar char="Ø"/>
            </a:pPr>
            <a:r>
              <a:rPr lang="en-US" sz="2800" dirty="0"/>
              <a:t>EMPOWERMENT!</a:t>
            </a:r>
          </a:p>
          <a:p>
            <a:pPr>
              <a:buFont typeface="Wingdings" pitchFamily="2" charset="2"/>
              <a:buChar char="Ø"/>
            </a:pPr>
            <a:r>
              <a:rPr lang="en-US" sz="2800" dirty="0"/>
              <a:t>Minimal Stigma</a:t>
            </a:r>
          </a:p>
          <a:p>
            <a:endParaRPr lang="en-US" sz="2800" dirty="0"/>
          </a:p>
          <a:p>
            <a:pPr marL="0" indent="0">
              <a:buNone/>
            </a:pPr>
            <a:r>
              <a:rPr lang="en-US" sz="3000" b="1" dirty="0"/>
              <a:t>For the Community/Family:</a:t>
            </a:r>
          </a:p>
          <a:p>
            <a:pPr>
              <a:buFont typeface="Wingdings" pitchFamily="2" charset="2"/>
              <a:buChar char="Ø"/>
            </a:pPr>
            <a:r>
              <a:rPr lang="en-US" sz="2800" dirty="0"/>
              <a:t>New opportunities to engage directly</a:t>
            </a:r>
          </a:p>
          <a:p>
            <a:endParaRPr lang="en-US" dirty="0"/>
          </a:p>
        </p:txBody>
      </p:sp>
      <p:sp>
        <p:nvSpPr>
          <p:cNvPr id="4" name="Text Placeholder 3">
            <a:extLst>
              <a:ext uri="{FF2B5EF4-FFF2-40B4-BE49-F238E27FC236}">
                <a16:creationId xmlns:a16="http://schemas.microsoft.com/office/drawing/2014/main" id="{C9E72E43-73E8-A842-8DDC-5BCFFA189143}"/>
              </a:ext>
            </a:extLst>
          </p:cNvPr>
          <p:cNvSpPr>
            <a:spLocks noGrp="1"/>
          </p:cNvSpPr>
          <p:nvPr>
            <p:ph type="body" sz="half" idx="2"/>
          </p:nvPr>
        </p:nvSpPr>
        <p:spPr/>
        <p:txBody>
          <a:bodyPr>
            <a:normAutofit fontScale="92500" lnSpcReduction="10000"/>
          </a:bodyPr>
          <a:lstStyle/>
          <a:p>
            <a:pPr marL="0" indent="0">
              <a:buNone/>
            </a:pPr>
            <a:r>
              <a:rPr lang="en-US" sz="3200" b="1" dirty="0"/>
              <a:t>For the (private or public) funder: </a:t>
            </a:r>
          </a:p>
          <a:p>
            <a:pPr>
              <a:buFont typeface="Wingdings" pitchFamily="2" charset="2"/>
              <a:buChar char="Ø"/>
            </a:pPr>
            <a:r>
              <a:rPr lang="en-US" sz="2800" dirty="0"/>
              <a:t>Clear demand</a:t>
            </a:r>
          </a:p>
          <a:p>
            <a:pPr>
              <a:buFont typeface="Wingdings" pitchFamily="2" charset="2"/>
              <a:buChar char="Ø"/>
            </a:pPr>
            <a:r>
              <a:rPr lang="en-US" sz="2800" dirty="0"/>
              <a:t>sound investments</a:t>
            </a:r>
          </a:p>
          <a:p>
            <a:pPr>
              <a:buFont typeface="Wingdings" pitchFamily="2" charset="2"/>
              <a:buChar char="Ø"/>
            </a:pPr>
            <a:r>
              <a:rPr lang="en-US" sz="2800" dirty="0"/>
              <a:t>accountability</a:t>
            </a:r>
          </a:p>
          <a:p>
            <a:pPr marL="0" indent="0">
              <a:buNone/>
            </a:pPr>
            <a:endParaRPr lang="en-US" dirty="0"/>
          </a:p>
          <a:p>
            <a:pPr marL="0" indent="0">
              <a:buNone/>
            </a:pPr>
            <a:r>
              <a:rPr lang="en-US" dirty="0"/>
              <a:t>-</a:t>
            </a:r>
            <a:r>
              <a:rPr lang="en-US" sz="3000" b="1" dirty="0"/>
              <a:t>For the providers/clinicians </a:t>
            </a:r>
          </a:p>
          <a:p>
            <a:pPr>
              <a:buFont typeface="Wingdings" pitchFamily="2" charset="2"/>
              <a:buChar char="Ø"/>
            </a:pPr>
            <a:r>
              <a:rPr lang="en-US" dirty="0"/>
              <a:t>Use of real time data to personalize care and deliver better outcomes</a:t>
            </a:r>
          </a:p>
          <a:p>
            <a:endParaRPr lang="en-US" dirty="0"/>
          </a:p>
        </p:txBody>
      </p:sp>
    </p:spTree>
    <p:extLst>
      <p:ext uri="{BB962C8B-B14F-4D97-AF65-F5344CB8AC3E}">
        <p14:creationId xmlns:p14="http://schemas.microsoft.com/office/powerpoint/2010/main" val="4257484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F5EB-0D07-DE48-A655-3B0095117365}"/>
              </a:ext>
            </a:extLst>
          </p:cNvPr>
          <p:cNvSpPr>
            <a:spLocks noGrp="1"/>
          </p:cNvSpPr>
          <p:nvPr>
            <p:ph type="title"/>
          </p:nvPr>
        </p:nvSpPr>
        <p:spPr/>
        <p:txBody>
          <a:bodyPr/>
          <a:lstStyle/>
          <a:p>
            <a:r>
              <a:rPr lang="en-US" dirty="0"/>
              <a:t>Which Technologies can we choose to help us face these 21</a:t>
            </a:r>
            <a:r>
              <a:rPr lang="en-US" baseline="30000" dirty="0"/>
              <a:t>st</a:t>
            </a:r>
            <a:r>
              <a:rPr lang="en-US" dirty="0"/>
              <a:t> C challenges??</a:t>
            </a:r>
          </a:p>
        </p:txBody>
      </p:sp>
      <p:pic>
        <p:nvPicPr>
          <p:cNvPr id="6" name="Content Placeholder 5">
            <a:extLst>
              <a:ext uri="{FF2B5EF4-FFF2-40B4-BE49-F238E27FC236}">
                <a16:creationId xmlns:a16="http://schemas.microsoft.com/office/drawing/2014/main" id="{E112781B-4374-AA4F-8BF6-7264641DC97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81200" y="2204864"/>
            <a:ext cx="4038600" cy="3723746"/>
          </a:xfrm>
        </p:spPr>
      </p:pic>
      <p:pic>
        <p:nvPicPr>
          <p:cNvPr id="8" name="Content Placeholder 7">
            <a:extLst>
              <a:ext uri="{FF2B5EF4-FFF2-40B4-BE49-F238E27FC236}">
                <a16:creationId xmlns:a16="http://schemas.microsoft.com/office/drawing/2014/main" id="{622DCF28-AE78-E04F-86BB-89859A0C09D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4032" y="2765406"/>
            <a:ext cx="3594100" cy="3111866"/>
          </a:xfrm>
        </p:spPr>
      </p:pic>
      <p:sp>
        <p:nvSpPr>
          <p:cNvPr id="9" name="TextBox 8">
            <a:extLst>
              <a:ext uri="{FF2B5EF4-FFF2-40B4-BE49-F238E27FC236}">
                <a16:creationId xmlns:a16="http://schemas.microsoft.com/office/drawing/2014/main" id="{D0B83F08-DBBA-5F49-A7E1-83B8245856BF}"/>
              </a:ext>
            </a:extLst>
          </p:cNvPr>
          <p:cNvSpPr txBox="1"/>
          <p:nvPr/>
        </p:nvSpPr>
        <p:spPr>
          <a:xfrm>
            <a:off x="1905000" y="1517517"/>
            <a:ext cx="4114800" cy="646331"/>
          </a:xfrm>
          <a:prstGeom prst="rect">
            <a:avLst/>
          </a:prstGeom>
          <a:noFill/>
        </p:spPr>
        <p:txBody>
          <a:bodyPr wrap="square" rtlCol="0">
            <a:spAutoFit/>
          </a:bodyPr>
          <a:lstStyle/>
          <a:p>
            <a:r>
              <a:rPr lang="en-US" dirty="0"/>
              <a:t>The expanded ‘Clinic’ with EMR, 20</a:t>
            </a:r>
            <a:r>
              <a:rPr lang="en-US" baseline="30000" dirty="0"/>
              <a:t>th</a:t>
            </a:r>
            <a:r>
              <a:rPr lang="en-US" dirty="0"/>
              <a:t> C coding for payments, some add-on apps.  </a:t>
            </a:r>
          </a:p>
        </p:txBody>
      </p:sp>
      <p:sp>
        <p:nvSpPr>
          <p:cNvPr id="10" name="TextBox 9">
            <a:extLst>
              <a:ext uri="{FF2B5EF4-FFF2-40B4-BE49-F238E27FC236}">
                <a16:creationId xmlns:a16="http://schemas.microsoft.com/office/drawing/2014/main" id="{84AF4B84-F7C4-3C4C-943D-FB8D63CB8794}"/>
              </a:ext>
            </a:extLst>
          </p:cNvPr>
          <p:cNvSpPr txBox="1"/>
          <p:nvPr/>
        </p:nvSpPr>
        <p:spPr>
          <a:xfrm>
            <a:off x="6376663" y="1340769"/>
            <a:ext cx="3594100" cy="1200329"/>
          </a:xfrm>
          <a:prstGeom prst="rect">
            <a:avLst/>
          </a:prstGeom>
          <a:noFill/>
        </p:spPr>
        <p:txBody>
          <a:bodyPr wrap="square" rtlCol="0">
            <a:spAutoFit/>
          </a:bodyPr>
          <a:lstStyle/>
          <a:p>
            <a:r>
              <a:rPr lang="en-US" dirty="0"/>
              <a:t>The User Journey supported by Digital 2.0 Health Information Systems (where the pilot doesn’t fly the plane!!)</a:t>
            </a:r>
          </a:p>
        </p:txBody>
      </p:sp>
    </p:spTree>
    <p:extLst>
      <p:ext uri="{BB962C8B-B14F-4D97-AF65-F5344CB8AC3E}">
        <p14:creationId xmlns:p14="http://schemas.microsoft.com/office/powerpoint/2010/main" val="792413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F6A3-C5B4-B547-B3C7-CA00B3F36E9A}"/>
              </a:ext>
            </a:extLst>
          </p:cNvPr>
          <p:cNvSpPr>
            <a:spLocks noGrp="1"/>
          </p:cNvSpPr>
          <p:nvPr>
            <p:ph type="title"/>
          </p:nvPr>
        </p:nvSpPr>
        <p:spPr>
          <a:xfrm>
            <a:off x="2030564" y="183092"/>
            <a:ext cx="7886700" cy="994172"/>
          </a:xfrm>
        </p:spPr>
        <p:txBody>
          <a:bodyPr>
            <a:normAutofit/>
          </a:bodyPr>
          <a:lstStyle/>
          <a:p>
            <a:r>
              <a:rPr lang="en-US" sz="2400" dirty="0"/>
              <a:t>New models: Tech-enabled, Highly-Personalized and Measurement-Based, Early Intervention, Mood Disorders</a:t>
            </a:r>
          </a:p>
        </p:txBody>
      </p:sp>
      <p:pic>
        <p:nvPicPr>
          <p:cNvPr id="5" name="Picture 4" descr="A screen shot of a social media post&#10;&#10;Description automatically generated">
            <a:extLst>
              <a:ext uri="{FF2B5EF4-FFF2-40B4-BE49-F238E27FC236}">
                <a16:creationId xmlns:a16="http://schemas.microsoft.com/office/drawing/2014/main" id="{FAC3475D-7642-AC4E-9B97-F9AF4B527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176" y="1310998"/>
            <a:ext cx="3022064" cy="4415432"/>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30EF16A5-F6A0-224F-B530-1045F8AC3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760" y="1310999"/>
            <a:ext cx="4705668" cy="1567543"/>
          </a:xfrm>
          <a:prstGeom prst="rect">
            <a:avLst/>
          </a:prstGeom>
        </p:spPr>
      </p:pic>
      <p:pic>
        <p:nvPicPr>
          <p:cNvPr id="9" name="Picture 8" descr="A picture containing screenshot&#10;&#10;Description automatically generated">
            <a:extLst>
              <a:ext uri="{FF2B5EF4-FFF2-40B4-BE49-F238E27FC236}">
                <a16:creationId xmlns:a16="http://schemas.microsoft.com/office/drawing/2014/main" id="{97474B13-0B79-0F4A-AE86-FF446F294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3012276"/>
            <a:ext cx="5328593" cy="3369052"/>
          </a:xfrm>
          <a:prstGeom prst="rect">
            <a:avLst/>
          </a:prstGeom>
        </p:spPr>
      </p:pic>
      <p:sp>
        <p:nvSpPr>
          <p:cNvPr id="3" name="Frame 2">
            <a:extLst>
              <a:ext uri="{FF2B5EF4-FFF2-40B4-BE49-F238E27FC236}">
                <a16:creationId xmlns:a16="http://schemas.microsoft.com/office/drawing/2014/main" id="{6522CE72-7C88-32AA-2F2C-9FBABA5818B0}"/>
              </a:ext>
            </a:extLst>
          </p:cNvPr>
          <p:cNvSpPr/>
          <p:nvPr/>
        </p:nvSpPr>
        <p:spPr>
          <a:xfrm>
            <a:off x="5591945" y="4005064"/>
            <a:ext cx="1512168" cy="1188400"/>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128140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Title 1">
            <a:extLst>
              <a:ext uri="{FF2B5EF4-FFF2-40B4-BE49-F238E27FC236}">
                <a16:creationId xmlns:a16="http://schemas.microsoft.com/office/drawing/2014/main" id="{2C49FE7E-7640-29F4-F2B6-8A8608C021FF}"/>
              </a:ext>
            </a:extLst>
          </p:cNvPr>
          <p:cNvSpPr txBox="1">
            <a:spLocks/>
          </p:cNvSpPr>
          <p:nvPr/>
        </p:nvSpPr>
        <p:spPr>
          <a:xfrm>
            <a:off x="1981200" y="1219200"/>
            <a:ext cx="8405812" cy="609600"/>
          </a:xfrm>
          <a:prstGeom prst="rect">
            <a:avLst/>
          </a:prstGeom>
        </p:spPr>
        <p:txBody>
          <a:bodyPr wrap="square">
            <a:noAutofit/>
          </a:bodyPr>
          <a:lstStyle>
            <a:lvl1pPr>
              <a:defRPr>
                <a:solidFill>
                  <a:schemeClr val="accent1"/>
                </a:solidFill>
                <a:latin typeface="Times" pitchFamily="2" charset="0"/>
                <a:ea typeface="+mj-ea"/>
                <a:cs typeface="+mj-cs"/>
              </a:defRPr>
            </a:lvl1pPr>
          </a:lstStyle>
          <a:p>
            <a:endParaRPr lang="en-AU" sz="2600" b="1" dirty="0">
              <a:solidFill>
                <a:srgbClr val="231F20"/>
              </a:solidFill>
              <a:latin typeface="+mj-lt"/>
            </a:endParaRPr>
          </a:p>
        </p:txBody>
      </p:sp>
      <p:sp>
        <p:nvSpPr>
          <p:cNvPr id="2" name="Title 1">
            <a:extLst>
              <a:ext uri="{FF2B5EF4-FFF2-40B4-BE49-F238E27FC236}">
                <a16:creationId xmlns:a16="http://schemas.microsoft.com/office/drawing/2014/main" id="{337A4633-6D81-68A4-2F1F-73274C36B5EF}"/>
              </a:ext>
            </a:extLst>
          </p:cNvPr>
          <p:cNvSpPr txBox="1">
            <a:spLocks/>
          </p:cNvSpPr>
          <p:nvPr/>
        </p:nvSpPr>
        <p:spPr>
          <a:xfrm>
            <a:off x="2017097" y="1229458"/>
            <a:ext cx="8405812" cy="609600"/>
          </a:xfrm>
          <a:prstGeom prst="rect">
            <a:avLst/>
          </a:prstGeom>
        </p:spPr>
        <p:txBody>
          <a:bodyPr wrap="square">
            <a:noAutofit/>
          </a:bodyPr>
          <a:lstStyle>
            <a:lvl1pPr>
              <a:defRPr>
                <a:solidFill>
                  <a:schemeClr val="accent1"/>
                </a:solidFill>
                <a:latin typeface="Times" pitchFamily="2" charset="0"/>
                <a:ea typeface="+mj-ea"/>
                <a:cs typeface="+mj-cs"/>
              </a:defRPr>
            </a:lvl1pPr>
          </a:lstStyle>
          <a:p>
            <a:r>
              <a:rPr lang="en-AU" sz="2600" b="1" dirty="0">
                <a:latin typeface="Helvetica" pitchFamily="2" charset="0"/>
              </a:rPr>
              <a:t>Closing the gap for a scalable, expert workforce</a:t>
            </a:r>
          </a:p>
        </p:txBody>
      </p:sp>
      <p:sp>
        <p:nvSpPr>
          <p:cNvPr id="14" name="Rectangle 13">
            <a:extLst>
              <a:ext uri="{FF2B5EF4-FFF2-40B4-BE49-F238E27FC236}">
                <a16:creationId xmlns:a16="http://schemas.microsoft.com/office/drawing/2014/main" id="{61AB7AB9-3FA0-C7AB-4A91-6CB6BF91662A}"/>
              </a:ext>
            </a:extLst>
          </p:cNvPr>
          <p:cNvSpPr/>
          <p:nvPr/>
        </p:nvSpPr>
        <p:spPr>
          <a:xfrm>
            <a:off x="3175316" y="3975044"/>
            <a:ext cx="380997" cy="1453259"/>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9DD03D0-5C51-D89E-B50C-F290150748BA}"/>
              </a:ext>
            </a:extLst>
          </p:cNvPr>
          <p:cNvCxnSpPr>
            <a:cxnSpLocks/>
          </p:cNvCxnSpPr>
          <p:nvPr/>
        </p:nvCxnSpPr>
        <p:spPr>
          <a:xfrm>
            <a:off x="2794314" y="2590802"/>
            <a:ext cx="0" cy="29137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BC1D3E-5EB3-487E-0033-7FBDD1D3A8B1}"/>
              </a:ext>
            </a:extLst>
          </p:cNvPr>
          <p:cNvCxnSpPr>
            <a:cxnSpLocks/>
          </p:cNvCxnSpPr>
          <p:nvPr/>
        </p:nvCxnSpPr>
        <p:spPr>
          <a:xfrm flipH="1">
            <a:off x="2794316" y="5504501"/>
            <a:ext cx="599534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DCC0FED-300A-45B3-0979-AD78B2288B0A}"/>
              </a:ext>
            </a:extLst>
          </p:cNvPr>
          <p:cNvSpPr/>
          <p:nvPr/>
        </p:nvSpPr>
        <p:spPr>
          <a:xfrm>
            <a:off x="3746813" y="3675705"/>
            <a:ext cx="380997" cy="1752596"/>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77A4602-E573-F17E-C09C-90899BBD0DD5}"/>
              </a:ext>
            </a:extLst>
          </p:cNvPr>
          <p:cNvSpPr/>
          <p:nvPr/>
        </p:nvSpPr>
        <p:spPr>
          <a:xfrm>
            <a:off x="4318310" y="4392488"/>
            <a:ext cx="380997" cy="1035815"/>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AE306B9-5E85-3820-9E9D-50D29B581D36}"/>
              </a:ext>
            </a:extLst>
          </p:cNvPr>
          <p:cNvSpPr/>
          <p:nvPr/>
        </p:nvSpPr>
        <p:spPr>
          <a:xfrm>
            <a:off x="4889807" y="3828105"/>
            <a:ext cx="380997" cy="1600196"/>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E82B42-959E-D808-D842-14796F918CBC}"/>
              </a:ext>
            </a:extLst>
          </p:cNvPr>
          <p:cNvSpPr/>
          <p:nvPr/>
        </p:nvSpPr>
        <p:spPr>
          <a:xfrm>
            <a:off x="5461304" y="2989901"/>
            <a:ext cx="380997" cy="2438400"/>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36B9BE8-62E8-FB21-C40B-A53462B8036F}"/>
              </a:ext>
            </a:extLst>
          </p:cNvPr>
          <p:cNvSpPr/>
          <p:nvPr/>
        </p:nvSpPr>
        <p:spPr>
          <a:xfrm>
            <a:off x="6032801" y="3142303"/>
            <a:ext cx="380997" cy="2285999"/>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228F783-77CD-02D6-5B3A-0605672D8470}"/>
              </a:ext>
            </a:extLst>
          </p:cNvPr>
          <p:cNvSpPr/>
          <p:nvPr/>
        </p:nvSpPr>
        <p:spPr>
          <a:xfrm>
            <a:off x="6604298" y="3980508"/>
            <a:ext cx="380997" cy="1446632"/>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A592D33-3C71-4FED-121D-A1A9049B3177}"/>
              </a:ext>
            </a:extLst>
          </p:cNvPr>
          <p:cNvSpPr/>
          <p:nvPr/>
        </p:nvSpPr>
        <p:spPr>
          <a:xfrm>
            <a:off x="7180122" y="3052499"/>
            <a:ext cx="380997" cy="2374642"/>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73E829B-8E5E-A4A6-59DF-CBAD72C1E865}"/>
              </a:ext>
            </a:extLst>
          </p:cNvPr>
          <p:cNvSpPr/>
          <p:nvPr/>
        </p:nvSpPr>
        <p:spPr>
          <a:xfrm>
            <a:off x="7747292" y="4132912"/>
            <a:ext cx="380997" cy="1299697"/>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330E724-9B62-CDFB-C63B-4A3D32C13F77}"/>
              </a:ext>
            </a:extLst>
          </p:cNvPr>
          <p:cNvSpPr/>
          <p:nvPr/>
        </p:nvSpPr>
        <p:spPr>
          <a:xfrm>
            <a:off x="8314462" y="3448910"/>
            <a:ext cx="380997" cy="1978233"/>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D34CD18-68F3-F8FE-82F2-6056D95493BD}"/>
              </a:ext>
            </a:extLst>
          </p:cNvPr>
          <p:cNvSpPr/>
          <p:nvPr/>
        </p:nvSpPr>
        <p:spPr>
          <a:xfrm>
            <a:off x="3175316" y="2796902"/>
            <a:ext cx="380997" cy="1106246"/>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C708A64-35A6-BA37-B71D-8E61F12978A3}"/>
              </a:ext>
            </a:extLst>
          </p:cNvPr>
          <p:cNvSpPr/>
          <p:nvPr/>
        </p:nvSpPr>
        <p:spPr>
          <a:xfrm>
            <a:off x="3748976" y="2796901"/>
            <a:ext cx="380997" cy="802602"/>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B19A941-0D03-E11F-63F6-C687040618BB}"/>
              </a:ext>
            </a:extLst>
          </p:cNvPr>
          <p:cNvSpPr/>
          <p:nvPr/>
        </p:nvSpPr>
        <p:spPr>
          <a:xfrm>
            <a:off x="4333409" y="2799389"/>
            <a:ext cx="380997" cy="1516899"/>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08808DC-B1DA-12EF-BA1D-EB8B058250F0}"/>
              </a:ext>
            </a:extLst>
          </p:cNvPr>
          <p:cNvSpPr/>
          <p:nvPr/>
        </p:nvSpPr>
        <p:spPr>
          <a:xfrm>
            <a:off x="4892135" y="2806492"/>
            <a:ext cx="380997" cy="945411"/>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D6C9F06-43EB-CBE5-05D3-E41152A53EC6}"/>
              </a:ext>
            </a:extLst>
          </p:cNvPr>
          <p:cNvSpPr/>
          <p:nvPr/>
        </p:nvSpPr>
        <p:spPr>
          <a:xfrm>
            <a:off x="5465631" y="2793082"/>
            <a:ext cx="380997" cy="120619"/>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8914CBE-22C3-7EA4-FD47-5C159AB9A473}"/>
              </a:ext>
            </a:extLst>
          </p:cNvPr>
          <p:cNvSpPr/>
          <p:nvPr/>
        </p:nvSpPr>
        <p:spPr>
          <a:xfrm>
            <a:off x="6039332" y="2799386"/>
            <a:ext cx="380997" cy="311930"/>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4DC952E-398E-0EBC-DF7D-F736E42C1588}"/>
              </a:ext>
            </a:extLst>
          </p:cNvPr>
          <p:cNvSpPr/>
          <p:nvPr/>
        </p:nvSpPr>
        <p:spPr>
          <a:xfrm>
            <a:off x="6602814" y="2793081"/>
            <a:ext cx="380997" cy="1110066"/>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BAA6303-E14C-5238-E0AD-76A25C7786A6}"/>
              </a:ext>
            </a:extLst>
          </p:cNvPr>
          <p:cNvSpPr/>
          <p:nvPr/>
        </p:nvSpPr>
        <p:spPr>
          <a:xfrm>
            <a:off x="7183898" y="2799387"/>
            <a:ext cx="380997" cy="216364"/>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D398349-0BE3-10E8-1B87-B525AEB9D599}"/>
              </a:ext>
            </a:extLst>
          </p:cNvPr>
          <p:cNvSpPr/>
          <p:nvPr/>
        </p:nvSpPr>
        <p:spPr>
          <a:xfrm>
            <a:off x="7747291" y="2799387"/>
            <a:ext cx="380997" cy="1261630"/>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FF10826-DADA-0189-3659-B0842904B60F}"/>
              </a:ext>
            </a:extLst>
          </p:cNvPr>
          <p:cNvSpPr/>
          <p:nvPr/>
        </p:nvSpPr>
        <p:spPr>
          <a:xfrm>
            <a:off x="8313482" y="2801211"/>
            <a:ext cx="380997" cy="575805"/>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46BA60B9-E359-017C-6E46-F0CF1E8EFEE7}"/>
              </a:ext>
            </a:extLst>
          </p:cNvPr>
          <p:cNvSpPr txBox="1"/>
          <p:nvPr/>
        </p:nvSpPr>
        <p:spPr>
          <a:xfrm>
            <a:off x="8789659" y="2846786"/>
            <a:ext cx="1066796" cy="461665"/>
          </a:xfrm>
          <a:prstGeom prst="rect">
            <a:avLst/>
          </a:prstGeom>
          <a:noFill/>
        </p:spPr>
        <p:txBody>
          <a:bodyPr wrap="square">
            <a:spAutoFit/>
          </a:bodyPr>
          <a:lstStyle/>
          <a:p>
            <a:r>
              <a:rPr lang="en-US" sz="1200" b="1" dirty="0">
                <a:latin typeface="Helvetica" pitchFamily="2" charset="0"/>
              </a:rPr>
              <a:t>Specialised </a:t>
            </a:r>
          </a:p>
          <a:p>
            <a:r>
              <a:rPr lang="en-US" sz="1200" b="1" dirty="0">
                <a:latin typeface="Helvetica" pitchFamily="2" charset="0"/>
              </a:rPr>
              <a:t>expertise</a:t>
            </a:r>
          </a:p>
        </p:txBody>
      </p:sp>
      <p:sp>
        <p:nvSpPr>
          <p:cNvPr id="61" name="TextBox 60">
            <a:extLst>
              <a:ext uri="{FF2B5EF4-FFF2-40B4-BE49-F238E27FC236}">
                <a16:creationId xmlns:a16="http://schemas.microsoft.com/office/drawing/2014/main" id="{CEF5BC24-32B5-328B-ABD7-B26721034963}"/>
              </a:ext>
            </a:extLst>
          </p:cNvPr>
          <p:cNvSpPr txBox="1"/>
          <p:nvPr/>
        </p:nvSpPr>
        <p:spPr>
          <a:xfrm>
            <a:off x="2049156" y="1876491"/>
            <a:ext cx="8269903" cy="523220"/>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Helvetica" pitchFamily="2" charset="0"/>
              </a:rPr>
              <a:t>There is natural variation in workforce capability (due to experience, resource, training, fatigue etc.)</a:t>
            </a:r>
          </a:p>
          <a:p>
            <a:pPr marL="285750" indent="-285750">
              <a:buFont typeface="Arial" panose="020B0604020202020204" pitchFamily="34" charset="0"/>
              <a:buChar char="•"/>
            </a:pPr>
            <a:r>
              <a:rPr lang="en-US" sz="1400" dirty="0"/>
              <a:t>Mia is an AI-in-the-loop system that ensures consistent, high-quality mental health assessments</a:t>
            </a:r>
          </a:p>
        </p:txBody>
      </p:sp>
      <p:sp>
        <p:nvSpPr>
          <p:cNvPr id="62" name="TextBox 61">
            <a:extLst>
              <a:ext uri="{FF2B5EF4-FFF2-40B4-BE49-F238E27FC236}">
                <a16:creationId xmlns:a16="http://schemas.microsoft.com/office/drawing/2014/main" id="{13E9D35C-6089-4001-01C9-AC0F8BE3E8AA}"/>
              </a:ext>
            </a:extLst>
          </p:cNvPr>
          <p:cNvSpPr txBox="1"/>
          <p:nvPr/>
        </p:nvSpPr>
        <p:spPr>
          <a:xfrm>
            <a:off x="4427998" y="5590959"/>
            <a:ext cx="2828605" cy="276999"/>
          </a:xfrm>
          <a:prstGeom prst="rect">
            <a:avLst/>
          </a:prstGeom>
          <a:noFill/>
        </p:spPr>
        <p:txBody>
          <a:bodyPr wrap="square">
            <a:spAutoFit/>
          </a:bodyPr>
          <a:lstStyle/>
          <a:p>
            <a:r>
              <a:rPr lang="en-US" sz="1200" b="1" dirty="0">
                <a:latin typeface="Helvetica" pitchFamily="2" charset="0"/>
              </a:rPr>
              <a:t>Different members of the workforce</a:t>
            </a:r>
          </a:p>
        </p:txBody>
      </p:sp>
      <p:sp>
        <p:nvSpPr>
          <p:cNvPr id="63" name="TextBox 62">
            <a:extLst>
              <a:ext uri="{FF2B5EF4-FFF2-40B4-BE49-F238E27FC236}">
                <a16:creationId xmlns:a16="http://schemas.microsoft.com/office/drawing/2014/main" id="{10DEDB6E-40F7-A4F4-D446-4577A72F0C65}"/>
              </a:ext>
            </a:extLst>
          </p:cNvPr>
          <p:cNvSpPr txBox="1"/>
          <p:nvPr/>
        </p:nvSpPr>
        <p:spPr>
          <a:xfrm>
            <a:off x="1940961" y="3536266"/>
            <a:ext cx="988360" cy="830997"/>
          </a:xfrm>
          <a:prstGeom prst="rect">
            <a:avLst/>
          </a:prstGeom>
          <a:noFill/>
        </p:spPr>
        <p:txBody>
          <a:bodyPr wrap="square">
            <a:spAutoFit/>
          </a:bodyPr>
          <a:lstStyle/>
          <a:p>
            <a:r>
              <a:rPr lang="en-US" sz="1200" b="1" dirty="0">
                <a:latin typeface="Helvetica" pitchFamily="2" charset="0"/>
              </a:rPr>
              <a:t>Level of mental health expertise</a:t>
            </a:r>
          </a:p>
        </p:txBody>
      </p:sp>
      <p:sp>
        <p:nvSpPr>
          <p:cNvPr id="321" name="Rectangle 320">
            <a:extLst>
              <a:ext uri="{FF2B5EF4-FFF2-40B4-BE49-F238E27FC236}">
                <a16:creationId xmlns:a16="http://schemas.microsoft.com/office/drawing/2014/main" id="{32081438-2438-C011-D20C-7AE4D6476700}"/>
              </a:ext>
            </a:extLst>
          </p:cNvPr>
          <p:cNvSpPr/>
          <p:nvPr/>
        </p:nvSpPr>
        <p:spPr>
          <a:xfrm>
            <a:off x="9067805" y="4663424"/>
            <a:ext cx="380997" cy="225628"/>
          </a:xfrm>
          <a:prstGeom prst="rect">
            <a:avLst/>
          </a:prstGeom>
          <a:solidFill>
            <a:srgbClr val="187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BE2F1D0F-90C3-C755-60E3-FFFC36696029}"/>
              </a:ext>
            </a:extLst>
          </p:cNvPr>
          <p:cNvSpPr/>
          <p:nvPr/>
        </p:nvSpPr>
        <p:spPr>
          <a:xfrm>
            <a:off x="9067805" y="4960946"/>
            <a:ext cx="380997" cy="225628"/>
          </a:xfrm>
          <a:prstGeom prst="rect">
            <a:avLst/>
          </a:prstGeom>
          <a:solidFill>
            <a:srgbClr val="FF8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extBox 325">
            <a:extLst>
              <a:ext uri="{FF2B5EF4-FFF2-40B4-BE49-F238E27FC236}">
                <a16:creationId xmlns:a16="http://schemas.microsoft.com/office/drawing/2014/main" id="{18BF8519-7B24-A338-4F14-11DD986375D7}"/>
              </a:ext>
            </a:extLst>
          </p:cNvPr>
          <p:cNvSpPr txBox="1"/>
          <p:nvPr/>
        </p:nvSpPr>
        <p:spPr>
          <a:xfrm>
            <a:off x="9448800" y="4632076"/>
            <a:ext cx="1066796" cy="276999"/>
          </a:xfrm>
          <a:prstGeom prst="rect">
            <a:avLst/>
          </a:prstGeom>
          <a:noFill/>
        </p:spPr>
        <p:txBody>
          <a:bodyPr wrap="square">
            <a:spAutoFit/>
          </a:bodyPr>
          <a:lstStyle/>
          <a:p>
            <a:r>
              <a:rPr lang="en-US" sz="1200" dirty="0">
                <a:latin typeface="Helvetica" pitchFamily="2" charset="0"/>
              </a:rPr>
              <a:t>With Mia</a:t>
            </a:r>
          </a:p>
        </p:txBody>
      </p:sp>
      <p:sp>
        <p:nvSpPr>
          <p:cNvPr id="327" name="TextBox 326">
            <a:extLst>
              <a:ext uri="{FF2B5EF4-FFF2-40B4-BE49-F238E27FC236}">
                <a16:creationId xmlns:a16="http://schemas.microsoft.com/office/drawing/2014/main" id="{6C1D1649-B6A4-CE70-ACDF-F0ECA784CBAF}"/>
              </a:ext>
            </a:extLst>
          </p:cNvPr>
          <p:cNvSpPr txBox="1"/>
          <p:nvPr/>
        </p:nvSpPr>
        <p:spPr>
          <a:xfrm>
            <a:off x="9448800" y="4953002"/>
            <a:ext cx="1066796" cy="276999"/>
          </a:xfrm>
          <a:prstGeom prst="rect">
            <a:avLst/>
          </a:prstGeom>
          <a:noFill/>
        </p:spPr>
        <p:txBody>
          <a:bodyPr wrap="square">
            <a:spAutoFit/>
          </a:bodyPr>
          <a:lstStyle/>
          <a:p>
            <a:r>
              <a:rPr lang="en-US" sz="1200" dirty="0">
                <a:latin typeface="Helvetica" pitchFamily="2" charset="0"/>
              </a:rPr>
              <a:t>Without Mia</a:t>
            </a:r>
          </a:p>
        </p:txBody>
      </p:sp>
      <p:cxnSp>
        <p:nvCxnSpPr>
          <p:cNvPr id="40" name="Straight Connector 39">
            <a:extLst>
              <a:ext uri="{FF2B5EF4-FFF2-40B4-BE49-F238E27FC236}">
                <a16:creationId xmlns:a16="http://schemas.microsoft.com/office/drawing/2014/main" id="{8E4CB5EC-5BD9-0EAD-0B20-C3E0B6217C93}"/>
              </a:ext>
            </a:extLst>
          </p:cNvPr>
          <p:cNvCxnSpPr>
            <a:cxnSpLocks/>
          </p:cNvCxnSpPr>
          <p:nvPr/>
        </p:nvCxnSpPr>
        <p:spPr>
          <a:xfrm flipH="1">
            <a:off x="2869014" y="3063534"/>
            <a:ext cx="5920647" cy="0"/>
          </a:xfrm>
          <a:prstGeom prst="line">
            <a:avLst/>
          </a:prstGeom>
          <a:ln w="22225">
            <a:solidFill>
              <a:srgbClr val="231F2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22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321" grpId="0" animBg="1"/>
      <p:bldP spid="3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2DDA-FD69-1D4D-90FA-7ABFF3394CF2}"/>
              </a:ext>
            </a:extLst>
          </p:cNvPr>
          <p:cNvSpPr>
            <a:spLocks noGrp="1"/>
          </p:cNvSpPr>
          <p:nvPr>
            <p:ph type="title"/>
          </p:nvPr>
        </p:nvSpPr>
        <p:spPr/>
        <p:txBody>
          <a:bodyPr/>
          <a:lstStyle/>
          <a:p>
            <a:r>
              <a:rPr lang="en-US" dirty="0"/>
              <a:t>Opportunities: 21</a:t>
            </a:r>
            <a:r>
              <a:rPr lang="en-US" baseline="30000" dirty="0"/>
              <a:t>st</a:t>
            </a:r>
            <a:r>
              <a:rPr lang="en-US" dirty="0"/>
              <a:t> Century priorities in mental health:</a:t>
            </a:r>
            <a:br>
              <a:rPr lang="en-US" dirty="0"/>
            </a:br>
            <a:r>
              <a:rPr lang="en-US" sz="2000" dirty="0"/>
              <a:t>Where can new approaches to planning and implementation deliver?</a:t>
            </a:r>
            <a:br>
              <a:rPr lang="en-US" sz="2000" dirty="0"/>
            </a:br>
            <a:r>
              <a:rPr lang="en-US" sz="2000" dirty="0"/>
              <a:t>Roles of dynamic statistical modelling (DSM) and digital technologies </a:t>
            </a:r>
          </a:p>
        </p:txBody>
      </p:sp>
      <p:sp>
        <p:nvSpPr>
          <p:cNvPr id="3" name="Content Placeholder 2">
            <a:extLst>
              <a:ext uri="{FF2B5EF4-FFF2-40B4-BE49-F238E27FC236}">
                <a16:creationId xmlns:a16="http://schemas.microsoft.com/office/drawing/2014/main" id="{116BD3E3-CF73-D24E-8964-47751A017546}"/>
              </a:ext>
            </a:extLst>
          </p:cNvPr>
          <p:cNvSpPr>
            <a:spLocks noGrp="1"/>
          </p:cNvSpPr>
          <p:nvPr>
            <p:ph idx="1"/>
          </p:nvPr>
        </p:nvSpPr>
        <p:spPr>
          <a:xfrm>
            <a:off x="1847528" y="1628801"/>
            <a:ext cx="8229600" cy="4767263"/>
          </a:xfrm>
        </p:spPr>
        <p:txBody>
          <a:bodyPr/>
          <a:lstStyle/>
          <a:p>
            <a:r>
              <a:rPr lang="en-US" dirty="0"/>
              <a:t>1. </a:t>
            </a:r>
            <a:r>
              <a:rPr lang="en-US" b="1" i="1" dirty="0"/>
              <a:t>Population level</a:t>
            </a:r>
          </a:p>
          <a:p>
            <a:pPr lvl="1"/>
            <a:r>
              <a:rPr lang="en-US" dirty="0"/>
              <a:t>Enhanced Productivity – Workforce and Education Participation</a:t>
            </a:r>
          </a:p>
          <a:p>
            <a:pPr lvl="1"/>
            <a:r>
              <a:rPr lang="en-US" dirty="0"/>
              <a:t>Economic Growth and Smart People-based investments</a:t>
            </a:r>
          </a:p>
          <a:p>
            <a:pPr lvl="1"/>
            <a:r>
              <a:rPr lang="en-US" dirty="0"/>
              <a:t>Regional Perspectives</a:t>
            </a:r>
          </a:p>
          <a:p>
            <a:pPr lvl="1"/>
            <a:r>
              <a:rPr lang="en-US" dirty="0"/>
              <a:t>Suicide Prevention</a:t>
            </a:r>
          </a:p>
          <a:p>
            <a:pPr lvl="1"/>
            <a:r>
              <a:rPr lang="en-US" b="1" dirty="0"/>
              <a:t>Dynamic Modelling and Technology-enhanced</a:t>
            </a:r>
            <a:endParaRPr lang="en-US" dirty="0"/>
          </a:p>
          <a:p>
            <a:r>
              <a:rPr lang="en-US" dirty="0"/>
              <a:t>2. </a:t>
            </a:r>
            <a:r>
              <a:rPr lang="en-US" b="1" i="1" dirty="0"/>
              <a:t>Health Care Systems</a:t>
            </a:r>
          </a:p>
          <a:p>
            <a:pPr lvl="1"/>
            <a:r>
              <a:rPr lang="en-US" dirty="0"/>
              <a:t>More Specialized Care for Common Disorders in Non-hospital Settings</a:t>
            </a:r>
          </a:p>
          <a:p>
            <a:pPr lvl="1"/>
            <a:r>
              <a:rPr lang="en-US" dirty="0"/>
              <a:t>Smarter use of Hospital-based episodes of care (Private and Public)</a:t>
            </a:r>
          </a:p>
          <a:p>
            <a:pPr lvl="1"/>
            <a:r>
              <a:rPr lang="en-US" dirty="0"/>
              <a:t>Greater emphasis on early intervention and continuing smart care for a range of better health, social and economic outcomes</a:t>
            </a:r>
          </a:p>
          <a:p>
            <a:pPr lvl="1"/>
            <a:r>
              <a:rPr lang="en-US" b="1" dirty="0"/>
              <a:t>Dynamic Modelling and Technology-enabled – for the individual, clinician and the service system</a:t>
            </a:r>
          </a:p>
        </p:txBody>
      </p:sp>
    </p:spTree>
    <p:extLst>
      <p:ext uri="{BB962C8B-B14F-4D97-AF65-F5344CB8AC3E}">
        <p14:creationId xmlns:p14="http://schemas.microsoft.com/office/powerpoint/2010/main" val="228542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999A-E88C-1444-30EA-926328255BE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577614F-9562-7956-DB82-BD29C36B3F3A}"/>
              </a:ext>
            </a:extLst>
          </p:cNvPr>
          <p:cNvSpPr>
            <a:spLocks noGrp="1"/>
          </p:cNvSpPr>
          <p:nvPr>
            <p:ph idx="1"/>
          </p:nvPr>
        </p:nvSpPr>
        <p:spPr/>
        <p:txBody>
          <a:bodyPr>
            <a:normAutofit/>
          </a:bodyPr>
          <a:lstStyle/>
          <a:p>
            <a:r>
              <a:rPr lang="en-US" sz="3000" dirty="0"/>
              <a:t>Need to get serious about regionally-based solutions (and what constitute best ‘regions’)</a:t>
            </a:r>
          </a:p>
          <a:p>
            <a:r>
              <a:rPr lang="en-US" sz="3000" dirty="0"/>
              <a:t>We can plan better by using:</a:t>
            </a:r>
          </a:p>
          <a:p>
            <a:pPr lvl="1"/>
            <a:r>
              <a:rPr lang="en-US" sz="2600" dirty="0"/>
              <a:t>New modelling tools</a:t>
            </a:r>
          </a:p>
          <a:p>
            <a:pPr lvl="1"/>
            <a:r>
              <a:rPr lang="en-US" sz="2600" dirty="0"/>
              <a:t>Engaging communities of practice</a:t>
            </a:r>
          </a:p>
          <a:p>
            <a:pPr lvl="1"/>
            <a:r>
              <a:rPr lang="en-US" sz="2600" dirty="0"/>
              <a:t>Supporting smart decisions</a:t>
            </a:r>
          </a:p>
          <a:p>
            <a:r>
              <a:rPr lang="en-US" sz="3000" dirty="0"/>
              <a:t>We need to think of new partners</a:t>
            </a:r>
          </a:p>
          <a:p>
            <a:pPr lvl="1"/>
            <a:r>
              <a:rPr lang="en-US" sz="2600" dirty="0"/>
              <a:t>Notably in </a:t>
            </a:r>
            <a:r>
              <a:rPr lang="en-US" sz="2600" dirty="0" err="1"/>
              <a:t>eductation</a:t>
            </a:r>
            <a:r>
              <a:rPr lang="en-US" sz="2600" dirty="0"/>
              <a:t>, employment, social services</a:t>
            </a:r>
          </a:p>
          <a:p>
            <a:r>
              <a:rPr lang="en-US" sz="3000" dirty="0"/>
              <a:t>We need to work both within and outside the existing health systems</a:t>
            </a:r>
          </a:p>
        </p:txBody>
      </p:sp>
    </p:spTree>
    <p:extLst>
      <p:ext uri="{BB962C8B-B14F-4D97-AF65-F5344CB8AC3E}">
        <p14:creationId xmlns:p14="http://schemas.microsoft.com/office/powerpoint/2010/main" val="1983931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3A334DB-E440-CC1F-74B5-510538AB40D5}"/>
              </a:ext>
            </a:extLst>
          </p:cNvPr>
          <p:cNvSpPr/>
          <p:nvPr/>
        </p:nvSpPr>
        <p:spPr>
          <a:xfrm>
            <a:off x="1971259" y="3742354"/>
            <a:ext cx="422297" cy="438284"/>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000" dirty="0">
              <a:solidFill>
                <a:prstClr val="white"/>
              </a:solidFill>
              <a:latin typeface="Arial" panose="020B0604020202020204" pitchFamily="34" charset="0"/>
              <a:cs typeface="Arial" panose="020B0604020202020204" pitchFamily="34" charset="0"/>
            </a:endParaRPr>
          </a:p>
        </p:txBody>
      </p:sp>
      <p:sp>
        <p:nvSpPr>
          <p:cNvPr id="3" name="Title 5">
            <a:extLst>
              <a:ext uri="{FF2B5EF4-FFF2-40B4-BE49-F238E27FC236}">
                <a16:creationId xmlns:a16="http://schemas.microsoft.com/office/drawing/2014/main" id="{07AC7B65-7B7D-102B-0FE0-00AB27975C5C}"/>
              </a:ext>
            </a:extLst>
          </p:cNvPr>
          <p:cNvSpPr txBox="1">
            <a:spLocks/>
          </p:cNvSpPr>
          <p:nvPr/>
        </p:nvSpPr>
        <p:spPr>
          <a:xfrm>
            <a:off x="1975317" y="1176703"/>
            <a:ext cx="3234962" cy="1107996"/>
          </a:xfrm>
          <a:prstGeom prst="rect">
            <a:avLst/>
          </a:prstGeom>
        </p:spPr>
        <p:txBody>
          <a:bodyPr wrap="square" lIns="0" tIns="0" rIns="0" bIns="0">
            <a:spAutoFit/>
          </a:bodyPr>
          <a:lstStyle>
            <a:lvl1pPr>
              <a:defRPr sz="2400" b="0" i="0">
                <a:solidFill>
                  <a:srgbClr val="E64626"/>
                </a:solidFill>
                <a:latin typeface="Times New Roman"/>
                <a:ea typeface="+mj-ea"/>
                <a:cs typeface="Times New Roman"/>
              </a:defRPr>
            </a:lvl1pPr>
          </a:lstStyle>
          <a:p>
            <a:r>
              <a:rPr lang="en-US" sz="3600" b="1" dirty="0">
                <a:latin typeface="Arial" panose="020B0604020202020204" pitchFamily="34" charset="0"/>
                <a:cs typeface="Arial" panose="020B0604020202020204" pitchFamily="34" charset="0"/>
              </a:rPr>
              <a:t>Thank you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for listening</a:t>
            </a:r>
          </a:p>
        </p:txBody>
      </p:sp>
      <p:sp>
        <p:nvSpPr>
          <p:cNvPr id="4" name="TextBox 3">
            <a:extLst>
              <a:ext uri="{FF2B5EF4-FFF2-40B4-BE49-F238E27FC236}">
                <a16:creationId xmlns:a16="http://schemas.microsoft.com/office/drawing/2014/main" id="{FEC41308-3537-E985-AED4-294BA62DB5E8}"/>
              </a:ext>
            </a:extLst>
          </p:cNvPr>
          <p:cNvSpPr txBox="1"/>
          <p:nvPr/>
        </p:nvSpPr>
        <p:spPr>
          <a:xfrm>
            <a:off x="6172242" y="1183368"/>
            <a:ext cx="4048260" cy="400110"/>
          </a:xfrm>
          <a:prstGeom prst="rect">
            <a:avLst/>
          </a:prstGeom>
          <a:noFill/>
        </p:spPr>
        <p:txBody>
          <a:bodyPr wrap="square">
            <a:spAutoFit/>
          </a:bodyPr>
          <a:lstStyle>
            <a:defPPr>
              <a:defRPr lang="en-US"/>
            </a:defPPr>
            <a:lvl1pPr algn="r">
              <a:defRPr sz="2400">
                <a:latin typeface="Tw Cen MT" charset="0"/>
              </a:defRPr>
            </a:lvl1pPr>
          </a:lstStyle>
          <a:p>
            <a:pPr algn="ctr" defTabSz="685800"/>
            <a:r>
              <a:rPr lang="en-US" sz="2000" b="1" dirty="0">
                <a:solidFill>
                  <a:prstClr val="black"/>
                </a:solidFill>
                <a:latin typeface="Arial" panose="020B0604020202020204" pitchFamily="34" charset="0"/>
                <a:cs typeface="Arial" panose="020B0604020202020204" pitchFamily="34" charset="0"/>
              </a:rPr>
              <a:t>Special thanks to the team</a:t>
            </a:r>
          </a:p>
        </p:txBody>
      </p:sp>
      <p:sp>
        <p:nvSpPr>
          <p:cNvPr id="5" name="TextBox 4">
            <a:extLst>
              <a:ext uri="{FF2B5EF4-FFF2-40B4-BE49-F238E27FC236}">
                <a16:creationId xmlns:a16="http://schemas.microsoft.com/office/drawing/2014/main" id="{2D399188-2996-D19E-BF1D-A13D2FB28530}"/>
              </a:ext>
            </a:extLst>
          </p:cNvPr>
          <p:cNvSpPr txBox="1"/>
          <p:nvPr/>
        </p:nvSpPr>
        <p:spPr>
          <a:xfrm>
            <a:off x="5929962" y="1583478"/>
            <a:ext cx="2375297" cy="1938992"/>
          </a:xfrm>
          <a:prstGeom prst="rect">
            <a:avLst/>
          </a:prstGeom>
          <a:noFill/>
        </p:spPr>
        <p:txBody>
          <a:bodyPr wrap="square">
            <a:spAutoFit/>
          </a:bodyPr>
          <a:lstStyle/>
          <a:p>
            <a:pPr algn="r" defTabSz="685800"/>
            <a:r>
              <a:rPr lang="en-US" sz="1200" dirty="0">
                <a:solidFill>
                  <a:prstClr val="black"/>
                </a:solidFill>
                <a:latin typeface="Arial" panose="020B0604020202020204" pitchFamily="34" charset="0"/>
                <a:cs typeface="Arial" panose="020B0604020202020204" pitchFamily="34" charset="0"/>
              </a:rPr>
              <a:t>Professor Ian Hickie </a:t>
            </a:r>
          </a:p>
          <a:p>
            <a:pPr algn="r" defTabSz="685800"/>
            <a:r>
              <a:rPr lang="en-US" sz="1200" dirty="0">
                <a:solidFill>
                  <a:prstClr val="black"/>
                </a:solidFill>
                <a:latin typeface="Arial" panose="020B0604020202020204" pitchFamily="34" charset="0"/>
                <a:cs typeface="Arial" panose="020B0604020202020204" pitchFamily="34" charset="0"/>
              </a:rPr>
              <a:t>Dr Christine Song </a:t>
            </a:r>
          </a:p>
          <a:p>
            <a:pPr algn="r" defTabSz="685800"/>
            <a:r>
              <a:rPr lang="en-US" sz="1200" dirty="0">
                <a:solidFill>
                  <a:prstClr val="black"/>
                </a:solidFill>
                <a:latin typeface="Arial" panose="020B0604020202020204" pitchFamily="34" charset="0"/>
                <a:cs typeface="Arial" panose="020B0604020202020204" pitchFamily="34" charset="0"/>
              </a:rPr>
              <a:t>Dr Ashlee Turner</a:t>
            </a:r>
          </a:p>
          <a:p>
            <a:pPr algn="r" defTabSz="685800"/>
            <a:r>
              <a:rPr lang="en-US" sz="1200" dirty="0">
                <a:solidFill>
                  <a:prstClr val="black"/>
                </a:solidFill>
                <a:latin typeface="Arial" panose="020B0604020202020204" pitchFamily="34" charset="0"/>
                <a:cs typeface="Arial" panose="020B0604020202020204" pitchFamily="34" charset="0"/>
              </a:rPr>
              <a:t>A/Prof Elizabeth Scott </a:t>
            </a:r>
          </a:p>
          <a:p>
            <a:pPr algn="r" defTabSz="685800"/>
            <a:r>
              <a:rPr lang="en-US" sz="1200" dirty="0">
                <a:solidFill>
                  <a:prstClr val="black"/>
                </a:solidFill>
                <a:latin typeface="Arial" panose="020B0604020202020204" pitchFamily="34" charset="0"/>
                <a:cs typeface="Arial" panose="020B0604020202020204" pitchFamily="34" charset="0"/>
              </a:rPr>
              <a:t>Dr Jacob Crouse </a:t>
            </a:r>
          </a:p>
          <a:p>
            <a:pPr algn="r" defTabSz="685800"/>
            <a:r>
              <a:rPr lang="en-US" sz="1200" dirty="0">
                <a:solidFill>
                  <a:prstClr val="black"/>
                </a:solidFill>
                <a:latin typeface="Arial" panose="020B0604020202020204" pitchFamily="34" charset="0"/>
                <a:cs typeface="Arial" panose="020B0604020202020204" pitchFamily="34" charset="0"/>
              </a:rPr>
              <a:t>Alissa </a:t>
            </a:r>
            <a:r>
              <a:rPr lang="en-US" sz="1200" dirty="0" err="1">
                <a:solidFill>
                  <a:prstClr val="black"/>
                </a:solidFill>
                <a:latin typeface="Arial" panose="020B0604020202020204" pitchFamily="34" charset="0"/>
                <a:cs typeface="Arial" panose="020B0604020202020204" pitchFamily="34" charset="0"/>
              </a:rPr>
              <a:t>Nichles</a:t>
            </a:r>
            <a:endParaRPr lang="en-US" sz="1200" dirty="0">
              <a:solidFill>
                <a:prstClr val="black"/>
              </a:solidFill>
              <a:latin typeface="Arial" panose="020B0604020202020204" pitchFamily="34" charset="0"/>
              <a:cs typeface="Arial" panose="020B0604020202020204" pitchFamily="34" charset="0"/>
            </a:endParaRPr>
          </a:p>
          <a:p>
            <a:pPr algn="r" defTabSz="685800"/>
            <a:r>
              <a:rPr lang="en-US" sz="1200" dirty="0">
                <a:solidFill>
                  <a:prstClr val="black"/>
                </a:solidFill>
                <a:latin typeface="Arial" panose="020B0604020202020204" pitchFamily="34" charset="0"/>
                <a:cs typeface="Arial" panose="020B0604020202020204" pitchFamily="34" charset="0"/>
              </a:rPr>
              <a:t>William Capon</a:t>
            </a:r>
          </a:p>
          <a:p>
            <a:pPr algn="r" defTabSz="685800"/>
            <a:r>
              <a:rPr lang="en-US" sz="1200" dirty="0">
                <a:solidFill>
                  <a:prstClr val="black"/>
                </a:solidFill>
                <a:latin typeface="Arial" panose="020B0604020202020204" pitchFamily="34" charset="0"/>
                <a:cs typeface="Arial" panose="020B0604020202020204" pitchFamily="34" charset="0"/>
              </a:rPr>
              <a:t>Luke </a:t>
            </a:r>
            <a:r>
              <a:rPr lang="en-US" sz="1200" dirty="0" err="1">
                <a:solidFill>
                  <a:prstClr val="black"/>
                </a:solidFill>
                <a:latin typeface="Arial" panose="020B0604020202020204" pitchFamily="34" charset="0"/>
                <a:cs typeface="Arial" panose="020B0604020202020204" pitchFamily="34" charset="0"/>
              </a:rPr>
              <a:t>Borgonolo</a:t>
            </a:r>
            <a:endParaRPr lang="en-US" sz="1200" dirty="0">
              <a:solidFill>
                <a:prstClr val="black"/>
              </a:solidFill>
              <a:latin typeface="Arial" panose="020B0604020202020204" pitchFamily="34" charset="0"/>
              <a:cs typeface="Arial" panose="020B0604020202020204" pitchFamily="34" charset="0"/>
            </a:endParaRPr>
          </a:p>
          <a:p>
            <a:pPr algn="r" defTabSz="685800"/>
            <a:r>
              <a:rPr lang="en-US" sz="1200" dirty="0">
                <a:solidFill>
                  <a:prstClr val="black"/>
                </a:solidFill>
                <a:latin typeface="Arial" panose="020B0604020202020204" pitchFamily="34" charset="0"/>
                <a:cs typeface="Arial" panose="020B0604020202020204" pitchFamily="34" charset="0"/>
              </a:rPr>
              <a:t>Alexander T-Beckwith</a:t>
            </a:r>
          </a:p>
          <a:p>
            <a:pPr algn="r" defTabSz="685800"/>
            <a:r>
              <a:rPr lang="en-US" sz="1200" dirty="0">
                <a:solidFill>
                  <a:prstClr val="black"/>
                </a:solidFill>
                <a:latin typeface="Arial" panose="020B0604020202020204" pitchFamily="34" charset="0"/>
                <a:cs typeface="Arial" panose="020B0604020202020204" pitchFamily="34" charset="0"/>
              </a:rPr>
              <a:t>Dr Rafael Oliveira </a:t>
            </a:r>
          </a:p>
        </p:txBody>
      </p:sp>
      <p:sp>
        <p:nvSpPr>
          <p:cNvPr id="6" name="TextBox 5">
            <a:extLst>
              <a:ext uri="{FF2B5EF4-FFF2-40B4-BE49-F238E27FC236}">
                <a16:creationId xmlns:a16="http://schemas.microsoft.com/office/drawing/2014/main" id="{C9822A02-727D-F2F4-FA08-445349786774}"/>
              </a:ext>
            </a:extLst>
          </p:cNvPr>
          <p:cNvSpPr txBox="1"/>
          <p:nvPr/>
        </p:nvSpPr>
        <p:spPr>
          <a:xfrm>
            <a:off x="8305257" y="1583478"/>
            <a:ext cx="2190096" cy="1938992"/>
          </a:xfrm>
          <a:prstGeom prst="rect">
            <a:avLst/>
          </a:prstGeom>
          <a:noFill/>
        </p:spPr>
        <p:txBody>
          <a:bodyPr wrap="square">
            <a:spAutoFit/>
          </a:bodyPr>
          <a:lstStyle/>
          <a:p>
            <a:pPr defTabSz="685800"/>
            <a:r>
              <a:rPr lang="en-US" sz="1200" dirty="0">
                <a:solidFill>
                  <a:prstClr val="black"/>
                </a:solidFill>
                <a:latin typeface="Arial" panose="020B0604020202020204" pitchFamily="34" charset="0"/>
                <a:cs typeface="Arial" panose="020B0604020202020204" pitchFamily="34" charset="0"/>
              </a:rPr>
              <a:t>Dr Matthew Varidel </a:t>
            </a:r>
          </a:p>
          <a:p>
            <a:pPr defTabSz="685800"/>
            <a:r>
              <a:rPr lang="en-US" sz="1200" dirty="0">
                <a:solidFill>
                  <a:prstClr val="black"/>
                </a:solidFill>
                <a:latin typeface="Arial" panose="020B0604020202020204" pitchFamily="34" charset="0"/>
                <a:cs typeface="Arial" panose="020B0604020202020204" pitchFamily="34" charset="0"/>
              </a:rPr>
              <a:t>Dr Sarah McKenna </a:t>
            </a:r>
          </a:p>
          <a:p>
            <a:pPr defTabSz="685800"/>
            <a:r>
              <a:rPr lang="en-US" sz="1200" dirty="0">
                <a:solidFill>
                  <a:prstClr val="black"/>
                </a:solidFill>
                <a:latin typeface="Arial" panose="020B0604020202020204" pitchFamily="34" charset="0"/>
                <a:cs typeface="Arial" panose="020B0604020202020204" pitchFamily="34" charset="0"/>
              </a:rPr>
              <a:t>Natalia </a:t>
            </a:r>
            <a:r>
              <a:rPr lang="en-US" sz="1200" dirty="0" err="1">
                <a:solidFill>
                  <a:prstClr val="black"/>
                </a:solidFill>
                <a:latin typeface="Arial" panose="020B0604020202020204" pitchFamily="34" charset="0"/>
                <a:cs typeface="Arial" panose="020B0604020202020204" pitchFamily="34" charset="0"/>
              </a:rPr>
              <a:t>Zmicerevska</a:t>
            </a:r>
            <a:r>
              <a:rPr lang="en-US" sz="1200" dirty="0">
                <a:solidFill>
                  <a:prstClr val="black"/>
                </a:solidFill>
                <a:latin typeface="Arial" panose="020B0604020202020204" pitchFamily="34" charset="0"/>
                <a:cs typeface="Arial" panose="020B0604020202020204" pitchFamily="34" charset="0"/>
              </a:rPr>
              <a:t> </a:t>
            </a:r>
          </a:p>
          <a:p>
            <a:pPr defTabSz="685800"/>
            <a:r>
              <a:rPr lang="en-US" sz="1200" dirty="0">
                <a:solidFill>
                  <a:prstClr val="black"/>
                </a:solidFill>
                <a:latin typeface="Arial" panose="020B0604020202020204" pitchFamily="34" charset="0"/>
                <a:cs typeface="Arial" panose="020B0604020202020204" pitchFamily="34" charset="0"/>
              </a:rPr>
              <a:t>A/Prof Jo-an Occhipinti</a:t>
            </a:r>
          </a:p>
          <a:p>
            <a:pPr defTabSz="685800"/>
            <a:r>
              <a:rPr lang="en-US" sz="1200" dirty="0">
                <a:solidFill>
                  <a:prstClr val="black"/>
                </a:solidFill>
                <a:latin typeface="Arial" panose="020B0604020202020204" pitchFamily="34" charset="0"/>
                <a:cs typeface="Arial" panose="020B0604020202020204" pitchFamily="34" charset="0"/>
              </a:rPr>
              <a:t>Dr Haley LaMonica </a:t>
            </a:r>
          </a:p>
          <a:p>
            <a:pPr defTabSz="685800"/>
            <a:r>
              <a:rPr lang="en-US" sz="1200" dirty="0">
                <a:solidFill>
                  <a:prstClr val="black"/>
                </a:solidFill>
                <a:latin typeface="Arial" panose="020B0604020202020204" pitchFamily="34" charset="0"/>
                <a:cs typeface="Arial" panose="020B0604020202020204" pitchFamily="34" charset="0"/>
              </a:rPr>
              <a:t>Dr Joanne Carpenter </a:t>
            </a:r>
          </a:p>
          <a:p>
            <a:pPr defTabSz="685800"/>
            <a:r>
              <a:rPr lang="en-US" sz="1200" dirty="0">
                <a:solidFill>
                  <a:prstClr val="black"/>
                </a:solidFill>
                <a:latin typeface="Arial" panose="020B0604020202020204" pitchFamily="34" charset="0"/>
                <a:cs typeface="Arial" panose="020B0604020202020204" pitchFamily="34" charset="0"/>
              </a:rPr>
              <a:t>Dr Ante Prodan </a:t>
            </a:r>
          </a:p>
          <a:p>
            <a:pPr defTabSz="685800"/>
            <a:r>
              <a:rPr lang="en-US" sz="1200" dirty="0">
                <a:solidFill>
                  <a:prstClr val="black"/>
                </a:solidFill>
                <a:latin typeface="Arial" panose="020B0604020202020204" pitchFamily="34" charset="0"/>
                <a:cs typeface="Arial" panose="020B0604020202020204" pitchFamily="34" charset="0"/>
              </a:rPr>
              <a:t>Carla </a:t>
            </a:r>
            <a:r>
              <a:rPr lang="en-US" sz="1200" dirty="0" err="1">
                <a:solidFill>
                  <a:prstClr val="black"/>
                </a:solidFill>
                <a:latin typeface="Arial" panose="020B0604020202020204" pitchFamily="34" charset="0"/>
                <a:cs typeface="Arial" panose="020B0604020202020204" pitchFamily="34" charset="0"/>
              </a:rPr>
              <a:t>Gorban</a:t>
            </a:r>
            <a:endParaRPr lang="en-US" sz="1200" dirty="0">
              <a:solidFill>
                <a:prstClr val="black"/>
              </a:solidFill>
              <a:latin typeface="Arial" panose="020B0604020202020204" pitchFamily="34" charset="0"/>
              <a:cs typeface="Arial" panose="020B0604020202020204" pitchFamily="34" charset="0"/>
            </a:endParaRPr>
          </a:p>
          <a:p>
            <a:pPr defTabSz="685800"/>
            <a:r>
              <a:rPr lang="en-US" sz="1200" dirty="0">
                <a:solidFill>
                  <a:prstClr val="black"/>
                </a:solidFill>
                <a:latin typeface="Arial" panose="020B0604020202020204" pitchFamily="34" charset="0"/>
                <a:cs typeface="Arial" panose="020B0604020202020204" pitchFamily="34" charset="0"/>
              </a:rPr>
              <a:t>Min Chong </a:t>
            </a:r>
          </a:p>
          <a:p>
            <a:pPr defTabSz="685800"/>
            <a:r>
              <a:rPr lang="en-US" sz="1200" dirty="0">
                <a:solidFill>
                  <a:prstClr val="black"/>
                </a:solidFill>
                <a:latin typeface="Arial" panose="020B0604020202020204" pitchFamily="34" charset="0"/>
                <a:cs typeface="Arial" panose="020B0604020202020204" pitchFamily="34" charset="0"/>
              </a:rPr>
              <a:t>Dr Kirill Glavatskyy </a:t>
            </a:r>
          </a:p>
        </p:txBody>
      </p:sp>
      <p:sp>
        <p:nvSpPr>
          <p:cNvPr id="7" name="Rectangle 6">
            <a:extLst>
              <a:ext uri="{FF2B5EF4-FFF2-40B4-BE49-F238E27FC236}">
                <a16:creationId xmlns:a16="http://schemas.microsoft.com/office/drawing/2014/main" id="{874B6234-3023-9337-D195-06D901EA5F2D}"/>
              </a:ext>
            </a:extLst>
          </p:cNvPr>
          <p:cNvSpPr/>
          <p:nvPr/>
        </p:nvSpPr>
        <p:spPr>
          <a:xfrm>
            <a:off x="2425706" y="3679926"/>
            <a:ext cx="3211474" cy="416011"/>
          </a:xfrm>
          <a:prstGeom prst="rect">
            <a:avLst/>
          </a:prstGeom>
        </p:spPr>
        <p:txBody>
          <a:bodyPr wrap="square">
            <a:spAutoFit/>
          </a:bodyPr>
          <a:lstStyle/>
          <a:p>
            <a:pPr defTabSz="914378">
              <a:lnSpc>
                <a:spcPct val="150000"/>
              </a:lnSpc>
              <a:defRPr/>
            </a:pPr>
            <a:r>
              <a:rPr lang="en-US" sz="1600" dirty="0">
                <a:solidFill>
                  <a:prstClr val="black"/>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frank.iorfino@sydney.edu.au</a:t>
            </a:r>
            <a:endParaRPr lang="en-US" sz="1600" dirty="0">
              <a:solidFill>
                <a:prstClr val="black"/>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14FAB48A-1B6D-10A4-6A2C-C3261AC03B71}"/>
              </a:ext>
            </a:extLst>
          </p:cNvPr>
          <p:cNvSpPr/>
          <p:nvPr/>
        </p:nvSpPr>
        <p:spPr>
          <a:xfrm>
            <a:off x="1972887" y="3192727"/>
            <a:ext cx="422297" cy="438284"/>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000" dirty="0">
              <a:solidFill>
                <a:prstClr val="white"/>
              </a:solidFill>
              <a:latin typeface="Arial" panose="020B0604020202020204" pitchFamily="34" charset="0"/>
              <a:cs typeface="Arial" panose="020B0604020202020204" pitchFamily="34" charset="0"/>
            </a:endParaRPr>
          </a:p>
        </p:txBody>
      </p:sp>
      <p:pic>
        <p:nvPicPr>
          <p:cNvPr id="10" name="Picture 2" descr="About Twitter | Our logo, brand guidelines, and Tweet tools">
            <a:extLst>
              <a:ext uri="{FF2B5EF4-FFF2-40B4-BE49-F238E27FC236}">
                <a16:creationId xmlns:a16="http://schemas.microsoft.com/office/drawing/2014/main" id="{F1099B42-0FDB-D08F-72F6-F0E0F78CC0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7366" y="3302881"/>
            <a:ext cx="213338" cy="2179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A75444-58E4-0F33-58CA-0516655689F1}"/>
              </a:ext>
            </a:extLst>
          </p:cNvPr>
          <p:cNvSpPr txBox="1"/>
          <p:nvPr/>
        </p:nvSpPr>
        <p:spPr>
          <a:xfrm>
            <a:off x="2425709" y="3210118"/>
            <a:ext cx="1839873" cy="338554"/>
          </a:xfrm>
          <a:prstGeom prst="rect">
            <a:avLst/>
          </a:prstGeom>
          <a:noFill/>
        </p:spPr>
        <p:txBody>
          <a:bodyPr wrap="square">
            <a:spAutoFit/>
          </a:bodyPr>
          <a:lstStyle/>
          <a:p>
            <a:pPr defTabSz="685800"/>
            <a:r>
              <a:rPr lang="en-US" sz="1600" dirty="0">
                <a:solidFill>
                  <a:prstClr val="black"/>
                </a:solidFill>
                <a:latin typeface="Arial" panose="020B0604020202020204" pitchFamily="34" charset="0"/>
                <a:cs typeface="Arial" panose="020B0604020202020204" pitchFamily="34" charset="0"/>
              </a:rPr>
              <a:t>@</a:t>
            </a:r>
            <a:r>
              <a:rPr lang="en-US" sz="1600" dirty="0" err="1">
                <a:solidFill>
                  <a:prstClr val="black"/>
                </a:solidFill>
                <a:latin typeface="Arial" panose="020B0604020202020204" pitchFamily="34" charset="0"/>
                <a:cs typeface="Arial" panose="020B0604020202020204" pitchFamily="34" charset="0"/>
              </a:rPr>
              <a:t>frankiorfino</a:t>
            </a:r>
            <a:endParaRPr lang="en-US" sz="1600" dirty="0">
              <a:solidFill>
                <a:prstClr val="black"/>
              </a:solidFill>
              <a:latin typeface="Arial" panose="020B0604020202020204" pitchFamily="34" charset="0"/>
              <a:cs typeface="Arial" panose="020B0604020202020204" pitchFamily="34" charset="0"/>
            </a:endParaRPr>
          </a:p>
        </p:txBody>
      </p:sp>
      <p:pic>
        <p:nvPicPr>
          <p:cNvPr id="13" name="Graphic 12" descr="Envelope outline">
            <a:extLst>
              <a:ext uri="{FF2B5EF4-FFF2-40B4-BE49-F238E27FC236}">
                <a16:creationId xmlns:a16="http://schemas.microsoft.com/office/drawing/2014/main" id="{BC072F3C-162B-65E7-FCF5-825636CB56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5531" y="3789258"/>
            <a:ext cx="353751" cy="353751"/>
          </a:xfrm>
          <a:prstGeom prst="rect">
            <a:avLst/>
          </a:prstGeom>
        </p:spPr>
      </p:pic>
      <p:sp>
        <p:nvSpPr>
          <p:cNvPr id="14" name="TextBox 13">
            <a:extLst>
              <a:ext uri="{FF2B5EF4-FFF2-40B4-BE49-F238E27FC236}">
                <a16:creationId xmlns:a16="http://schemas.microsoft.com/office/drawing/2014/main" id="{BF1CAEC1-AAB4-DC03-8FF0-2F83F9D224A5}"/>
              </a:ext>
            </a:extLst>
          </p:cNvPr>
          <p:cNvSpPr txBox="1"/>
          <p:nvPr/>
        </p:nvSpPr>
        <p:spPr>
          <a:xfrm>
            <a:off x="1897498" y="2685117"/>
            <a:ext cx="2859915" cy="415498"/>
          </a:xfrm>
          <a:prstGeom prst="rect">
            <a:avLst/>
          </a:prstGeom>
          <a:noFill/>
        </p:spPr>
        <p:txBody>
          <a:bodyPr wrap="square">
            <a:spAutoFit/>
          </a:bodyPr>
          <a:lstStyle>
            <a:defPPr>
              <a:defRPr lang="en-US"/>
            </a:defPPr>
            <a:lvl1pPr algn="r">
              <a:defRPr sz="2400">
                <a:latin typeface="Tw Cen MT" charset="0"/>
              </a:defRPr>
            </a:lvl1pPr>
          </a:lstStyle>
          <a:p>
            <a:pPr algn="l" defTabSz="685800"/>
            <a:r>
              <a:rPr lang="en-US" sz="2100" b="1" dirty="0">
                <a:solidFill>
                  <a:prstClr val="black"/>
                </a:solidFill>
                <a:latin typeface="Arial" panose="020B0604020202020204" pitchFamily="34" charset="0"/>
                <a:cs typeface="Arial" panose="020B0604020202020204" pitchFamily="34" charset="0"/>
              </a:rPr>
              <a:t>Contact information</a:t>
            </a:r>
          </a:p>
        </p:txBody>
      </p:sp>
      <p:sp>
        <p:nvSpPr>
          <p:cNvPr id="15" name="TextBox 14">
            <a:extLst>
              <a:ext uri="{FF2B5EF4-FFF2-40B4-BE49-F238E27FC236}">
                <a16:creationId xmlns:a16="http://schemas.microsoft.com/office/drawing/2014/main" id="{F24D21D9-EB27-5CD5-2922-EE70841F7E9A}"/>
              </a:ext>
            </a:extLst>
          </p:cNvPr>
          <p:cNvSpPr txBox="1"/>
          <p:nvPr/>
        </p:nvSpPr>
        <p:spPr>
          <a:xfrm>
            <a:off x="6568118" y="3520860"/>
            <a:ext cx="3587283" cy="1569660"/>
          </a:xfrm>
          <a:prstGeom prst="rect">
            <a:avLst/>
          </a:prstGeom>
          <a:noFill/>
        </p:spPr>
        <p:txBody>
          <a:bodyPr wrap="square">
            <a:spAutoFit/>
          </a:bodyPr>
          <a:lstStyle/>
          <a:p>
            <a:pPr defTabSz="685800"/>
            <a:r>
              <a:rPr lang="en-US" sz="1200" b="1" dirty="0">
                <a:solidFill>
                  <a:prstClr val="black"/>
                </a:solidFill>
                <a:latin typeface="Arial" panose="020B0604020202020204" pitchFamily="34" charset="0"/>
                <a:cs typeface="Arial" panose="020B0604020202020204" pitchFamily="34" charset="0"/>
              </a:rPr>
              <a:t>Collaborators</a:t>
            </a:r>
          </a:p>
          <a:p>
            <a:pPr defTabSz="685800"/>
            <a:r>
              <a:rPr lang="en-US" sz="1200" dirty="0">
                <a:solidFill>
                  <a:prstClr val="black"/>
                </a:solidFill>
                <a:latin typeface="Arial" panose="020B0604020202020204" pitchFamily="34" charset="0"/>
                <a:cs typeface="Arial" panose="020B0604020202020204" pitchFamily="34" charset="0"/>
              </a:rPr>
              <a:t>Professor Sally Cripps (UTS)</a:t>
            </a:r>
          </a:p>
          <a:p>
            <a:pPr defTabSz="685800"/>
            <a:r>
              <a:rPr lang="en-US" sz="1200" dirty="0">
                <a:solidFill>
                  <a:prstClr val="black"/>
                </a:solidFill>
                <a:latin typeface="Arial" panose="020B0604020202020204" pitchFamily="34" charset="0"/>
                <a:cs typeface="Arial" panose="020B0604020202020204" pitchFamily="34" charset="0"/>
              </a:rPr>
              <a:t>A/Prof Roman Marchant (UTS)</a:t>
            </a:r>
          </a:p>
          <a:p>
            <a:pPr defTabSz="685800"/>
            <a:r>
              <a:rPr lang="en-US" sz="1200" dirty="0">
                <a:solidFill>
                  <a:prstClr val="black"/>
                </a:solidFill>
                <a:latin typeface="Arial" panose="020B0604020202020204" pitchFamily="34" charset="0"/>
                <a:cs typeface="Arial" panose="020B0604020202020204" pitchFamily="34" charset="0"/>
              </a:rPr>
              <a:t>Professor Jan Scott (Newcastle University, UK)</a:t>
            </a:r>
          </a:p>
          <a:p>
            <a:pPr defTabSz="685800"/>
            <a:r>
              <a:rPr lang="en-US" sz="1200" dirty="0">
                <a:solidFill>
                  <a:prstClr val="black"/>
                </a:solidFill>
                <a:latin typeface="Arial" panose="020B0604020202020204" pitchFamily="34" charset="0"/>
                <a:cs typeface="Arial" panose="020B0604020202020204" pitchFamily="34" charset="0"/>
              </a:rPr>
              <a:t>A/Professor Jai Shah (McGill University, Canada)</a:t>
            </a:r>
          </a:p>
          <a:p>
            <a:pPr defTabSz="685800"/>
            <a:r>
              <a:rPr lang="en-US" sz="1200" dirty="0">
                <a:solidFill>
                  <a:prstClr val="black"/>
                </a:solidFill>
                <a:latin typeface="Arial" panose="020B0604020202020204" pitchFamily="34" charset="0"/>
                <a:cs typeface="Arial" panose="020B0604020202020204" pitchFamily="34" charset="0"/>
              </a:rPr>
              <a:t>Professor Kathleen Merikangas (NIMH, USA) </a:t>
            </a:r>
          </a:p>
          <a:p>
            <a:pPr defTabSz="685800"/>
            <a:endParaRPr lang="en-US" sz="1200" dirty="0">
              <a:solidFill>
                <a:prstClr val="black"/>
              </a:solidFill>
              <a:latin typeface="Arial" panose="020B0604020202020204" pitchFamily="34" charset="0"/>
              <a:cs typeface="Arial" panose="020B0604020202020204" pitchFamily="34" charset="0"/>
            </a:endParaRPr>
          </a:p>
          <a:p>
            <a:pPr defTabSz="685800"/>
            <a:r>
              <a:rPr lang="en-US" sz="1200" b="1" dirty="0">
                <a:solidFill>
                  <a:prstClr val="black"/>
                </a:solidFill>
                <a:latin typeface="Arial" panose="020B0604020202020204" pitchFamily="34" charset="0"/>
                <a:cs typeface="Arial" panose="020B0604020202020204" pitchFamily="34" charset="0"/>
              </a:rPr>
              <a:t>Partners</a:t>
            </a:r>
          </a:p>
        </p:txBody>
      </p:sp>
      <p:pic>
        <p:nvPicPr>
          <p:cNvPr id="8" name="Picture 2" descr="MRFF Australian Medical Research and Innovation Strategy and Priorities  consultation - Australian Government Department of Health - Citizen Space">
            <a:extLst>
              <a:ext uri="{FF2B5EF4-FFF2-40B4-BE49-F238E27FC236}">
                <a16:creationId xmlns:a16="http://schemas.microsoft.com/office/drawing/2014/main" id="{6F54E2F4-B700-29BE-9269-A9FE7F5F41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0352" y="5314484"/>
            <a:ext cx="1769608" cy="4633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le | NHMRC">
            <a:extLst>
              <a:ext uri="{FF2B5EF4-FFF2-40B4-BE49-F238E27FC236}">
                <a16:creationId xmlns:a16="http://schemas.microsoft.com/office/drawing/2014/main" id="{D31DC5EA-2F07-C411-FF3C-3557CAC6E5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2388" y="4609359"/>
            <a:ext cx="1655101" cy="6450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ext&#10;&#10;Description automatically generated">
            <a:extLst>
              <a:ext uri="{FF2B5EF4-FFF2-40B4-BE49-F238E27FC236}">
                <a16:creationId xmlns:a16="http://schemas.microsoft.com/office/drawing/2014/main" id="{D81B04C6-2C01-E424-5B11-B1F383A352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5973" y="4704884"/>
            <a:ext cx="1737574" cy="943867"/>
          </a:xfrm>
          <a:prstGeom prst="rect">
            <a:avLst/>
          </a:prstGeom>
        </p:spPr>
      </p:pic>
      <p:pic>
        <p:nvPicPr>
          <p:cNvPr id="1026" name="Picture 2" descr="Home – Innowell">
            <a:extLst>
              <a:ext uri="{FF2B5EF4-FFF2-40B4-BE49-F238E27FC236}">
                <a16:creationId xmlns:a16="http://schemas.microsoft.com/office/drawing/2014/main" id="{331CCA1E-A4AA-17C0-A7EF-F6FF606A672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7534" y="5078696"/>
            <a:ext cx="1215567" cy="261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CAPT – Transparent AI. Clear Reasoning">
            <a:extLst>
              <a:ext uri="{FF2B5EF4-FFF2-40B4-BE49-F238E27FC236}">
                <a16:creationId xmlns:a16="http://schemas.microsoft.com/office/drawing/2014/main" id="{52EED9CA-8F18-E98E-B103-A315E94C345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46029" y="5530836"/>
            <a:ext cx="1097993" cy="1542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0110316-2A0B-23A7-4477-A175A80509E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40672" y="5438055"/>
            <a:ext cx="1447936" cy="3397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adspace - headspace">
            <a:extLst>
              <a:ext uri="{FF2B5EF4-FFF2-40B4-BE49-F238E27FC236}">
                <a16:creationId xmlns:a16="http://schemas.microsoft.com/office/drawing/2014/main" id="{4517648C-F2B0-C82B-41E3-3DF1C2E51DC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135" t="30083" r="12500" b="33628"/>
          <a:stretch/>
        </p:blipFill>
        <p:spPr bwMode="auto">
          <a:xfrm>
            <a:off x="8540674" y="5041242"/>
            <a:ext cx="1447937" cy="336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34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DA95-6889-7810-74DC-8817C62C436D}"/>
              </a:ext>
            </a:extLst>
          </p:cNvPr>
          <p:cNvSpPr>
            <a:spLocks noGrp="1"/>
          </p:cNvSpPr>
          <p:nvPr>
            <p:ph type="title"/>
          </p:nvPr>
        </p:nvSpPr>
        <p:spPr/>
        <p:txBody>
          <a:bodyPr/>
          <a:lstStyle/>
          <a:p>
            <a:r>
              <a:rPr lang="en-US" dirty="0"/>
              <a:t>Original map of regions in Australia</a:t>
            </a:r>
          </a:p>
        </p:txBody>
      </p:sp>
      <p:pic>
        <p:nvPicPr>
          <p:cNvPr id="5" name="Content Placeholder 4" descr="A map of australia with different colored countries/regions&#10;&#10;Description automatically generated">
            <a:extLst>
              <a:ext uri="{FF2B5EF4-FFF2-40B4-BE49-F238E27FC236}">
                <a16:creationId xmlns:a16="http://schemas.microsoft.com/office/drawing/2014/main" id="{5E02FC54-269F-AAEB-AFA3-8C44F08952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9900" y="1558131"/>
            <a:ext cx="6172200" cy="4368800"/>
          </a:xfrm>
        </p:spPr>
      </p:pic>
    </p:spTree>
    <p:extLst>
      <p:ext uri="{BB962C8B-B14F-4D97-AF65-F5344CB8AC3E}">
        <p14:creationId xmlns:p14="http://schemas.microsoft.com/office/powerpoint/2010/main" val="3162141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FD61-BDDB-81BE-E5CA-D2ABDD9E525E}"/>
              </a:ext>
            </a:extLst>
          </p:cNvPr>
          <p:cNvSpPr>
            <a:spLocks noGrp="1"/>
          </p:cNvSpPr>
          <p:nvPr>
            <p:ph type="title"/>
          </p:nvPr>
        </p:nvSpPr>
        <p:spPr/>
        <p:txBody>
          <a:bodyPr/>
          <a:lstStyle/>
          <a:p>
            <a:r>
              <a:rPr lang="en-US" dirty="0"/>
              <a:t>Australia (and Qld) is a very varied place!</a:t>
            </a:r>
          </a:p>
        </p:txBody>
      </p:sp>
      <p:pic>
        <p:nvPicPr>
          <p:cNvPr id="5" name="Content Placeholder 4" descr="A map of australia with different colored areas&#10;&#10;Description automatically generated">
            <a:extLst>
              <a:ext uri="{FF2B5EF4-FFF2-40B4-BE49-F238E27FC236}">
                <a16:creationId xmlns:a16="http://schemas.microsoft.com/office/drawing/2014/main" id="{4362F934-FA57-3C6C-C743-DCB0C2E7A8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8923" y="1358901"/>
            <a:ext cx="5854155" cy="4767263"/>
          </a:xfrm>
        </p:spPr>
      </p:pic>
    </p:spTree>
    <p:extLst>
      <p:ext uri="{BB962C8B-B14F-4D97-AF65-F5344CB8AC3E}">
        <p14:creationId xmlns:p14="http://schemas.microsoft.com/office/powerpoint/2010/main" val="832703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151AD-52A5-2609-7DA3-25AD1E1A0BDE}"/>
              </a:ext>
            </a:extLst>
          </p:cNvPr>
          <p:cNvSpPr>
            <a:spLocks noGrp="1"/>
          </p:cNvSpPr>
          <p:nvPr>
            <p:ph type="title"/>
          </p:nvPr>
        </p:nvSpPr>
        <p:spPr/>
        <p:txBody>
          <a:bodyPr/>
          <a:lstStyle/>
          <a:p>
            <a:r>
              <a:rPr lang="en-US" dirty="0"/>
              <a:t>Australia has regions (not simply states and territories)</a:t>
            </a:r>
          </a:p>
        </p:txBody>
      </p:sp>
      <p:pic>
        <p:nvPicPr>
          <p:cNvPr id="7" name="Content Placeholder 6" descr="A map of australia with different colored areas&#10;&#10;Description automatically generated">
            <a:extLst>
              <a:ext uri="{FF2B5EF4-FFF2-40B4-BE49-F238E27FC236}">
                <a16:creationId xmlns:a16="http://schemas.microsoft.com/office/drawing/2014/main" id="{B65D7F39-4B1C-077F-B3FF-E06B1FE90E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32364" y="1358901"/>
            <a:ext cx="5927272" cy="4767263"/>
          </a:xfrm>
        </p:spPr>
      </p:pic>
    </p:spTree>
    <p:extLst>
      <p:ext uri="{BB962C8B-B14F-4D97-AF65-F5344CB8AC3E}">
        <p14:creationId xmlns:p14="http://schemas.microsoft.com/office/powerpoint/2010/main" val="281084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7400-C127-1FBA-5A34-24E54A2CE973}"/>
              </a:ext>
            </a:extLst>
          </p:cNvPr>
          <p:cNvSpPr>
            <a:spLocks noGrp="1"/>
          </p:cNvSpPr>
          <p:nvPr>
            <p:ph type="title"/>
          </p:nvPr>
        </p:nvSpPr>
        <p:spPr/>
        <p:txBody>
          <a:bodyPr/>
          <a:lstStyle/>
          <a:p>
            <a:r>
              <a:rPr lang="en-US" dirty="0"/>
              <a:t>Australia has (50) regional development authorities…</a:t>
            </a:r>
          </a:p>
        </p:txBody>
      </p:sp>
      <p:sp>
        <p:nvSpPr>
          <p:cNvPr id="3" name="Content Placeholder 2">
            <a:extLst>
              <a:ext uri="{FF2B5EF4-FFF2-40B4-BE49-F238E27FC236}">
                <a16:creationId xmlns:a16="http://schemas.microsoft.com/office/drawing/2014/main" id="{B2660B77-DD2E-D8DB-3932-93E6281D8A1F}"/>
              </a:ext>
            </a:extLst>
          </p:cNvPr>
          <p:cNvSpPr>
            <a:spLocks noGrp="1"/>
          </p:cNvSpPr>
          <p:nvPr>
            <p:ph idx="1"/>
          </p:nvPr>
        </p:nvSpPr>
        <p:spPr/>
        <p:txBody>
          <a:bodyPr/>
          <a:lstStyle/>
          <a:p>
            <a:r>
              <a:rPr lang="en-US" dirty="0"/>
              <a:t>Can you name the Minister for Regional Development?</a:t>
            </a:r>
          </a:p>
        </p:txBody>
      </p:sp>
      <p:pic>
        <p:nvPicPr>
          <p:cNvPr id="5" name="Picture 4" descr="A close-up of a website&#10;&#10;Description automatically generated">
            <a:extLst>
              <a:ext uri="{FF2B5EF4-FFF2-40B4-BE49-F238E27FC236}">
                <a16:creationId xmlns:a16="http://schemas.microsoft.com/office/drawing/2014/main" id="{C94D60F4-8371-F88F-E15E-F47B1C69A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1935543"/>
            <a:ext cx="6969968" cy="2986914"/>
          </a:xfrm>
          <a:prstGeom prst="rect">
            <a:avLst/>
          </a:prstGeom>
        </p:spPr>
      </p:pic>
      <p:pic>
        <p:nvPicPr>
          <p:cNvPr id="7" name="Picture 6" descr="A person with brown hair wearing a white shirt&#10;&#10;Description automatically generated">
            <a:extLst>
              <a:ext uri="{FF2B5EF4-FFF2-40B4-BE49-F238E27FC236}">
                <a16:creationId xmlns:a16="http://schemas.microsoft.com/office/drawing/2014/main" id="{0E0AB958-9494-1909-8BC8-9037D43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1244600"/>
            <a:ext cx="4248472" cy="5613400"/>
          </a:xfrm>
          <a:prstGeom prst="rect">
            <a:avLst/>
          </a:prstGeom>
        </p:spPr>
      </p:pic>
      <p:pic>
        <p:nvPicPr>
          <p:cNvPr id="9" name="Picture 8" descr="A map of the state of eden-monaro&#10;&#10;Description automatically generated">
            <a:extLst>
              <a:ext uri="{FF2B5EF4-FFF2-40B4-BE49-F238E27FC236}">
                <a16:creationId xmlns:a16="http://schemas.microsoft.com/office/drawing/2014/main" id="{E5087642-690F-668F-04E5-A33F3C806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383" y="22548"/>
            <a:ext cx="4812846" cy="6858000"/>
          </a:xfrm>
          <a:prstGeom prst="rect">
            <a:avLst/>
          </a:prstGeom>
        </p:spPr>
      </p:pic>
    </p:spTree>
    <p:extLst>
      <p:ext uri="{BB962C8B-B14F-4D97-AF65-F5344CB8AC3E}">
        <p14:creationId xmlns:p14="http://schemas.microsoft.com/office/powerpoint/2010/main" val="170131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35AE-16EA-B302-B9AD-B901FDECF037}"/>
              </a:ext>
            </a:extLst>
          </p:cNvPr>
          <p:cNvSpPr>
            <a:spLocks noGrp="1"/>
          </p:cNvSpPr>
          <p:nvPr>
            <p:ph type="title"/>
          </p:nvPr>
        </p:nvSpPr>
        <p:spPr/>
        <p:txBody>
          <a:bodyPr/>
          <a:lstStyle/>
          <a:p>
            <a:r>
              <a:rPr lang="en-US" sz="3600" dirty="0"/>
              <a:t>Qld has regions (7 but not PHNs)!!</a:t>
            </a:r>
          </a:p>
        </p:txBody>
      </p:sp>
      <p:pic>
        <p:nvPicPr>
          <p:cNvPr id="5" name="Content Placeholder 4" descr="A map of the state of queensland&#10;&#10;Description automatically generated">
            <a:extLst>
              <a:ext uri="{FF2B5EF4-FFF2-40B4-BE49-F238E27FC236}">
                <a16:creationId xmlns:a16="http://schemas.microsoft.com/office/drawing/2014/main" id="{7A9EDC31-E506-3B0C-8435-63BE8C2AAC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6314" y="1484785"/>
            <a:ext cx="4119686" cy="4767263"/>
          </a:xfrm>
        </p:spPr>
      </p:pic>
      <p:pic>
        <p:nvPicPr>
          <p:cNvPr id="7" name="Picture 6" descr="A map of the state of australia&#10;&#10;Description automatically generated">
            <a:extLst>
              <a:ext uri="{FF2B5EF4-FFF2-40B4-BE49-F238E27FC236}">
                <a16:creationId xmlns:a16="http://schemas.microsoft.com/office/drawing/2014/main" id="{9946B9EB-E340-0076-1704-640E464BB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47465"/>
            <a:ext cx="3949700" cy="5041900"/>
          </a:xfrm>
          <a:prstGeom prst="rect">
            <a:avLst/>
          </a:prstGeom>
        </p:spPr>
      </p:pic>
    </p:spTree>
    <p:extLst>
      <p:ext uri="{BB962C8B-B14F-4D97-AF65-F5344CB8AC3E}">
        <p14:creationId xmlns:p14="http://schemas.microsoft.com/office/powerpoint/2010/main" val="1330949060"/>
      </p:ext>
    </p:extLst>
  </p:cSld>
  <p:clrMapOvr>
    <a:masterClrMapping/>
  </p:clrMapOvr>
</p:sld>
</file>

<file path=ppt/theme/theme1.xml><?xml version="1.0" encoding="utf-8"?>
<a:theme xmlns:a="http://schemas.openxmlformats.org/drawingml/2006/main" name="Usyd_ppt_theme">
  <a:themeElements>
    <a:clrScheme name="The University of Sydney_Color Theme">
      <a:dk1>
        <a:sysClr val="windowText" lastClr="000000"/>
      </a:dk1>
      <a:lt1>
        <a:sysClr val="window" lastClr="FFFFFF"/>
      </a:lt1>
      <a:dk2>
        <a:srgbClr val="0148A4"/>
      </a:dk2>
      <a:lt2>
        <a:srgbClr val="EEECE1"/>
      </a:lt2>
      <a:accent1>
        <a:srgbClr val="E64626"/>
      </a:accent1>
      <a:accent2>
        <a:srgbClr val="EF8025"/>
      </a:accent2>
      <a:accent3>
        <a:srgbClr val="FFB800"/>
      </a:accent3>
      <a:accent4>
        <a:srgbClr val="5C923E"/>
      </a:accent4>
      <a:accent5>
        <a:srgbClr val="5496DB"/>
      </a:accent5>
      <a:accent6>
        <a:srgbClr val="0148A4"/>
      </a:accent6>
      <a:hlink>
        <a:srgbClr val="E64626"/>
      </a:hlink>
      <a:folHlink>
        <a:srgbClr val="F05133"/>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2b3e37e-8171-485d-b10b-38dae7ed14a8}" enabled="0" method="" siteId="{82b3e37e-8171-485d-b10b-38dae7ed14a8}" removed="1"/>
</clbl:labelList>
</file>

<file path=docProps/app.xml><?xml version="1.0" encoding="utf-8"?>
<Properties xmlns="http://schemas.openxmlformats.org/officeDocument/2006/extended-properties" xmlns:vt="http://schemas.openxmlformats.org/officeDocument/2006/docPropsVTypes">
  <Template>Usyd_ppt_theme</Template>
  <TotalTime>17316</TotalTime>
  <Words>2120</Words>
  <Application>Microsoft Office PowerPoint</Application>
  <PresentationFormat>Widescreen</PresentationFormat>
  <Paragraphs>324</Paragraphs>
  <Slides>41</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Arial Bold</vt:lpstr>
      <vt:lpstr>Calibri</vt:lpstr>
      <vt:lpstr>Georgia</vt:lpstr>
      <vt:lpstr>Helvetica</vt:lpstr>
      <vt:lpstr>Lucida Grande</vt:lpstr>
      <vt:lpstr>Times New Roman</vt:lpstr>
      <vt:lpstr>Tw Cen MT</vt:lpstr>
      <vt:lpstr>Wingdings</vt:lpstr>
      <vt:lpstr>Usyd_ppt_theme</vt:lpstr>
      <vt:lpstr> </vt:lpstr>
      <vt:lpstr>Disclosures</vt:lpstr>
      <vt:lpstr>Global Mental Health Challenges: Multiple and Complex:  Demand will continue to outstrip supply and the services gap will widen; Limited skilled workforce availability’ Young people are most affected – so LMIC will be most affected; </vt:lpstr>
      <vt:lpstr>Opportunities: 21st Century priorities in mental health: Where can new approaches to planning and implementation deliver? Roles of dynamic statistical modelling (DSM) and digital technologies </vt:lpstr>
      <vt:lpstr>Original map of regions in Australia</vt:lpstr>
      <vt:lpstr>Australia (and Qld) is a very varied place!</vt:lpstr>
      <vt:lpstr>Australia has regions (not simply states and territories)</vt:lpstr>
      <vt:lpstr>Australia has (50) regional development authorities…</vt:lpstr>
      <vt:lpstr>Qld has regions (7 but not PHNs)!!</vt:lpstr>
      <vt:lpstr>And Health (Fed and state) and others (e.g. education)  have Regions and local councils…..</vt:lpstr>
      <vt:lpstr>Building Systems Models:  Using complex maths and available data to provide simulations of real world situations</vt:lpstr>
      <vt:lpstr>Nature September 2021:  Predictive Mental Health Models</vt:lpstr>
      <vt:lpstr>System dynamics 101</vt:lpstr>
      <vt:lpstr>Capturing the dynamics of the mental health system</vt:lpstr>
      <vt:lpstr>High level overview of the causal structure and pathways of a model</vt:lpstr>
      <vt:lpstr>Building dynamic models: For specific populations, in specific places, for specific outcomes, at a point in time (dynamic)</vt:lpstr>
      <vt:lpstr>PowerPoint Presentation</vt:lpstr>
      <vt:lpstr>Model Validation</vt:lpstr>
      <vt:lpstr>How do we reduce the prevalence of Mental Ill-health? Universal interventions are not the only options:  Indicated Prevention and early intervention do work (but need to be scaled)!</vt:lpstr>
      <vt:lpstr>Real Challenges in Global Mental Health Services</vt:lpstr>
      <vt:lpstr>Current solutions to improve assessment and care allocation</vt:lpstr>
      <vt:lpstr>The clinical and psychosocial index scores capture a wide range of needs</vt:lpstr>
      <vt:lpstr>More effective (affordable and equitable) and scalable systems that can enhance early access to specialized services and appropriate services mix BUT: NOT expanding the current stepped-care models</vt:lpstr>
      <vt:lpstr>Young people’s treatment needs demand smarter systems</vt:lpstr>
      <vt:lpstr>BHP Foundation: Regional Models of implementation “Right Care, First Time, Where you live”  For Youth Populations – 8 sites nationally</vt:lpstr>
      <vt:lpstr>Program goals</vt:lpstr>
      <vt:lpstr>Health sector response: Doubling services capacity growth rate PLUS technology-enabled integrated care PLUS family education &amp; support programs PLUS all other programs</vt:lpstr>
      <vt:lpstr>Multi-sectoral strategy: Best health sector strategy PLUS school-based mental health education program PLUS 10% increase in social connectedness</vt:lpstr>
      <vt:lpstr>Brisbane South worked model -1</vt:lpstr>
      <vt:lpstr>Brisbane South – 2 </vt:lpstr>
      <vt:lpstr>Brisbane South - 3</vt:lpstr>
      <vt:lpstr>Cost-effectiveness of technology-integrated care at scale!</vt:lpstr>
      <vt:lpstr>Regional Planning – Will it ever happen?</vt:lpstr>
      <vt:lpstr>Regional Planning models??</vt:lpstr>
      <vt:lpstr>Digital Transformation of Mental Health Care:  the only way we will ever respond to legitimate demand</vt:lpstr>
      <vt:lpstr>What is the attraction of digital mental health care (alone or in partnership with clinical services)?</vt:lpstr>
      <vt:lpstr>Which Technologies can we choose to help us face these 21st C challenges??</vt:lpstr>
      <vt:lpstr>New models: Tech-enabled, Highly-Personalized and Measurement-Based, Early Intervention, Mood Disorders</vt:lpstr>
      <vt:lpstr>PowerPoint Presentation</vt:lpstr>
      <vt:lpstr>Conclusions</vt:lpstr>
      <vt:lpstr>PowerPoint Presentation</vt:lpstr>
    </vt:vector>
  </TitlesOfParts>
  <Company>University of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Carpenter</dc:creator>
  <cp:lastModifiedBy>SB 3</cp:lastModifiedBy>
  <cp:revision>311</cp:revision>
  <dcterms:created xsi:type="dcterms:W3CDTF">2018-06-04T04:07:25Z</dcterms:created>
  <dcterms:modified xsi:type="dcterms:W3CDTF">2024-11-26T22:16:55Z</dcterms:modified>
</cp:coreProperties>
</file>