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notesMasterIdLst>
    <p:notesMasterId r:id="rId21"/>
  </p:notesMasterIdLst>
  <p:sldIdLst>
    <p:sldId id="257" r:id="rId2"/>
    <p:sldId id="259" r:id="rId3"/>
    <p:sldId id="260" r:id="rId4"/>
    <p:sldId id="261" r:id="rId5"/>
    <p:sldId id="262" r:id="rId6"/>
    <p:sldId id="264" r:id="rId7"/>
    <p:sldId id="269" r:id="rId8"/>
    <p:sldId id="270" r:id="rId9"/>
    <p:sldId id="281" r:id="rId10"/>
    <p:sldId id="274" r:id="rId11"/>
    <p:sldId id="275" r:id="rId12"/>
    <p:sldId id="276" r:id="rId13"/>
    <p:sldId id="278" r:id="rId14"/>
    <p:sldId id="277" r:id="rId15"/>
    <p:sldId id="279" r:id="rId16"/>
    <p:sldId id="280" r:id="rId17"/>
    <p:sldId id="271" r:id="rId18"/>
    <p:sldId id="272" r:id="rId19"/>
    <p:sldId id="25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25"/>
    <p:restoredTop sz="96327"/>
  </p:normalViewPr>
  <p:slideViewPr>
    <p:cSldViewPr snapToGrid="0" snapToObjects="1">
      <p:cViewPr varScale="1">
        <p:scale>
          <a:sx n="98" d="100"/>
          <a:sy n="98" d="100"/>
        </p:scale>
        <p:origin x="7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C2A4D8-4952-4871-98C9-902A3B4124A5}" type="doc">
      <dgm:prSet loTypeId="urn:microsoft.com/office/officeart/2005/8/layout/vList5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AU"/>
        </a:p>
      </dgm:t>
    </dgm:pt>
    <dgm:pt modelId="{23284D29-0595-4E32-A022-AE85C37C6B97}">
      <dgm:prSet/>
      <dgm:spPr/>
      <dgm:t>
        <a:bodyPr/>
        <a:lstStyle/>
        <a:p>
          <a:r>
            <a:rPr lang="en-AU" dirty="0"/>
            <a:t>More lethal means</a:t>
          </a:r>
        </a:p>
      </dgm:t>
    </dgm:pt>
    <dgm:pt modelId="{DCE757C2-5C7D-4223-8FFD-E74722CDFE0C}" type="parTrans" cxnId="{5A57AFA3-3EC4-4D80-AC58-E79B485A7445}">
      <dgm:prSet/>
      <dgm:spPr/>
      <dgm:t>
        <a:bodyPr/>
        <a:lstStyle/>
        <a:p>
          <a:endParaRPr lang="en-AU"/>
        </a:p>
      </dgm:t>
    </dgm:pt>
    <dgm:pt modelId="{4BFC7BC0-7C1A-4ECD-AB38-62152EFDD3FA}" type="sibTrans" cxnId="{5A57AFA3-3EC4-4D80-AC58-E79B485A7445}">
      <dgm:prSet/>
      <dgm:spPr/>
      <dgm:t>
        <a:bodyPr/>
        <a:lstStyle/>
        <a:p>
          <a:endParaRPr lang="en-AU"/>
        </a:p>
      </dgm:t>
    </dgm:pt>
    <dgm:pt modelId="{A18EBB45-0B5D-4923-A061-5776C5C123F2}">
      <dgm:prSet/>
      <dgm:spPr/>
      <dgm:t>
        <a:bodyPr/>
        <a:lstStyle/>
        <a:p>
          <a:r>
            <a:rPr lang="en-AU" dirty="0"/>
            <a:t>Acquired capability</a:t>
          </a:r>
        </a:p>
      </dgm:t>
    </dgm:pt>
    <dgm:pt modelId="{FF9E2C95-0FB1-4D03-8956-4C06EF08777B}" type="parTrans" cxnId="{B897E2AD-9D3A-4A32-A705-DE59C4CFCF57}">
      <dgm:prSet/>
      <dgm:spPr/>
      <dgm:t>
        <a:bodyPr/>
        <a:lstStyle/>
        <a:p>
          <a:endParaRPr lang="en-AU"/>
        </a:p>
      </dgm:t>
    </dgm:pt>
    <dgm:pt modelId="{06BFAE25-7491-41D8-99F5-1188D3D3B325}" type="sibTrans" cxnId="{B897E2AD-9D3A-4A32-A705-DE59C4CFCF57}">
      <dgm:prSet/>
      <dgm:spPr/>
      <dgm:t>
        <a:bodyPr/>
        <a:lstStyle/>
        <a:p>
          <a:endParaRPr lang="en-AU"/>
        </a:p>
      </dgm:t>
    </dgm:pt>
    <dgm:pt modelId="{0D1C54E9-0D3C-4DEB-B636-47F54A0DCDC0}">
      <dgm:prSet/>
      <dgm:spPr/>
      <dgm:t>
        <a:bodyPr/>
        <a:lstStyle/>
        <a:p>
          <a:r>
            <a:rPr lang="en-AU" dirty="0"/>
            <a:t>Stronger intent to die</a:t>
          </a:r>
        </a:p>
      </dgm:t>
    </dgm:pt>
    <dgm:pt modelId="{A7A09699-FAA2-4430-BF81-DEBBD4433977}" type="parTrans" cxnId="{70748F81-7CA5-4840-B61F-F670AC906586}">
      <dgm:prSet/>
      <dgm:spPr/>
      <dgm:t>
        <a:bodyPr/>
        <a:lstStyle/>
        <a:p>
          <a:endParaRPr lang="en-AU"/>
        </a:p>
      </dgm:t>
    </dgm:pt>
    <dgm:pt modelId="{892EA193-B6E0-4E3A-A85D-4F714DD9E197}" type="sibTrans" cxnId="{70748F81-7CA5-4840-B61F-F670AC906586}">
      <dgm:prSet/>
      <dgm:spPr/>
      <dgm:t>
        <a:bodyPr/>
        <a:lstStyle/>
        <a:p>
          <a:endParaRPr lang="en-AU"/>
        </a:p>
      </dgm:t>
    </dgm:pt>
    <dgm:pt modelId="{2C8B6996-4E92-4C68-96A0-706AF8B185C0}">
      <dgm:prSet/>
      <dgm:spPr/>
      <dgm:t>
        <a:bodyPr/>
        <a:lstStyle/>
        <a:p>
          <a:r>
            <a:rPr lang="en-AU" dirty="0"/>
            <a:t>Gendered expectations around suicide</a:t>
          </a:r>
        </a:p>
      </dgm:t>
    </dgm:pt>
    <dgm:pt modelId="{8ECD9F94-46EE-4E46-9767-9746807D2C48}" type="parTrans" cxnId="{BFDE6FF7-6C08-497B-9FC4-31AA3DD3EE1F}">
      <dgm:prSet/>
      <dgm:spPr/>
      <dgm:t>
        <a:bodyPr/>
        <a:lstStyle/>
        <a:p>
          <a:endParaRPr lang="en-AU"/>
        </a:p>
      </dgm:t>
    </dgm:pt>
    <dgm:pt modelId="{F909472B-6E37-4035-ABDF-121EF7573C4F}" type="sibTrans" cxnId="{BFDE6FF7-6C08-497B-9FC4-31AA3DD3EE1F}">
      <dgm:prSet/>
      <dgm:spPr/>
      <dgm:t>
        <a:bodyPr/>
        <a:lstStyle/>
        <a:p>
          <a:endParaRPr lang="en-AU"/>
        </a:p>
      </dgm:t>
    </dgm:pt>
    <dgm:pt modelId="{EEB3C7BB-5241-4A2E-92A7-BF5D4AE036B3}">
      <dgm:prSet/>
      <dgm:spPr/>
      <dgm:t>
        <a:bodyPr/>
        <a:lstStyle/>
        <a:p>
          <a:r>
            <a:rPr lang="en-AU" dirty="0"/>
            <a:t>Externalising of depression</a:t>
          </a:r>
        </a:p>
      </dgm:t>
    </dgm:pt>
    <dgm:pt modelId="{2FD993D8-4E23-4DCC-9E8D-27D462CD3CFE}" type="parTrans" cxnId="{F06BBE97-6FF9-408D-AA82-A058FCD303A7}">
      <dgm:prSet/>
      <dgm:spPr/>
      <dgm:t>
        <a:bodyPr/>
        <a:lstStyle/>
        <a:p>
          <a:endParaRPr lang="en-AU"/>
        </a:p>
      </dgm:t>
    </dgm:pt>
    <dgm:pt modelId="{F74AEB3C-6FEF-4CD8-B421-8E1C591F88D6}" type="sibTrans" cxnId="{F06BBE97-6FF9-408D-AA82-A058FCD303A7}">
      <dgm:prSet/>
      <dgm:spPr/>
      <dgm:t>
        <a:bodyPr/>
        <a:lstStyle/>
        <a:p>
          <a:endParaRPr lang="en-AU"/>
        </a:p>
      </dgm:t>
    </dgm:pt>
    <dgm:pt modelId="{06AF2D95-FAC8-43CF-94E0-EB70938068A4}">
      <dgm:prSet/>
      <dgm:spPr/>
      <dgm:t>
        <a:bodyPr/>
        <a:lstStyle/>
        <a:p>
          <a:r>
            <a:rPr lang="en-AU" dirty="0"/>
            <a:t>Aggression, substance abuse, risk taking</a:t>
          </a:r>
        </a:p>
      </dgm:t>
    </dgm:pt>
    <dgm:pt modelId="{7920BFF4-F73A-4509-8C56-02511AAAA6C6}" type="parTrans" cxnId="{A60F23D8-5F61-47EE-82A7-3AF69CFF4105}">
      <dgm:prSet/>
      <dgm:spPr/>
      <dgm:t>
        <a:bodyPr/>
        <a:lstStyle/>
        <a:p>
          <a:endParaRPr lang="en-AU"/>
        </a:p>
      </dgm:t>
    </dgm:pt>
    <dgm:pt modelId="{8F33BB31-A35D-4C0F-AB2E-D756F0914450}" type="sibTrans" cxnId="{A60F23D8-5F61-47EE-82A7-3AF69CFF4105}">
      <dgm:prSet/>
      <dgm:spPr/>
      <dgm:t>
        <a:bodyPr/>
        <a:lstStyle/>
        <a:p>
          <a:endParaRPr lang="en-AU"/>
        </a:p>
      </dgm:t>
    </dgm:pt>
    <dgm:pt modelId="{B8DF9AD5-49E9-4134-BBC8-602EC7045676}">
      <dgm:prSet/>
      <dgm:spPr/>
      <dgm:t>
        <a:bodyPr/>
        <a:lstStyle/>
        <a:p>
          <a:r>
            <a:rPr lang="en-AU" dirty="0"/>
            <a:t>Alienates people, reduces help-seeking, increased capability for suicide</a:t>
          </a:r>
        </a:p>
      </dgm:t>
    </dgm:pt>
    <dgm:pt modelId="{AEF30955-7300-422F-A100-2AD978D7EBE5}" type="parTrans" cxnId="{2B5491B5-CB5C-4AC8-8868-BEBCEC2BDA7F}">
      <dgm:prSet/>
      <dgm:spPr/>
      <dgm:t>
        <a:bodyPr/>
        <a:lstStyle/>
        <a:p>
          <a:endParaRPr lang="en-AU"/>
        </a:p>
      </dgm:t>
    </dgm:pt>
    <dgm:pt modelId="{08D96FC6-0FBE-4A3D-B6D7-4BF9979549B6}" type="sibTrans" cxnId="{2B5491B5-CB5C-4AC8-8868-BEBCEC2BDA7F}">
      <dgm:prSet/>
      <dgm:spPr/>
      <dgm:t>
        <a:bodyPr/>
        <a:lstStyle/>
        <a:p>
          <a:endParaRPr lang="en-AU"/>
        </a:p>
      </dgm:t>
    </dgm:pt>
    <dgm:pt modelId="{69E2D411-AE2B-4DBA-A8DB-0DCE6E273E88}">
      <dgm:prSet/>
      <dgm:spPr/>
      <dgm:t>
        <a:bodyPr/>
        <a:lstStyle/>
        <a:p>
          <a:r>
            <a:rPr lang="en-AU" dirty="0"/>
            <a:t>Depression not identified by health professionals</a:t>
          </a:r>
        </a:p>
      </dgm:t>
    </dgm:pt>
    <dgm:pt modelId="{8B349357-2085-48E6-986A-8692EA56DD78}" type="parTrans" cxnId="{053F1427-D30E-4A5D-9E92-E9B3020802FC}">
      <dgm:prSet/>
      <dgm:spPr/>
      <dgm:t>
        <a:bodyPr/>
        <a:lstStyle/>
        <a:p>
          <a:endParaRPr lang="en-AU"/>
        </a:p>
      </dgm:t>
    </dgm:pt>
    <dgm:pt modelId="{DEC0DCBE-5CD2-411C-B8F7-FFE7038E0759}" type="sibTrans" cxnId="{053F1427-D30E-4A5D-9E92-E9B3020802FC}">
      <dgm:prSet/>
      <dgm:spPr/>
      <dgm:t>
        <a:bodyPr/>
        <a:lstStyle/>
        <a:p>
          <a:endParaRPr lang="en-AU"/>
        </a:p>
      </dgm:t>
    </dgm:pt>
    <dgm:pt modelId="{B0CACFA6-9237-436E-991D-A23AC2A6C8DF}">
      <dgm:prSet/>
      <dgm:spPr/>
      <dgm:t>
        <a:bodyPr/>
        <a:lstStyle/>
        <a:p>
          <a:r>
            <a:rPr lang="en-AU"/>
            <a:t>Substance use</a:t>
          </a:r>
        </a:p>
      </dgm:t>
    </dgm:pt>
    <dgm:pt modelId="{966D82C5-6952-440A-A69F-310847ED044C}" type="parTrans" cxnId="{5FDC1EDB-8196-4C10-8E12-5FB826229421}">
      <dgm:prSet/>
      <dgm:spPr/>
      <dgm:t>
        <a:bodyPr/>
        <a:lstStyle/>
        <a:p>
          <a:endParaRPr lang="en-AU"/>
        </a:p>
      </dgm:t>
    </dgm:pt>
    <dgm:pt modelId="{63282324-CD06-494F-B15C-433196FBD97E}" type="sibTrans" cxnId="{5FDC1EDB-8196-4C10-8E12-5FB826229421}">
      <dgm:prSet/>
      <dgm:spPr/>
      <dgm:t>
        <a:bodyPr/>
        <a:lstStyle/>
        <a:p>
          <a:endParaRPr lang="en-AU"/>
        </a:p>
      </dgm:t>
    </dgm:pt>
    <dgm:pt modelId="{BAE767BD-B200-4468-8007-AC32722C8A50}">
      <dgm:prSet/>
      <dgm:spPr/>
      <dgm:t>
        <a:bodyPr/>
        <a:lstStyle/>
        <a:p>
          <a:r>
            <a:rPr lang="en-AU"/>
            <a:t>Increased distress, impulsiveness, disinhibition</a:t>
          </a:r>
        </a:p>
      </dgm:t>
    </dgm:pt>
    <dgm:pt modelId="{40C0E0AB-F9EA-4F9D-B609-DD3A38BC8DB8}" type="parTrans" cxnId="{39AD3AAE-EACA-463F-B387-81875520FE04}">
      <dgm:prSet/>
      <dgm:spPr/>
      <dgm:t>
        <a:bodyPr/>
        <a:lstStyle/>
        <a:p>
          <a:endParaRPr lang="en-AU"/>
        </a:p>
      </dgm:t>
    </dgm:pt>
    <dgm:pt modelId="{CE8DE0CE-6FEA-4525-982F-54A157CF373F}" type="sibTrans" cxnId="{39AD3AAE-EACA-463F-B387-81875520FE04}">
      <dgm:prSet/>
      <dgm:spPr/>
      <dgm:t>
        <a:bodyPr/>
        <a:lstStyle/>
        <a:p>
          <a:endParaRPr lang="en-AU"/>
        </a:p>
      </dgm:t>
    </dgm:pt>
    <dgm:pt modelId="{C4E6681B-30B1-4523-B7BE-F25B5EF7DD33}">
      <dgm:prSet/>
      <dgm:spPr/>
      <dgm:t>
        <a:bodyPr/>
        <a:lstStyle/>
        <a:p>
          <a:r>
            <a:rPr lang="en-AU" dirty="0"/>
            <a:t>Social connectedness</a:t>
          </a:r>
        </a:p>
      </dgm:t>
    </dgm:pt>
    <dgm:pt modelId="{4AD07D1F-47E2-40CB-A2B2-886C4701D465}" type="parTrans" cxnId="{2966F328-ED86-42C1-993B-B10E451FC59B}">
      <dgm:prSet/>
      <dgm:spPr/>
      <dgm:t>
        <a:bodyPr/>
        <a:lstStyle/>
        <a:p>
          <a:endParaRPr lang="en-AU"/>
        </a:p>
      </dgm:t>
    </dgm:pt>
    <dgm:pt modelId="{A426B787-EE79-4B07-AA96-13245EC52544}" type="sibTrans" cxnId="{2966F328-ED86-42C1-993B-B10E451FC59B}">
      <dgm:prSet/>
      <dgm:spPr/>
      <dgm:t>
        <a:bodyPr/>
        <a:lstStyle/>
        <a:p>
          <a:endParaRPr lang="en-AU"/>
        </a:p>
      </dgm:t>
    </dgm:pt>
    <dgm:pt modelId="{B1C7F387-F9B1-4F2A-9559-BACC00B16283}">
      <dgm:prSet/>
      <dgm:spPr/>
      <dgm:t>
        <a:bodyPr/>
        <a:lstStyle/>
        <a:p>
          <a:r>
            <a:rPr lang="en-AU" dirty="0"/>
            <a:t>High levels of social disconnection among men</a:t>
          </a:r>
        </a:p>
      </dgm:t>
    </dgm:pt>
    <dgm:pt modelId="{87B7D8D5-AB4D-4AAC-9958-357286E93491}" type="parTrans" cxnId="{124119AA-87D2-4611-88F3-26708C67906C}">
      <dgm:prSet/>
      <dgm:spPr/>
      <dgm:t>
        <a:bodyPr/>
        <a:lstStyle/>
        <a:p>
          <a:endParaRPr lang="en-AU"/>
        </a:p>
      </dgm:t>
    </dgm:pt>
    <dgm:pt modelId="{959DB519-4DCA-4A22-9CCB-765F23ADD4FC}" type="sibTrans" cxnId="{124119AA-87D2-4611-88F3-26708C67906C}">
      <dgm:prSet/>
      <dgm:spPr/>
      <dgm:t>
        <a:bodyPr/>
        <a:lstStyle/>
        <a:p>
          <a:endParaRPr lang="en-AU"/>
        </a:p>
      </dgm:t>
    </dgm:pt>
    <dgm:pt modelId="{7920A605-CDB0-46D3-9021-8E2C92C0F999}">
      <dgm:prSet/>
      <dgm:spPr/>
      <dgm:t>
        <a:bodyPr/>
        <a:lstStyle/>
        <a:p>
          <a:r>
            <a:rPr lang="en-AU" dirty="0"/>
            <a:t>Self-reliance</a:t>
          </a:r>
        </a:p>
      </dgm:t>
    </dgm:pt>
    <dgm:pt modelId="{430D2BB6-6481-4CF6-A380-7EF028F48CED}" type="parTrans" cxnId="{28C5DBA6-A0F5-406A-98BB-AB22A11B8D01}">
      <dgm:prSet/>
      <dgm:spPr/>
      <dgm:t>
        <a:bodyPr/>
        <a:lstStyle/>
        <a:p>
          <a:endParaRPr lang="en-AU"/>
        </a:p>
      </dgm:t>
    </dgm:pt>
    <dgm:pt modelId="{49B69FDC-7468-4A61-B043-60CC954C75F4}" type="sibTrans" cxnId="{28C5DBA6-A0F5-406A-98BB-AB22A11B8D01}">
      <dgm:prSet/>
      <dgm:spPr/>
      <dgm:t>
        <a:bodyPr/>
        <a:lstStyle/>
        <a:p>
          <a:endParaRPr lang="en-AU"/>
        </a:p>
      </dgm:t>
    </dgm:pt>
    <dgm:pt modelId="{5ACE089D-1E71-4B18-9E2A-4E457ACE62BC}">
      <dgm:prSet/>
      <dgm:spPr/>
      <dgm:t>
        <a:bodyPr/>
        <a:lstStyle/>
        <a:p>
          <a:r>
            <a:rPr lang="en-AU" dirty="0"/>
            <a:t>Help-seeking and unhelpful help</a:t>
          </a:r>
        </a:p>
      </dgm:t>
    </dgm:pt>
    <dgm:pt modelId="{E8E92B12-9FC9-426D-A4F8-E21D16446AF7}" type="parTrans" cxnId="{568FFC44-5167-44C8-B2AA-3921F94F1467}">
      <dgm:prSet/>
      <dgm:spPr/>
      <dgm:t>
        <a:bodyPr/>
        <a:lstStyle/>
        <a:p>
          <a:endParaRPr lang="en-AU"/>
        </a:p>
      </dgm:t>
    </dgm:pt>
    <dgm:pt modelId="{0185F4BB-2C6C-4B49-ACA5-5CE158B5CBAC}" type="sibTrans" cxnId="{568FFC44-5167-44C8-B2AA-3921F94F1467}">
      <dgm:prSet/>
      <dgm:spPr/>
      <dgm:t>
        <a:bodyPr/>
        <a:lstStyle/>
        <a:p>
          <a:endParaRPr lang="en-AU"/>
        </a:p>
      </dgm:t>
    </dgm:pt>
    <dgm:pt modelId="{089195F9-AC29-4272-B349-C9A4F62D5212}">
      <dgm:prSet/>
      <dgm:spPr/>
      <dgm:t>
        <a:bodyPr/>
        <a:lstStyle/>
        <a:p>
          <a:r>
            <a:rPr lang="en-AU"/>
            <a:t>Negative attitudes towards help-seeking</a:t>
          </a:r>
        </a:p>
      </dgm:t>
    </dgm:pt>
    <dgm:pt modelId="{BB870F59-9A2B-421E-B5AC-FE5F73C8C55A}" type="parTrans" cxnId="{2561E714-FEB3-4769-87B6-15CCB456021B}">
      <dgm:prSet/>
      <dgm:spPr/>
      <dgm:t>
        <a:bodyPr/>
        <a:lstStyle/>
        <a:p>
          <a:endParaRPr lang="en-AU"/>
        </a:p>
      </dgm:t>
    </dgm:pt>
    <dgm:pt modelId="{EAB267B7-272B-4F94-B6C1-23CF557C5956}" type="sibTrans" cxnId="{2561E714-FEB3-4769-87B6-15CCB456021B}">
      <dgm:prSet/>
      <dgm:spPr/>
      <dgm:t>
        <a:bodyPr/>
        <a:lstStyle/>
        <a:p>
          <a:endParaRPr lang="en-AU"/>
        </a:p>
      </dgm:t>
    </dgm:pt>
    <dgm:pt modelId="{269486F0-04C0-45FF-AEE7-DDA6AEB2F32D}">
      <dgm:prSet/>
      <dgm:spPr/>
      <dgm:t>
        <a:bodyPr/>
        <a:lstStyle/>
        <a:p>
          <a:r>
            <a:rPr lang="en-AU" dirty="0"/>
            <a:t>Reduced help-seeking</a:t>
          </a:r>
        </a:p>
      </dgm:t>
    </dgm:pt>
    <dgm:pt modelId="{EBBCDE11-B972-42A3-B698-71D5B8F8C6B0}" type="parTrans" cxnId="{951078D4-A271-4069-B1F5-9FBBE7FDC211}">
      <dgm:prSet/>
      <dgm:spPr/>
      <dgm:t>
        <a:bodyPr/>
        <a:lstStyle/>
        <a:p>
          <a:endParaRPr lang="en-AU"/>
        </a:p>
      </dgm:t>
    </dgm:pt>
    <dgm:pt modelId="{3C5E439E-ADE3-4959-BB5E-4EF6F76A5C28}" type="sibTrans" cxnId="{951078D4-A271-4069-B1F5-9FBBE7FDC211}">
      <dgm:prSet/>
      <dgm:spPr/>
      <dgm:t>
        <a:bodyPr/>
        <a:lstStyle/>
        <a:p>
          <a:endParaRPr lang="en-AU"/>
        </a:p>
      </dgm:t>
    </dgm:pt>
    <dgm:pt modelId="{AA611C59-0980-4D4B-9F2B-4DDD21D0409D}">
      <dgm:prSet/>
      <dgm:spPr/>
      <dgm:t>
        <a:bodyPr/>
        <a:lstStyle/>
        <a:p>
          <a:r>
            <a:rPr lang="en-AU" dirty="0"/>
            <a:t>Masculine norms</a:t>
          </a:r>
        </a:p>
      </dgm:t>
    </dgm:pt>
    <dgm:pt modelId="{1C0A56B8-1654-40F4-B30E-05C4B53EA551}" type="parTrans" cxnId="{3E5129BD-08B1-44DC-A77C-FFDB2CE751F9}">
      <dgm:prSet/>
      <dgm:spPr/>
      <dgm:t>
        <a:bodyPr/>
        <a:lstStyle/>
        <a:p>
          <a:endParaRPr lang="en-AU"/>
        </a:p>
      </dgm:t>
    </dgm:pt>
    <dgm:pt modelId="{0E07DA14-C9FF-4356-869E-E09B3CB7817D}" type="sibTrans" cxnId="{3E5129BD-08B1-44DC-A77C-FFDB2CE751F9}">
      <dgm:prSet/>
      <dgm:spPr/>
      <dgm:t>
        <a:bodyPr/>
        <a:lstStyle/>
        <a:p>
          <a:endParaRPr lang="en-AU"/>
        </a:p>
      </dgm:t>
    </dgm:pt>
    <dgm:pt modelId="{368456E8-04D1-485D-83D6-B770FCA9F544}">
      <dgm:prSet/>
      <dgm:spPr/>
      <dgm:t>
        <a:bodyPr/>
        <a:lstStyle/>
        <a:p>
          <a:r>
            <a:rPr lang="en-AU" dirty="0"/>
            <a:t>Likely underpinning the other factors</a:t>
          </a:r>
        </a:p>
      </dgm:t>
    </dgm:pt>
    <dgm:pt modelId="{B07EC26E-8029-4C36-B532-7EA2C5F36396}" type="parTrans" cxnId="{00B5664D-FD95-47FC-A955-DE9079FA6DF1}">
      <dgm:prSet/>
      <dgm:spPr/>
      <dgm:t>
        <a:bodyPr/>
        <a:lstStyle/>
        <a:p>
          <a:endParaRPr lang="en-AU"/>
        </a:p>
      </dgm:t>
    </dgm:pt>
    <dgm:pt modelId="{EB239678-EC77-4158-A048-F4BFB79298A3}" type="sibTrans" cxnId="{00B5664D-FD95-47FC-A955-DE9079FA6DF1}">
      <dgm:prSet/>
      <dgm:spPr/>
      <dgm:t>
        <a:bodyPr/>
        <a:lstStyle/>
        <a:p>
          <a:endParaRPr lang="en-AU"/>
        </a:p>
      </dgm:t>
    </dgm:pt>
    <dgm:pt modelId="{37C9F63C-43DE-486A-B4AE-602DC7653B0F}">
      <dgm:prSet phldrT="[Text]"/>
      <dgm:spPr/>
      <dgm:t>
        <a:bodyPr/>
        <a:lstStyle/>
        <a:p>
          <a:r>
            <a:rPr lang="en-AU" dirty="0"/>
            <a:t>Social connection is protective</a:t>
          </a:r>
        </a:p>
      </dgm:t>
    </dgm:pt>
    <dgm:pt modelId="{6E0BC18B-95CC-4F53-A4EA-EE9A5A1E58CE}" type="parTrans" cxnId="{DEC04B00-B231-41D0-B6CD-4ECBE66CC4AA}">
      <dgm:prSet/>
      <dgm:spPr/>
      <dgm:t>
        <a:bodyPr/>
        <a:lstStyle/>
        <a:p>
          <a:endParaRPr lang="en-AU"/>
        </a:p>
      </dgm:t>
    </dgm:pt>
    <dgm:pt modelId="{987A0DA8-272B-41F2-90CD-C55DBF1FEB43}" type="sibTrans" cxnId="{DEC04B00-B231-41D0-B6CD-4ECBE66CC4AA}">
      <dgm:prSet/>
      <dgm:spPr/>
      <dgm:t>
        <a:bodyPr/>
        <a:lstStyle/>
        <a:p>
          <a:endParaRPr lang="en-AU"/>
        </a:p>
      </dgm:t>
    </dgm:pt>
    <dgm:pt modelId="{E50B656D-9249-4D89-B117-8258AEFB912D}">
      <dgm:prSet/>
      <dgm:spPr/>
      <dgm:t>
        <a:bodyPr/>
        <a:lstStyle/>
        <a:p>
          <a:r>
            <a:rPr lang="en-AU" dirty="0"/>
            <a:t>Unhelpful or ‘feminine’ services </a:t>
          </a:r>
        </a:p>
      </dgm:t>
    </dgm:pt>
    <dgm:pt modelId="{81DFA332-D93B-4B4E-9D18-F0F5AA00C566}" type="parTrans" cxnId="{C7BAEA89-51CB-4FB6-87BA-0AC26D9BF621}">
      <dgm:prSet/>
      <dgm:spPr/>
      <dgm:t>
        <a:bodyPr/>
        <a:lstStyle/>
        <a:p>
          <a:endParaRPr lang="en-AU"/>
        </a:p>
      </dgm:t>
    </dgm:pt>
    <dgm:pt modelId="{B192A23E-E068-4D37-90A7-C2EF678B6CDB}" type="sibTrans" cxnId="{C7BAEA89-51CB-4FB6-87BA-0AC26D9BF621}">
      <dgm:prSet/>
      <dgm:spPr/>
      <dgm:t>
        <a:bodyPr/>
        <a:lstStyle/>
        <a:p>
          <a:endParaRPr lang="en-AU"/>
        </a:p>
      </dgm:t>
    </dgm:pt>
    <dgm:pt modelId="{B45003E0-92A2-457E-A5D8-C3B313036647}" type="pres">
      <dgm:prSet presAssocID="{BDC2A4D8-4952-4871-98C9-902A3B4124A5}" presName="Name0" presStyleCnt="0">
        <dgm:presLayoutVars>
          <dgm:dir/>
          <dgm:animLvl val="lvl"/>
          <dgm:resizeHandles val="exact"/>
        </dgm:presLayoutVars>
      </dgm:prSet>
      <dgm:spPr/>
    </dgm:pt>
    <dgm:pt modelId="{D4A1EC14-778F-4346-A1B4-FDB52A0F37BB}" type="pres">
      <dgm:prSet presAssocID="{23284D29-0595-4E32-A022-AE85C37C6B97}" presName="linNode" presStyleCnt="0"/>
      <dgm:spPr/>
    </dgm:pt>
    <dgm:pt modelId="{A27FFD70-0929-467D-80F8-237655DD0545}" type="pres">
      <dgm:prSet presAssocID="{23284D29-0595-4E32-A022-AE85C37C6B97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9E1105D4-A900-4B03-9255-EC522F92BFE0}" type="pres">
      <dgm:prSet presAssocID="{23284D29-0595-4E32-A022-AE85C37C6B97}" presName="descendantText" presStyleLbl="alignAccFollowNode1" presStyleIdx="0" presStyleCnt="6">
        <dgm:presLayoutVars>
          <dgm:bulletEnabled val="1"/>
        </dgm:presLayoutVars>
      </dgm:prSet>
      <dgm:spPr/>
    </dgm:pt>
    <dgm:pt modelId="{189FACEA-1CDB-4308-9B07-C2244DF33A7A}" type="pres">
      <dgm:prSet presAssocID="{4BFC7BC0-7C1A-4ECD-AB38-62152EFDD3FA}" presName="sp" presStyleCnt="0"/>
      <dgm:spPr/>
    </dgm:pt>
    <dgm:pt modelId="{4E644570-62FF-4200-A7A9-8522AE36C098}" type="pres">
      <dgm:prSet presAssocID="{EEB3C7BB-5241-4A2E-92A7-BF5D4AE036B3}" presName="linNode" presStyleCnt="0"/>
      <dgm:spPr/>
    </dgm:pt>
    <dgm:pt modelId="{F54D8B94-8930-43FA-9E4B-05AF8F493A9B}" type="pres">
      <dgm:prSet presAssocID="{EEB3C7BB-5241-4A2E-92A7-BF5D4AE036B3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AB166DAD-2222-4F0C-BB78-4AC866A4D1A7}" type="pres">
      <dgm:prSet presAssocID="{EEB3C7BB-5241-4A2E-92A7-BF5D4AE036B3}" presName="descendantText" presStyleLbl="alignAccFollowNode1" presStyleIdx="1" presStyleCnt="6">
        <dgm:presLayoutVars>
          <dgm:bulletEnabled val="1"/>
        </dgm:presLayoutVars>
      </dgm:prSet>
      <dgm:spPr/>
    </dgm:pt>
    <dgm:pt modelId="{61CC4DDC-E268-49D6-87F1-84EA71FCBF52}" type="pres">
      <dgm:prSet presAssocID="{F74AEB3C-6FEF-4CD8-B421-8E1C591F88D6}" presName="sp" presStyleCnt="0"/>
      <dgm:spPr/>
    </dgm:pt>
    <dgm:pt modelId="{0FA4F68D-27A9-4F14-8D69-FD0E451C181A}" type="pres">
      <dgm:prSet presAssocID="{B0CACFA6-9237-436E-991D-A23AC2A6C8DF}" presName="linNode" presStyleCnt="0"/>
      <dgm:spPr/>
    </dgm:pt>
    <dgm:pt modelId="{B525F321-9DE4-4054-8A4B-CA3D505BFF0F}" type="pres">
      <dgm:prSet presAssocID="{B0CACFA6-9237-436E-991D-A23AC2A6C8DF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FCE6F02A-BF50-4427-BA8E-B4A10FA69770}" type="pres">
      <dgm:prSet presAssocID="{B0CACFA6-9237-436E-991D-A23AC2A6C8DF}" presName="descendantText" presStyleLbl="alignAccFollowNode1" presStyleIdx="2" presStyleCnt="6">
        <dgm:presLayoutVars>
          <dgm:bulletEnabled val="1"/>
        </dgm:presLayoutVars>
      </dgm:prSet>
      <dgm:spPr/>
    </dgm:pt>
    <dgm:pt modelId="{6D13A6E8-230D-44CE-8353-75BCB6FD9635}" type="pres">
      <dgm:prSet presAssocID="{63282324-CD06-494F-B15C-433196FBD97E}" presName="sp" presStyleCnt="0"/>
      <dgm:spPr/>
    </dgm:pt>
    <dgm:pt modelId="{0887DC86-B554-4A66-A61C-32EAD12A1FD3}" type="pres">
      <dgm:prSet presAssocID="{C4E6681B-30B1-4523-B7BE-F25B5EF7DD33}" presName="linNode" presStyleCnt="0"/>
      <dgm:spPr/>
    </dgm:pt>
    <dgm:pt modelId="{8D57AD0B-9567-4EF3-9E7C-CDC2C66B7ECB}" type="pres">
      <dgm:prSet presAssocID="{C4E6681B-30B1-4523-B7BE-F25B5EF7DD33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1DB747B0-0D09-457E-B0E7-E70D7E2BC3E5}" type="pres">
      <dgm:prSet presAssocID="{C4E6681B-30B1-4523-B7BE-F25B5EF7DD33}" presName="descendantText" presStyleLbl="alignAccFollowNode1" presStyleIdx="3" presStyleCnt="6">
        <dgm:presLayoutVars>
          <dgm:bulletEnabled val="1"/>
        </dgm:presLayoutVars>
      </dgm:prSet>
      <dgm:spPr/>
    </dgm:pt>
    <dgm:pt modelId="{014B2E83-40C6-4324-B7F1-31737F96EDD7}" type="pres">
      <dgm:prSet presAssocID="{A426B787-EE79-4B07-AA96-13245EC52544}" presName="sp" presStyleCnt="0"/>
      <dgm:spPr/>
    </dgm:pt>
    <dgm:pt modelId="{8AC4B67F-AE7B-43DB-88DE-884F6D013BFC}" type="pres">
      <dgm:prSet presAssocID="{5ACE089D-1E71-4B18-9E2A-4E457ACE62BC}" presName="linNode" presStyleCnt="0"/>
      <dgm:spPr/>
    </dgm:pt>
    <dgm:pt modelId="{84C45F5D-501F-4F3C-B8F6-ABC95A7A40C6}" type="pres">
      <dgm:prSet presAssocID="{5ACE089D-1E71-4B18-9E2A-4E457ACE62BC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88C332BB-7395-4D12-83DF-6006C161FD2D}" type="pres">
      <dgm:prSet presAssocID="{5ACE089D-1E71-4B18-9E2A-4E457ACE62BC}" presName="descendantText" presStyleLbl="alignAccFollowNode1" presStyleIdx="4" presStyleCnt="6">
        <dgm:presLayoutVars>
          <dgm:bulletEnabled val="1"/>
        </dgm:presLayoutVars>
      </dgm:prSet>
      <dgm:spPr/>
    </dgm:pt>
    <dgm:pt modelId="{F6B2B169-95D6-4B74-A8CC-CC136FBD89F8}" type="pres">
      <dgm:prSet presAssocID="{0185F4BB-2C6C-4B49-ACA5-5CE158B5CBAC}" presName="sp" presStyleCnt="0"/>
      <dgm:spPr/>
    </dgm:pt>
    <dgm:pt modelId="{61247986-9163-4ACA-AE54-ACF78F4C9BF3}" type="pres">
      <dgm:prSet presAssocID="{AA611C59-0980-4D4B-9F2B-4DDD21D0409D}" presName="linNode" presStyleCnt="0"/>
      <dgm:spPr/>
    </dgm:pt>
    <dgm:pt modelId="{F7F90FB5-59DB-48F7-83F9-7E6781457639}" type="pres">
      <dgm:prSet presAssocID="{AA611C59-0980-4D4B-9F2B-4DDD21D0409D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2277FD26-84DF-46A3-AE1F-EAF7CA52838E}" type="pres">
      <dgm:prSet presAssocID="{AA611C59-0980-4D4B-9F2B-4DDD21D0409D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DEC04B00-B231-41D0-B6CD-4ECBE66CC4AA}" srcId="{C4E6681B-30B1-4523-B7BE-F25B5EF7DD33}" destId="{37C9F63C-43DE-486A-B4AE-602DC7653B0F}" srcOrd="1" destOrd="0" parTransId="{6E0BC18B-95CC-4F53-A4EA-EE9A5A1E58CE}" sibTransId="{987A0DA8-272B-41F2-90CD-C55DBF1FEB43}"/>
    <dgm:cxn modelId="{B4719001-ED07-41C5-85B5-45EEF6CEAD46}" type="presOf" srcId="{089195F9-AC29-4272-B349-C9A4F62D5212}" destId="{88C332BB-7395-4D12-83DF-6006C161FD2D}" srcOrd="0" destOrd="0" presId="urn:microsoft.com/office/officeart/2005/8/layout/vList5"/>
    <dgm:cxn modelId="{B94EAC12-A916-4B00-A24E-D088483B2C89}" type="presOf" srcId="{B0CACFA6-9237-436E-991D-A23AC2A6C8DF}" destId="{B525F321-9DE4-4054-8A4B-CA3D505BFF0F}" srcOrd="0" destOrd="0" presId="urn:microsoft.com/office/officeart/2005/8/layout/vList5"/>
    <dgm:cxn modelId="{2561E714-FEB3-4769-87B6-15CCB456021B}" srcId="{5ACE089D-1E71-4B18-9E2A-4E457ACE62BC}" destId="{089195F9-AC29-4272-B349-C9A4F62D5212}" srcOrd="0" destOrd="0" parTransId="{BB870F59-9A2B-421E-B5AC-FE5F73C8C55A}" sibTransId="{EAB267B7-272B-4F94-B6C1-23CF557C5956}"/>
    <dgm:cxn modelId="{D507B324-FAE4-4102-BF05-AE6521E73B9A}" type="presOf" srcId="{AA611C59-0980-4D4B-9F2B-4DDD21D0409D}" destId="{F7F90FB5-59DB-48F7-83F9-7E6781457639}" srcOrd="0" destOrd="0" presId="urn:microsoft.com/office/officeart/2005/8/layout/vList5"/>
    <dgm:cxn modelId="{053F1427-D30E-4A5D-9E92-E9B3020802FC}" srcId="{EEB3C7BB-5241-4A2E-92A7-BF5D4AE036B3}" destId="{69E2D411-AE2B-4DBA-A8DB-0DCE6E273E88}" srcOrd="2" destOrd="0" parTransId="{8B349357-2085-48E6-986A-8692EA56DD78}" sibTransId="{DEC0DCBE-5CD2-411C-B8F7-FFE7038E0759}"/>
    <dgm:cxn modelId="{2966F328-ED86-42C1-993B-B10E451FC59B}" srcId="{BDC2A4D8-4952-4871-98C9-902A3B4124A5}" destId="{C4E6681B-30B1-4523-B7BE-F25B5EF7DD33}" srcOrd="3" destOrd="0" parTransId="{4AD07D1F-47E2-40CB-A2B2-886C4701D465}" sibTransId="{A426B787-EE79-4B07-AA96-13245EC52544}"/>
    <dgm:cxn modelId="{CC30982A-CF56-4F63-8DF3-D92635B37CDE}" type="presOf" srcId="{0D1C54E9-0D3C-4DEB-B636-47F54A0DCDC0}" destId="{9E1105D4-A900-4B03-9255-EC522F92BFE0}" srcOrd="0" destOrd="1" presId="urn:microsoft.com/office/officeart/2005/8/layout/vList5"/>
    <dgm:cxn modelId="{FC32512E-0D10-45C1-BBC2-DDD31C2BCEE2}" type="presOf" srcId="{A18EBB45-0B5D-4923-A061-5776C5C123F2}" destId="{9E1105D4-A900-4B03-9255-EC522F92BFE0}" srcOrd="0" destOrd="0" presId="urn:microsoft.com/office/officeart/2005/8/layout/vList5"/>
    <dgm:cxn modelId="{97650230-FCEF-4953-8E65-9AD8E90AD7B7}" type="presOf" srcId="{BDC2A4D8-4952-4871-98C9-902A3B4124A5}" destId="{B45003E0-92A2-457E-A5D8-C3B313036647}" srcOrd="0" destOrd="0" presId="urn:microsoft.com/office/officeart/2005/8/layout/vList5"/>
    <dgm:cxn modelId="{DB4B3D32-B233-41FC-93AE-F8C6C8645FE5}" type="presOf" srcId="{7920A605-CDB0-46D3-9021-8E2C92C0F999}" destId="{1DB747B0-0D09-457E-B0E7-E70D7E2BC3E5}" srcOrd="0" destOrd="2" presId="urn:microsoft.com/office/officeart/2005/8/layout/vList5"/>
    <dgm:cxn modelId="{B6B1DD40-4B57-42A8-B228-CD70E67069F3}" type="presOf" srcId="{23284D29-0595-4E32-A022-AE85C37C6B97}" destId="{A27FFD70-0929-467D-80F8-237655DD0545}" srcOrd="0" destOrd="0" presId="urn:microsoft.com/office/officeart/2005/8/layout/vList5"/>
    <dgm:cxn modelId="{27D22F42-E46B-4D9D-B09D-E3B5A73A9FE8}" type="presOf" srcId="{37C9F63C-43DE-486A-B4AE-602DC7653B0F}" destId="{1DB747B0-0D09-457E-B0E7-E70D7E2BC3E5}" srcOrd="0" destOrd="1" presId="urn:microsoft.com/office/officeart/2005/8/layout/vList5"/>
    <dgm:cxn modelId="{568FFC44-5167-44C8-B2AA-3921F94F1467}" srcId="{BDC2A4D8-4952-4871-98C9-902A3B4124A5}" destId="{5ACE089D-1E71-4B18-9E2A-4E457ACE62BC}" srcOrd="4" destOrd="0" parTransId="{E8E92B12-9FC9-426D-A4F8-E21D16446AF7}" sibTransId="{0185F4BB-2C6C-4B49-ACA5-5CE158B5CBAC}"/>
    <dgm:cxn modelId="{1603BD6C-3D0D-444D-A688-9C2874E93CE4}" type="presOf" srcId="{BAE767BD-B200-4468-8007-AC32722C8A50}" destId="{FCE6F02A-BF50-4427-BA8E-B4A10FA69770}" srcOrd="0" destOrd="0" presId="urn:microsoft.com/office/officeart/2005/8/layout/vList5"/>
    <dgm:cxn modelId="{00B5664D-FD95-47FC-A955-DE9079FA6DF1}" srcId="{AA611C59-0980-4D4B-9F2B-4DDD21D0409D}" destId="{368456E8-04D1-485D-83D6-B770FCA9F544}" srcOrd="0" destOrd="0" parTransId="{B07EC26E-8029-4C36-B532-7EA2C5F36396}" sibTransId="{EB239678-EC77-4158-A048-F4BFB79298A3}"/>
    <dgm:cxn modelId="{1E7CFC6D-4456-4733-A2C7-91AF81410737}" type="presOf" srcId="{B1C7F387-F9B1-4F2A-9559-BACC00B16283}" destId="{1DB747B0-0D09-457E-B0E7-E70D7E2BC3E5}" srcOrd="0" destOrd="0" presId="urn:microsoft.com/office/officeart/2005/8/layout/vList5"/>
    <dgm:cxn modelId="{0D25B054-9B0A-41CB-A395-B5CDCD3C8265}" type="presOf" srcId="{E50B656D-9249-4D89-B117-8258AEFB912D}" destId="{88C332BB-7395-4D12-83DF-6006C161FD2D}" srcOrd="0" destOrd="2" presId="urn:microsoft.com/office/officeart/2005/8/layout/vList5"/>
    <dgm:cxn modelId="{70748F81-7CA5-4840-B61F-F670AC906586}" srcId="{23284D29-0595-4E32-A022-AE85C37C6B97}" destId="{0D1C54E9-0D3C-4DEB-B636-47F54A0DCDC0}" srcOrd="1" destOrd="0" parTransId="{A7A09699-FAA2-4430-BF81-DEBBD4433977}" sibTransId="{892EA193-B6E0-4E3A-A85D-4F714DD9E197}"/>
    <dgm:cxn modelId="{C7BAEA89-51CB-4FB6-87BA-0AC26D9BF621}" srcId="{5ACE089D-1E71-4B18-9E2A-4E457ACE62BC}" destId="{E50B656D-9249-4D89-B117-8258AEFB912D}" srcOrd="2" destOrd="0" parTransId="{81DFA332-D93B-4B4E-9D18-F0F5AA00C566}" sibTransId="{B192A23E-E068-4D37-90A7-C2EF678B6CDB}"/>
    <dgm:cxn modelId="{7C77FE89-4CD7-4F41-B77C-9C284B6CEE15}" type="presOf" srcId="{EEB3C7BB-5241-4A2E-92A7-BF5D4AE036B3}" destId="{F54D8B94-8930-43FA-9E4B-05AF8F493A9B}" srcOrd="0" destOrd="0" presId="urn:microsoft.com/office/officeart/2005/8/layout/vList5"/>
    <dgm:cxn modelId="{F06BBE97-6FF9-408D-AA82-A058FCD303A7}" srcId="{BDC2A4D8-4952-4871-98C9-902A3B4124A5}" destId="{EEB3C7BB-5241-4A2E-92A7-BF5D4AE036B3}" srcOrd="1" destOrd="0" parTransId="{2FD993D8-4E23-4DCC-9E8D-27D462CD3CFE}" sibTransId="{F74AEB3C-6FEF-4CD8-B421-8E1C591F88D6}"/>
    <dgm:cxn modelId="{5A1D9499-7E8F-491A-8130-03FCF2539CF9}" type="presOf" srcId="{C4E6681B-30B1-4523-B7BE-F25B5EF7DD33}" destId="{8D57AD0B-9567-4EF3-9E7C-CDC2C66B7ECB}" srcOrd="0" destOrd="0" presId="urn:microsoft.com/office/officeart/2005/8/layout/vList5"/>
    <dgm:cxn modelId="{5A57AFA3-3EC4-4D80-AC58-E79B485A7445}" srcId="{BDC2A4D8-4952-4871-98C9-902A3B4124A5}" destId="{23284D29-0595-4E32-A022-AE85C37C6B97}" srcOrd="0" destOrd="0" parTransId="{DCE757C2-5C7D-4223-8FFD-E74722CDFE0C}" sibTransId="{4BFC7BC0-7C1A-4ECD-AB38-62152EFDD3FA}"/>
    <dgm:cxn modelId="{28C5DBA6-A0F5-406A-98BB-AB22A11B8D01}" srcId="{C4E6681B-30B1-4523-B7BE-F25B5EF7DD33}" destId="{7920A605-CDB0-46D3-9021-8E2C92C0F999}" srcOrd="2" destOrd="0" parTransId="{430D2BB6-6481-4CF6-A380-7EF028F48CED}" sibTransId="{49B69FDC-7468-4A61-B043-60CC954C75F4}"/>
    <dgm:cxn modelId="{124119AA-87D2-4611-88F3-26708C67906C}" srcId="{C4E6681B-30B1-4523-B7BE-F25B5EF7DD33}" destId="{B1C7F387-F9B1-4F2A-9559-BACC00B16283}" srcOrd="0" destOrd="0" parTransId="{87B7D8D5-AB4D-4AAC-9958-357286E93491}" sibTransId="{959DB519-4DCA-4A22-9CCB-765F23ADD4FC}"/>
    <dgm:cxn modelId="{B897E2AD-9D3A-4A32-A705-DE59C4CFCF57}" srcId="{23284D29-0595-4E32-A022-AE85C37C6B97}" destId="{A18EBB45-0B5D-4923-A061-5776C5C123F2}" srcOrd="0" destOrd="0" parTransId="{FF9E2C95-0FB1-4D03-8956-4C06EF08777B}" sibTransId="{06BFAE25-7491-41D8-99F5-1188D3D3B325}"/>
    <dgm:cxn modelId="{39AD3AAE-EACA-463F-B387-81875520FE04}" srcId="{B0CACFA6-9237-436E-991D-A23AC2A6C8DF}" destId="{BAE767BD-B200-4468-8007-AC32722C8A50}" srcOrd="0" destOrd="0" parTransId="{40C0E0AB-F9EA-4F9D-B609-DD3A38BC8DB8}" sibTransId="{CE8DE0CE-6FEA-4525-982F-54A157CF373F}"/>
    <dgm:cxn modelId="{2B5491B5-CB5C-4AC8-8868-BEBCEC2BDA7F}" srcId="{EEB3C7BB-5241-4A2E-92A7-BF5D4AE036B3}" destId="{B8DF9AD5-49E9-4134-BBC8-602EC7045676}" srcOrd="1" destOrd="0" parTransId="{AEF30955-7300-422F-A100-2AD978D7EBE5}" sibTransId="{08D96FC6-0FBE-4A3D-B6D7-4BF9979549B6}"/>
    <dgm:cxn modelId="{E772FBBA-3B19-4800-8F81-AEEC11DC0948}" type="presOf" srcId="{5ACE089D-1E71-4B18-9E2A-4E457ACE62BC}" destId="{84C45F5D-501F-4F3C-B8F6-ABC95A7A40C6}" srcOrd="0" destOrd="0" presId="urn:microsoft.com/office/officeart/2005/8/layout/vList5"/>
    <dgm:cxn modelId="{3E5129BD-08B1-44DC-A77C-FFDB2CE751F9}" srcId="{BDC2A4D8-4952-4871-98C9-902A3B4124A5}" destId="{AA611C59-0980-4D4B-9F2B-4DDD21D0409D}" srcOrd="5" destOrd="0" parTransId="{1C0A56B8-1654-40F4-B30E-05C4B53EA551}" sibTransId="{0E07DA14-C9FF-4356-869E-E09B3CB7817D}"/>
    <dgm:cxn modelId="{20974BD3-411A-40E6-B37A-E26DA989029E}" type="presOf" srcId="{2C8B6996-4E92-4C68-96A0-706AF8B185C0}" destId="{9E1105D4-A900-4B03-9255-EC522F92BFE0}" srcOrd="0" destOrd="2" presId="urn:microsoft.com/office/officeart/2005/8/layout/vList5"/>
    <dgm:cxn modelId="{951078D4-A271-4069-B1F5-9FBBE7FDC211}" srcId="{5ACE089D-1E71-4B18-9E2A-4E457ACE62BC}" destId="{269486F0-04C0-45FF-AEE7-DDA6AEB2F32D}" srcOrd="1" destOrd="0" parTransId="{EBBCDE11-B972-42A3-B698-71D5B8F8C6B0}" sibTransId="{3C5E439E-ADE3-4959-BB5E-4EF6F76A5C28}"/>
    <dgm:cxn modelId="{A60F23D8-5F61-47EE-82A7-3AF69CFF4105}" srcId="{EEB3C7BB-5241-4A2E-92A7-BF5D4AE036B3}" destId="{06AF2D95-FAC8-43CF-94E0-EB70938068A4}" srcOrd="0" destOrd="0" parTransId="{7920BFF4-F73A-4509-8C56-02511AAAA6C6}" sibTransId="{8F33BB31-A35D-4C0F-AB2E-D756F0914450}"/>
    <dgm:cxn modelId="{A304C5D8-5AD2-4826-B75B-9629539C5A5F}" type="presOf" srcId="{368456E8-04D1-485D-83D6-B770FCA9F544}" destId="{2277FD26-84DF-46A3-AE1F-EAF7CA52838E}" srcOrd="0" destOrd="0" presId="urn:microsoft.com/office/officeart/2005/8/layout/vList5"/>
    <dgm:cxn modelId="{5FDC1EDB-8196-4C10-8E12-5FB826229421}" srcId="{BDC2A4D8-4952-4871-98C9-902A3B4124A5}" destId="{B0CACFA6-9237-436E-991D-A23AC2A6C8DF}" srcOrd="2" destOrd="0" parTransId="{966D82C5-6952-440A-A69F-310847ED044C}" sibTransId="{63282324-CD06-494F-B15C-433196FBD97E}"/>
    <dgm:cxn modelId="{22C20EEB-A965-4662-937A-2CB1A908A31B}" type="presOf" srcId="{B8DF9AD5-49E9-4134-BBC8-602EC7045676}" destId="{AB166DAD-2222-4F0C-BB78-4AC866A4D1A7}" srcOrd="0" destOrd="1" presId="urn:microsoft.com/office/officeart/2005/8/layout/vList5"/>
    <dgm:cxn modelId="{1C7B11F5-3E94-4C53-8929-26172ACBBE19}" type="presOf" srcId="{06AF2D95-FAC8-43CF-94E0-EB70938068A4}" destId="{AB166DAD-2222-4F0C-BB78-4AC866A4D1A7}" srcOrd="0" destOrd="0" presId="urn:microsoft.com/office/officeart/2005/8/layout/vList5"/>
    <dgm:cxn modelId="{470BA0F5-E2AC-4029-A0E0-AD110BF2FBBF}" type="presOf" srcId="{269486F0-04C0-45FF-AEE7-DDA6AEB2F32D}" destId="{88C332BB-7395-4D12-83DF-6006C161FD2D}" srcOrd="0" destOrd="1" presId="urn:microsoft.com/office/officeart/2005/8/layout/vList5"/>
    <dgm:cxn modelId="{BFDE6FF7-6C08-497B-9FC4-31AA3DD3EE1F}" srcId="{23284D29-0595-4E32-A022-AE85C37C6B97}" destId="{2C8B6996-4E92-4C68-96A0-706AF8B185C0}" srcOrd="2" destOrd="0" parTransId="{8ECD9F94-46EE-4E46-9767-9746807D2C48}" sibTransId="{F909472B-6E37-4035-ABDF-121EF7573C4F}"/>
    <dgm:cxn modelId="{068402F8-6808-400D-B478-71056EAA9C30}" type="presOf" srcId="{69E2D411-AE2B-4DBA-A8DB-0DCE6E273E88}" destId="{AB166DAD-2222-4F0C-BB78-4AC866A4D1A7}" srcOrd="0" destOrd="2" presId="urn:microsoft.com/office/officeart/2005/8/layout/vList5"/>
    <dgm:cxn modelId="{02363E0B-AACB-4FAB-BC90-CB4DAB026469}" type="presParOf" srcId="{B45003E0-92A2-457E-A5D8-C3B313036647}" destId="{D4A1EC14-778F-4346-A1B4-FDB52A0F37BB}" srcOrd="0" destOrd="0" presId="urn:microsoft.com/office/officeart/2005/8/layout/vList5"/>
    <dgm:cxn modelId="{81A97DCA-1958-4018-A956-77F04BE42562}" type="presParOf" srcId="{D4A1EC14-778F-4346-A1B4-FDB52A0F37BB}" destId="{A27FFD70-0929-467D-80F8-237655DD0545}" srcOrd="0" destOrd="0" presId="urn:microsoft.com/office/officeart/2005/8/layout/vList5"/>
    <dgm:cxn modelId="{5F379074-F56E-4DB8-95D2-F78A6AD04557}" type="presParOf" srcId="{D4A1EC14-778F-4346-A1B4-FDB52A0F37BB}" destId="{9E1105D4-A900-4B03-9255-EC522F92BFE0}" srcOrd="1" destOrd="0" presId="urn:microsoft.com/office/officeart/2005/8/layout/vList5"/>
    <dgm:cxn modelId="{444184E5-86CE-4E37-A2B2-61ECD0C4C943}" type="presParOf" srcId="{B45003E0-92A2-457E-A5D8-C3B313036647}" destId="{189FACEA-1CDB-4308-9B07-C2244DF33A7A}" srcOrd="1" destOrd="0" presId="urn:microsoft.com/office/officeart/2005/8/layout/vList5"/>
    <dgm:cxn modelId="{1EA3659B-A331-4C9C-8454-D63C6C6FD9F1}" type="presParOf" srcId="{B45003E0-92A2-457E-A5D8-C3B313036647}" destId="{4E644570-62FF-4200-A7A9-8522AE36C098}" srcOrd="2" destOrd="0" presId="urn:microsoft.com/office/officeart/2005/8/layout/vList5"/>
    <dgm:cxn modelId="{875BDC9B-67EF-48EE-BB4E-321EF01D09C1}" type="presParOf" srcId="{4E644570-62FF-4200-A7A9-8522AE36C098}" destId="{F54D8B94-8930-43FA-9E4B-05AF8F493A9B}" srcOrd="0" destOrd="0" presId="urn:microsoft.com/office/officeart/2005/8/layout/vList5"/>
    <dgm:cxn modelId="{1B5DEF75-EC9F-43D8-9481-1FAFE2C51036}" type="presParOf" srcId="{4E644570-62FF-4200-A7A9-8522AE36C098}" destId="{AB166DAD-2222-4F0C-BB78-4AC866A4D1A7}" srcOrd="1" destOrd="0" presId="urn:microsoft.com/office/officeart/2005/8/layout/vList5"/>
    <dgm:cxn modelId="{FBCD6598-7D2C-4FEE-A9BE-7474979CB347}" type="presParOf" srcId="{B45003E0-92A2-457E-A5D8-C3B313036647}" destId="{61CC4DDC-E268-49D6-87F1-84EA71FCBF52}" srcOrd="3" destOrd="0" presId="urn:microsoft.com/office/officeart/2005/8/layout/vList5"/>
    <dgm:cxn modelId="{2FDA41FF-A5DE-4371-9AA3-C1DC1AF8F7FB}" type="presParOf" srcId="{B45003E0-92A2-457E-A5D8-C3B313036647}" destId="{0FA4F68D-27A9-4F14-8D69-FD0E451C181A}" srcOrd="4" destOrd="0" presId="urn:microsoft.com/office/officeart/2005/8/layout/vList5"/>
    <dgm:cxn modelId="{12E22AE2-3DC3-4D41-BC58-9F6326941DEE}" type="presParOf" srcId="{0FA4F68D-27A9-4F14-8D69-FD0E451C181A}" destId="{B525F321-9DE4-4054-8A4B-CA3D505BFF0F}" srcOrd="0" destOrd="0" presId="urn:microsoft.com/office/officeart/2005/8/layout/vList5"/>
    <dgm:cxn modelId="{5DE4FDA6-6BE0-4EE6-8830-7B2B5E204996}" type="presParOf" srcId="{0FA4F68D-27A9-4F14-8D69-FD0E451C181A}" destId="{FCE6F02A-BF50-4427-BA8E-B4A10FA69770}" srcOrd="1" destOrd="0" presId="urn:microsoft.com/office/officeart/2005/8/layout/vList5"/>
    <dgm:cxn modelId="{C4139D0A-B004-4A72-8370-E2B3E54C5536}" type="presParOf" srcId="{B45003E0-92A2-457E-A5D8-C3B313036647}" destId="{6D13A6E8-230D-44CE-8353-75BCB6FD9635}" srcOrd="5" destOrd="0" presId="urn:microsoft.com/office/officeart/2005/8/layout/vList5"/>
    <dgm:cxn modelId="{CAAAA66D-0A35-459E-8AC9-D3881E360D31}" type="presParOf" srcId="{B45003E0-92A2-457E-A5D8-C3B313036647}" destId="{0887DC86-B554-4A66-A61C-32EAD12A1FD3}" srcOrd="6" destOrd="0" presId="urn:microsoft.com/office/officeart/2005/8/layout/vList5"/>
    <dgm:cxn modelId="{D3F827D1-9BBA-4BC3-A7B9-72BD51C5BE57}" type="presParOf" srcId="{0887DC86-B554-4A66-A61C-32EAD12A1FD3}" destId="{8D57AD0B-9567-4EF3-9E7C-CDC2C66B7ECB}" srcOrd="0" destOrd="0" presId="urn:microsoft.com/office/officeart/2005/8/layout/vList5"/>
    <dgm:cxn modelId="{C400C068-1B0B-4D53-A524-97C2ECF75F0E}" type="presParOf" srcId="{0887DC86-B554-4A66-A61C-32EAD12A1FD3}" destId="{1DB747B0-0D09-457E-B0E7-E70D7E2BC3E5}" srcOrd="1" destOrd="0" presId="urn:microsoft.com/office/officeart/2005/8/layout/vList5"/>
    <dgm:cxn modelId="{F8E9C84C-E153-44CA-BF29-DFD2E92DD5B6}" type="presParOf" srcId="{B45003E0-92A2-457E-A5D8-C3B313036647}" destId="{014B2E83-40C6-4324-B7F1-31737F96EDD7}" srcOrd="7" destOrd="0" presId="urn:microsoft.com/office/officeart/2005/8/layout/vList5"/>
    <dgm:cxn modelId="{30B4F2FB-05F0-482B-B849-0D58C569AB2F}" type="presParOf" srcId="{B45003E0-92A2-457E-A5D8-C3B313036647}" destId="{8AC4B67F-AE7B-43DB-88DE-884F6D013BFC}" srcOrd="8" destOrd="0" presId="urn:microsoft.com/office/officeart/2005/8/layout/vList5"/>
    <dgm:cxn modelId="{09F6B56E-DD56-4B5C-B4C7-8F52514D072A}" type="presParOf" srcId="{8AC4B67F-AE7B-43DB-88DE-884F6D013BFC}" destId="{84C45F5D-501F-4F3C-B8F6-ABC95A7A40C6}" srcOrd="0" destOrd="0" presId="urn:microsoft.com/office/officeart/2005/8/layout/vList5"/>
    <dgm:cxn modelId="{3560FEF3-E0D4-4B2B-B882-A2D89482F05A}" type="presParOf" srcId="{8AC4B67F-AE7B-43DB-88DE-884F6D013BFC}" destId="{88C332BB-7395-4D12-83DF-6006C161FD2D}" srcOrd="1" destOrd="0" presId="urn:microsoft.com/office/officeart/2005/8/layout/vList5"/>
    <dgm:cxn modelId="{2019D783-C9A2-49DD-BD55-6A5BC83BE509}" type="presParOf" srcId="{B45003E0-92A2-457E-A5D8-C3B313036647}" destId="{F6B2B169-95D6-4B74-A8CC-CC136FBD89F8}" srcOrd="9" destOrd="0" presId="urn:microsoft.com/office/officeart/2005/8/layout/vList5"/>
    <dgm:cxn modelId="{CD7A9D9D-38F5-48CC-A2DE-984BD19A2D2D}" type="presParOf" srcId="{B45003E0-92A2-457E-A5D8-C3B313036647}" destId="{61247986-9163-4ACA-AE54-ACF78F4C9BF3}" srcOrd="10" destOrd="0" presId="urn:microsoft.com/office/officeart/2005/8/layout/vList5"/>
    <dgm:cxn modelId="{EF716C8C-8D30-4F65-8930-09189A0F90A0}" type="presParOf" srcId="{61247986-9163-4ACA-AE54-ACF78F4C9BF3}" destId="{F7F90FB5-59DB-48F7-83F9-7E6781457639}" srcOrd="0" destOrd="0" presId="urn:microsoft.com/office/officeart/2005/8/layout/vList5"/>
    <dgm:cxn modelId="{0A3CAF7D-AF1B-4E49-A53A-7238F67819DF}" type="presParOf" srcId="{61247986-9163-4ACA-AE54-ACF78F4C9BF3}" destId="{2277FD26-84DF-46A3-AE1F-EAF7CA52838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2E9435-5B8B-413B-A6B0-867A1EE284D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151A083-5B52-46D9-B97D-A1397D7C3F1E}">
      <dgm:prSet/>
      <dgm:spPr/>
      <dgm:t>
        <a:bodyPr/>
        <a:lstStyle/>
        <a:p>
          <a:r>
            <a:rPr lang="en-AU" b="0" baseline="0" dirty="0">
              <a:latin typeface="Arial" panose="020B0604020202020204" pitchFamily="34" charset="0"/>
              <a:cs typeface="Arial" panose="020B0604020202020204" pitchFamily="34" charset="0"/>
            </a:rPr>
            <a:t>Wellbeing</a:t>
          </a:r>
          <a:endParaRPr lang="en-A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F7CB3C-33B4-4D88-9C03-26F34008EEA6}" type="parTrans" cxnId="{60C7AFE4-2FF7-4E34-9115-0A748E5268F3}">
      <dgm:prSet/>
      <dgm:spPr/>
      <dgm:t>
        <a:bodyPr/>
        <a:lstStyle/>
        <a:p>
          <a:endParaRPr lang="en-AU"/>
        </a:p>
      </dgm:t>
    </dgm:pt>
    <dgm:pt modelId="{46894418-5E09-489D-9340-21DE4AA5E3E9}" type="sibTrans" cxnId="{60C7AFE4-2FF7-4E34-9115-0A748E5268F3}">
      <dgm:prSet/>
      <dgm:spPr/>
      <dgm:t>
        <a:bodyPr/>
        <a:lstStyle/>
        <a:p>
          <a:endParaRPr lang="en-AU"/>
        </a:p>
      </dgm:t>
    </dgm:pt>
    <dgm:pt modelId="{ED20C743-44AB-4101-B073-E82B588F80EF}">
      <dgm:prSet/>
      <dgm:spPr/>
      <dgm:t>
        <a:bodyPr/>
        <a:lstStyle/>
        <a:p>
          <a:r>
            <a:rPr lang="en-AU" dirty="0">
              <a:latin typeface="Arial" panose="020B0604020202020204" pitchFamily="34" charset="0"/>
              <a:cs typeface="Arial" panose="020B0604020202020204" pitchFamily="34" charset="0"/>
            </a:rPr>
            <a:t>Addressing key social determinants and building resilience</a:t>
          </a:r>
        </a:p>
      </dgm:t>
    </dgm:pt>
    <dgm:pt modelId="{43AEF476-29C7-4556-B601-7EEA172CF878}" type="parTrans" cxnId="{BB8BCDB0-A39D-4E01-9CAB-BC0B144C8D03}">
      <dgm:prSet/>
      <dgm:spPr/>
      <dgm:t>
        <a:bodyPr/>
        <a:lstStyle/>
        <a:p>
          <a:endParaRPr lang="en-AU"/>
        </a:p>
      </dgm:t>
    </dgm:pt>
    <dgm:pt modelId="{C6AC1C18-AD2E-4A49-8259-4F1D8A0D4485}" type="sibTrans" cxnId="{BB8BCDB0-A39D-4E01-9CAB-BC0B144C8D03}">
      <dgm:prSet/>
      <dgm:spPr/>
      <dgm:t>
        <a:bodyPr/>
        <a:lstStyle/>
        <a:p>
          <a:endParaRPr lang="en-AU"/>
        </a:p>
      </dgm:t>
    </dgm:pt>
    <dgm:pt modelId="{370C1E21-15C0-4C8B-AED5-449BAB461462}">
      <dgm:prSet/>
      <dgm:spPr/>
      <dgm:t>
        <a:bodyPr/>
        <a:lstStyle/>
        <a:p>
          <a:r>
            <a:rPr lang="en-AU" b="0" baseline="0" dirty="0">
              <a:latin typeface="Arial" panose="020B0604020202020204" pitchFamily="34" charset="0"/>
              <a:cs typeface="Arial" panose="020B0604020202020204" pitchFamily="34" charset="0"/>
            </a:rPr>
            <a:t>Universal </a:t>
          </a:r>
        </a:p>
        <a:p>
          <a:r>
            <a:rPr lang="en-AU" b="0" baseline="0" dirty="0">
              <a:latin typeface="Arial" panose="020B0604020202020204" pitchFamily="34" charset="0"/>
              <a:cs typeface="Arial" panose="020B0604020202020204" pitchFamily="34" charset="0"/>
            </a:rPr>
            <a:t>(whole population)</a:t>
          </a:r>
          <a:endParaRPr lang="en-A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E096B5-9E38-4F3D-8E5F-F62AE498055B}" type="parTrans" cxnId="{F39EDD1D-2F32-41D9-8132-995FC12B7A0E}">
      <dgm:prSet/>
      <dgm:spPr/>
      <dgm:t>
        <a:bodyPr/>
        <a:lstStyle/>
        <a:p>
          <a:endParaRPr lang="en-AU"/>
        </a:p>
      </dgm:t>
    </dgm:pt>
    <dgm:pt modelId="{C60573F9-9AB0-44C1-AAB0-46EB968FE0A1}" type="sibTrans" cxnId="{F39EDD1D-2F32-41D9-8132-995FC12B7A0E}">
      <dgm:prSet/>
      <dgm:spPr/>
      <dgm:t>
        <a:bodyPr/>
        <a:lstStyle/>
        <a:p>
          <a:endParaRPr lang="en-AU"/>
        </a:p>
      </dgm:t>
    </dgm:pt>
    <dgm:pt modelId="{1D175AA8-5D14-4830-A62D-21A49FA6E263}">
      <dgm:prSet/>
      <dgm:spPr/>
      <dgm:t>
        <a:bodyPr/>
        <a:lstStyle/>
        <a:p>
          <a:r>
            <a:rPr lang="en-AU" dirty="0">
              <a:latin typeface="Arial" panose="020B0604020202020204" pitchFamily="34" charset="0"/>
              <a:cs typeface="Arial" panose="020B0604020202020204" pitchFamily="34" charset="0"/>
            </a:rPr>
            <a:t>Awareness raising, restrict access, responsible media, promote resilience, help-seeking.</a:t>
          </a:r>
        </a:p>
      </dgm:t>
    </dgm:pt>
    <dgm:pt modelId="{E4941B5E-E4B6-4C77-BA2F-3973419D4FE0}" type="parTrans" cxnId="{110C0552-459D-45AD-8ABC-A1DADD5A63EF}">
      <dgm:prSet/>
      <dgm:spPr/>
      <dgm:t>
        <a:bodyPr/>
        <a:lstStyle/>
        <a:p>
          <a:endParaRPr lang="en-AU"/>
        </a:p>
      </dgm:t>
    </dgm:pt>
    <dgm:pt modelId="{4EF03BAE-98A1-4F4F-B1ED-F67E55FD80C5}" type="sibTrans" cxnId="{110C0552-459D-45AD-8ABC-A1DADD5A63EF}">
      <dgm:prSet/>
      <dgm:spPr/>
      <dgm:t>
        <a:bodyPr/>
        <a:lstStyle/>
        <a:p>
          <a:endParaRPr lang="en-AU"/>
        </a:p>
      </dgm:t>
    </dgm:pt>
    <dgm:pt modelId="{0D2B6A2A-647C-46BC-B9A3-560CA0A9E33F}">
      <dgm:prSet/>
      <dgm:spPr/>
      <dgm:t>
        <a:bodyPr/>
        <a:lstStyle/>
        <a:p>
          <a:r>
            <a:rPr lang="en-AU" b="0" baseline="0" dirty="0">
              <a:latin typeface="Arial" panose="020B0604020202020204" pitchFamily="34" charset="0"/>
              <a:cs typeface="Arial" panose="020B0604020202020204" pitchFamily="34" charset="0"/>
            </a:rPr>
            <a:t>Selective </a:t>
          </a:r>
        </a:p>
        <a:p>
          <a:r>
            <a:rPr lang="en-AU" b="0" baseline="0" dirty="0">
              <a:latin typeface="Arial" panose="020B0604020202020204" pitchFamily="34" charset="0"/>
              <a:cs typeface="Arial" panose="020B0604020202020204" pitchFamily="34" charset="0"/>
            </a:rPr>
            <a:t>(at risk populations)</a:t>
          </a:r>
          <a:endParaRPr lang="en-A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569F93-AF04-4D4F-9C4F-90722A5ABE22}" type="parTrans" cxnId="{46F3F7D8-3992-427F-93A5-44E8E8BD4C58}">
      <dgm:prSet/>
      <dgm:spPr/>
      <dgm:t>
        <a:bodyPr/>
        <a:lstStyle/>
        <a:p>
          <a:endParaRPr lang="en-AU"/>
        </a:p>
      </dgm:t>
    </dgm:pt>
    <dgm:pt modelId="{1432B273-B7D8-49A2-A8EA-DEC423667F22}" type="sibTrans" cxnId="{46F3F7D8-3992-427F-93A5-44E8E8BD4C58}">
      <dgm:prSet/>
      <dgm:spPr/>
      <dgm:t>
        <a:bodyPr/>
        <a:lstStyle/>
        <a:p>
          <a:endParaRPr lang="en-AU"/>
        </a:p>
      </dgm:t>
    </dgm:pt>
    <dgm:pt modelId="{B2584C94-3C32-42D2-91AC-7DB09A95A54B}">
      <dgm:prSet/>
      <dgm:spPr/>
      <dgm:t>
        <a:bodyPr/>
        <a:lstStyle/>
        <a:p>
          <a:r>
            <a:rPr lang="en-AU" dirty="0">
              <a:latin typeface="Arial" panose="020B0604020202020204" pitchFamily="34" charset="0"/>
              <a:cs typeface="Arial" panose="020B0604020202020204" pitchFamily="34" charset="0"/>
            </a:rPr>
            <a:t>Training, detection, diagnosis, treatment</a:t>
          </a:r>
        </a:p>
      </dgm:t>
    </dgm:pt>
    <dgm:pt modelId="{1486F027-0EEB-4DAF-8B23-45161F698BD5}" type="parTrans" cxnId="{2F51D1EB-B737-4C6E-9E28-CC627BBA2511}">
      <dgm:prSet/>
      <dgm:spPr/>
      <dgm:t>
        <a:bodyPr/>
        <a:lstStyle/>
        <a:p>
          <a:endParaRPr lang="en-AU"/>
        </a:p>
      </dgm:t>
    </dgm:pt>
    <dgm:pt modelId="{3C0AD4C3-E494-4B54-9E18-F7F60B983737}" type="sibTrans" cxnId="{2F51D1EB-B737-4C6E-9E28-CC627BBA2511}">
      <dgm:prSet/>
      <dgm:spPr/>
      <dgm:t>
        <a:bodyPr/>
        <a:lstStyle/>
        <a:p>
          <a:endParaRPr lang="en-AU"/>
        </a:p>
      </dgm:t>
    </dgm:pt>
    <dgm:pt modelId="{700A09CB-52A1-494C-8FF1-5765ABABFD1C}">
      <dgm:prSet/>
      <dgm:spPr/>
      <dgm:t>
        <a:bodyPr/>
        <a:lstStyle/>
        <a:p>
          <a:r>
            <a:rPr lang="en-AU" b="0" baseline="0" dirty="0">
              <a:latin typeface="Arial" panose="020B0604020202020204" pitchFamily="34" charset="0"/>
              <a:cs typeface="Arial" panose="020B0604020202020204" pitchFamily="34" charset="0"/>
            </a:rPr>
            <a:t>Indicated </a:t>
          </a:r>
        </a:p>
        <a:p>
          <a:r>
            <a:rPr lang="en-AU" b="0" baseline="0" dirty="0">
              <a:latin typeface="Arial" panose="020B0604020202020204" pitchFamily="34" charset="0"/>
              <a:cs typeface="Arial" panose="020B0604020202020204" pitchFamily="34" charset="0"/>
            </a:rPr>
            <a:t>(those with symptoms)</a:t>
          </a:r>
          <a:endParaRPr lang="en-A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A2A4DE-8892-40F8-8FB0-F537437C5EE1}" type="parTrans" cxnId="{6CA0A8BC-7DB5-4E58-8AD3-02C9DDB5B36C}">
      <dgm:prSet/>
      <dgm:spPr/>
      <dgm:t>
        <a:bodyPr/>
        <a:lstStyle/>
        <a:p>
          <a:endParaRPr lang="en-AU"/>
        </a:p>
      </dgm:t>
    </dgm:pt>
    <dgm:pt modelId="{25C2B018-3E13-4522-A84F-13477C385D32}" type="sibTrans" cxnId="{6CA0A8BC-7DB5-4E58-8AD3-02C9DDB5B36C}">
      <dgm:prSet/>
      <dgm:spPr/>
      <dgm:t>
        <a:bodyPr/>
        <a:lstStyle/>
        <a:p>
          <a:endParaRPr lang="en-AU"/>
        </a:p>
      </dgm:t>
    </dgm:pt>
    <dgm:pt modelId="{C31DB58A-F2B7-47B3-B8F3-F6160827F650}">
      <dgm:prSet/>
      <dgm:spPr/>
      <dgm:t>
        <a:bodyPr/>
        <a:lstStyle/>
        <a:p>
          <a:r>
            <a:rPr lang="en-AU">
              <a:latin typeface="Arial" panose="020B0604020202020204" pitchFamily="34" charset="0"/>
              <a:cs typeface="Arial" panose="020B0604020202020204" pitchFamily="34" charset="0"/>
            </a:rPr>
            <a:t>Treatment, support, aftercare</a:t>
          </a:r>
        </a:p>
      </dgm:t>
    </dgm:pt>
    <dgm:pt modelId="{C6FC7BED-E11A-4F30-8253-42F65A99AA49}" type="parTrans" cxnId="{18EEB042-B04F-4F05-8EDE-728C96E1BE2E}">
      <dgm:prSet/>
      <dgm:spPr/>
      <dgm:t>
        <a:bodyPr/>
        <a:lstStyle/>
        <a:p>
          <a:endParaRPr lang="en-AU"/>
        </a:p>
      </dgm:t>
    </dgm:pt>
    <dgm:pt modelId="{28DF9455-0DAC-4CE4-8416-28346826F3F0}" type="sibTrans" cxnId="{18EEB042-B04F-4F05-8EDE-728C96E1BE2E}">
      <dgm:prSet/>
      <dgm:spPr/>
      <dgm:t>
        <a:bodyPr/>
        <a:lstStyle/>
        <a:p>
          <a:endParaRPr lang="en-AU"/>
        </a:p>
      </dgm:t>
    </dgm:pt>
    <dgm:pt modelId="{996A2574-6389-4D5C-AD36-3954C7532AD1}">
      <dgm:prSet/>
      <dgm:spPr/>
      <dgm:t>
        <a:bodyPr/>
        <a:lstStyle/>
        <a:p>
          <a:r>
            <a:rPr lang="en-AU" b="0" baseline="0" dirty="0">
              <a:latin typeface="Arial" panose="020B0604020202020204" pitchFamily="34" charset="0"/>
              <a:cs typeface="Arial" panose="020B0604020202020204" pitchFamily="34" charset="0"/>
            </a:rPr>
            <a:t>Postvention</a:t>
          </a:r>
          <a:endParaRPr lang="en-A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6BBEC6-C65B-4EE1-A4FC-6D5CA4A10760}" type="parTrans" cxnId="{0DCAFF30-3E05-4013-B7D0-B1121B9F6C83}">
      <dgm:prSet/>
      <dgm:spPr/>
      <dgm:t>
        <a:bodyPr/>
        <a:lstStyle/>
        <a:p>
          <a:endParaRPr lang="en-AU"/>
        </a:p>
      </dgm:t>
    </dgm:pt>
    <dgm:pt modelId="{6437E85E-9274-4306-A53D-9E6CF2A62CE0}" type="sibTrans" cxnId="{0DCAFF30-3E05-4013-B7D0-B1121B9F6C83}">
      <dgm:prSet/>
      <dgm:spPr/>
      <dgm:t>
        <a:bodyPr/>
        <a:lstStyle/>
        <a:p>
          <a:endParaRPr lang="en-AU"/>
        </a:p>
      </dgm:t>
    </dgm:pt>
    <dgm:pt modelId="{4A209084-B48A-4302-A32B-1D25C75B2812}">
      <dgm:prSet/>
      <dgm:spPr/>
      <dgm:t>
        <a:bodyPr/>
        <a:lstStyle/>
        <a:p>
          <a:r>
            <a:rPr lang="en-AU" dirty="0">
              <a:latin typeface="Arial" panose="020B0604020202020204" pitchFamily="34" charset="0"/>
              <a:cs typeface="Arial" panose="020B0604020202020204" pitchFamily="34" charset="0"/>
            </a:rPr>
            <a:t>Responding to those impacted and bereaved by suicide  </a:t>
          </a:r>
        </a:p>
      </dgm:t>
    </dgm:pt>
    <dgm:pt modelId="{EBE9A23A-0C57-4526-B20D-BB00245906ED}" type="parTrans" cxnId="{41457E7A-28AC-4C84-A575-DA875A7A1ED0}">
      <dgm:prSet/>
      <dgm:spPr/>
      <dgm:t>
        <a:bodyPr/>
        <a:lstStyle/>
        <a:p>
          <a:endParaRPr lang="en-AU"/>
        </a:p>
      </dgm:t>
    </dgm:pt>
    <dgm:pt modelId="{B21AC37E-0CA5-4E8B-9281-3F71B58F7D32}" type="sibTrans" cxnId="{41457E7A-28AC-4C84-A575-DA875A7A1ED0}">
      <dgm:prSet/>
      <dgm:spPr/>
      <dgm:t>
        <a:bodyPr/>
        <a:lstStyle/>
        <a:p>
          <a:endParaRPr lang="en-AU"/>
        </a:p>
      </dgm:t>
    </dgm:pt>
    <dgm:pt modelId="{985EA1F1-7924-4279-9C59-33D6FD4D0601}" type="pres">
      <dgm:prSet presAssocID="{7D2E9435-5B8B-413B-A6B0-867A1EE284D3}" presName="Name0" presStyleCnt="0">
        <dgm:presLayoutVars>
          <dgm:dir/>
          <dgm:animLvl val="lvl"/>
          <dgm:resizeHandles val="exact"/>
        </dgm:presLayoutVars>
      </dgm:prSet>
      <dgm:spPr/>
    </dgm:pt>
    <dgm:pt modelId="{5819092B-B698-458F-AAEA-F3C1404ADCB4}" type="pres">
      <dgm:prSet presAssocID="{5151A083-5B52-46D9-B97D-A1397D7C3F1E}" presName="linNode" presStyleCnt="0"/>
      <dgm:spPr/>
    </dgm:pt>
    <dgm:pt modelId="{9FAA5FCE-07F7-4CF4-B8E6-8ABF0C985C4F}" type="pres">
      <dgm:prSet presAssocID="{5151A083-5B52-46D9-B97D-A1397D7C3F1E}" presName="parentText" presStyleLbl="node1" presStyleIdx="0" presStyleCnt="5" custLinFactNeighborX="-38645" custLinFactNeighborY="-89351">
        <dgm:presLayoutVars>
          <dgm:chMax val="1"/>
          <dgm:bulletEnabled val="1"/>
        </dgm:presLayoutVars>
      </dgm:prSet>
      <dgm:spPr/>
    </dgm:pt>
    <dgm:pt modelId="{92D6E87F-8204-47BB-B71F-99B7B9A06491}" type="pres">
      <dgm:prSet presAssocID="{5151A083-5B52-46D9-B97D-A1397D7C3F1E}" presName="descendantText" presStyleLbl="alignAccFollowNode1" presStyleIdx="0" presStyleCnt="5">
        <dgm:presLayoutVars>
          <dgm:bulletEnabled val="1"/>
        </dgm:presLayoutVars>
      </dgm:prSet>
      <dgm:spPr/>
    </dgm:pt>
    <dgm:pt modelId="{B01C859A-213E-48AB-A3DD-D55259F20971}" type="pres">
      <dgm:prSet presAssocID="{46894418-5E09-489D-9340-21DE4AA5E3E9}" presName="sp" presStyleCnt="0"/>
      <dgm:spPr/>
    </dgm:pt>
    <dgm:pt modelId="{536154F8-A435-4A5F-A80D-7B7DACB85CC4}" type="pres">
      <dgm:prSet presAssocID="{370C1E21-15C0-4C8B-AED5-449BAB461462}" presName="linNode" presStyleCnt="0"/>
      <dgm:spPr/>
    </dgm:pt>
    <dgm:pt modelId="{2DA3F4FE-F152-4A98-8741-F8CCA8D5B55F}" type="pres">
      <dgm:prSet presAssocID="{370C1E21-15C0-4C8B-AED5-449BAB461462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1F2C51CC-989E-436A-8B0F-80A580E1F3F4}" type="pres">
      <dgm:prSet presAssocID="{370C1E21-15C0-4C8B-AED5-449BAB461462}" presName="descendantText" presStyleLbl="alignAccFollowNode1" presStyleIdx="1" presStyleCnt="5">
        <dgm:presLayoutVars>
          <dgm:bulletEnabled val="1"/>
        </dgm:presLayoutVars>
      </dgm:prSet>
      <dgm:spPr/>
    </dgm:pt>
    <dgm:pt modelId="{CDD2A8AB-1541-45BA-A996-B7E40E4D4A7D}" type="pres">
      <dgm:prSet presAssocID="{C60573F9-9AB0-44C1-AAB0-46EB968FE0A1}" presName="sp" presStyleCnt="0"/>
      <dgm:spPr/>
    </dgm:pt>
    <dgm:pt modelId="{61D8E26D-8769-4AD7-988C-7E9EE30A5A9E}" type="pres">
      <dgm:prSet presAssocID="{0D2B6A2A-647C-46BC-B9A3-560CA0A9E33F}" presName="linNode" presStyleCnt="0"/>
      <dgm:spPr/>
    </dgm:pt>
    <dgm:pt modelId="{F5911CDD-DBB4-4A07-B023-178F8F2DA8BD}" type="pres">
      <dgm:prSet presAssocID="{0D2B6A2A-647C-46BC-B9A3-560CA0A9E33F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0D510DCF-0C05-4EBF-BECC-DFDD79226D15}" type="pres">
      <dgm:prSet presAssocID="{0D2B6A2A-647C-46BC-B9A3-560CA0A9E33F}" presName="descendantText" presStyleLbl="alignAccFollowNode1" presStyleIdx="2" presStyleCnt="5">
        <dgm:presLayoutVars>
          <dgm:bulletEnabled val="1"/>
        </dgm:presLayoutVars>
      </dgm:prSet>
      <dgm:spPr/>
    </dgm:pt>
    <dgm:pt modelId="{91C9CFE9-E80C-4769-B233-CAD72341A8E7}" type="pres">
      <dgm:prSet presAssocID="{1432B273-B7D8-49A2-A8EA-DEC423667F22}" presName="sp" presStyleCnt="0"/>
      <dgm:spPr/>
    </dgm:pt>
    <dgm:pt modelId="{86B994C0-A402-4899-B0B7-FB766E91AEA7}" type="pres">
      <dgm:prSet presAssocID="{700A09CB-52A1-494C-8FF1-5765ABABFD1C}" presName="linNode" presStyleCnt="0"/>
      <dgm:spPr/>
    </dgm:pt>
    <dgm:pt modelId="{21552162-92FA-42AE-B7D7-474753354FF5}" type="pres">
      <dgm:prSet presAssocID="{700A09CB-52A1-494C-8FF1-5765ABABFD1C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179E7802-C82E-4A27-9CA9-9736DBA690AA}" type="pres">
      <dgm:prSet presAssocID="{700A09CB-52A1-494C-8FF1-5765ABABFD1C}" presName="descendantText" presStyleLbl="alignAccFollowNode1" presStyleIdx="3" presStyleCnt="5">
        <dgm:presLayoutVars>
          <dgm:bulletEnabled val="1"/>
        </dgm:presLayoutVars>
      </dgm:prSet>
      <dgm:spPr/>
    </dgm:pt>
    <dgm:pt modelId="{0B223458-2D29-4EEE-BD50-3722961CBD4F}" type="pres">
      <dgm:prSet presAssocID="{25C2B018-3E13-4522-A84F-13477C385D32}" presName="sp" presStyleCnt="0"/>
      <dgm:spPr/>
    </dgm:pt>
    <dgm:pt modelId="{6090F9BF-95E2-4671-812B-6AC74FAE3F45}" type="pres">
      <dgm:prSet presAssocID="{996A2574-6389-4D5C-AD36-3954C7532AD1}" presName="linNode" presStyleCnt="0"/>
      <dgm:spPr/>
    </dgm:pt>
    <dgm:pt modelId="{9EBF534E-C66B-40E7-BF8A-17116E311DE2}" type="pres">
      <dgm:prSet presAssocID="{996A2574-6389-4D5C-AD36-3954C7532AD1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42517F22-B201-43A6-9C57-F11476AA6D2F}" type="pres">
      <dgm:prSet presAssocID="{996A2574-6389-4D5C-AD36-3954C7532AD1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F39EDD1D-2F32-41D9-8132-995FC12B7A0E}" srcId="{7D2E9435-5B8B-413B-A6B0-867A1EE284D3}" destId="{370C1E21-15C0-4C8B-AED5-449BAB461462}" srcOrd="1" destOrd="0" parTransId="{D9E096B5-9E38-4F3D-8E5F-F62AE498055B}" sibTransId="{C60573F9-9AB0-44C1-AAB0-46EB968FE0A1}"/>
    <dgm:cxn modelId="{470DDA2B-6FA5-4C24-ACA2-B5D7F689B91B}" type="presOf" srcId="{7D2E9435-5B8B-413B-A6B0-867A1EE284D3}" destId="{985EA1F1-7924-4279-9C59-33D6FD4D0601}" srcOrd="0" destOrd="0" presId="urn:microsoft.com/office/officeart/2005/8/layout/vList5"/>
    <dgm:cxn modelId="{0DCAFF30-3E05-4013-B7D0-B1121B9F6C83}" srcId="{7D2E9435-5B8B-413B-A6B0-867A1EE284D3}" destId="{996A2574-6389-4D5C-AD36-3954C7532AD1}" srcOrd="4" destOrd="0" parTransId="{6B6BBEC6-C65B-4EE1-A4FC-6D5CA4A10760}" sibTransId="{6437E85E-9274-4306-A53D-9E6CF2A62CE0}"/>
    <dgm:cxn modelId="{18EEB042-B04F-4F05-8EDE-728C96E1BE2E}" srcId="{700A09CB-52A1-494C-8FF1-5765ABABFD1C}" destId="{C31DB58A-F2B7-47B3-B8F3-F6160827F650}" srcOrd="0" destOrd="0" parTransId="{C6FC7BED-E11A-4F30-8253-42F65A99AA49}" sibTransId="{28DF9455-0DAC-4CE4-8416-28346826F3F0}"/>
    <dgm:cxn modelId="{22A4DC63-3CA0-400A-8801-D0BD3BCB40C8}" type="presOf" srcId="{ED20C743-44AB-4101-B073-E82B588F80EF}" destId="{92D6E87F-8204-47BB-B71F-99B7B9A06491}" srcOrd="0" destOrd="0" presId="urn:microsoft.com/office/officeart/2005/8/layout/vList5"/>
    <dgm:cxn modelId="{56259666-8F1A-48BA-B173-8F8A522C36B8}" type="presOf" srcId="{700A09CB-52A1-494C-8FF1-5765ABABFD1C}" destId="{21552162-92FA-42AE-B7D7-474753354FF5}" srcOrd="0" destOrd="0" presId="urn:microsoft.com/office/officeart/2005/8/layout/vList5"/>
    <dgm:cxn modelId="{920C5150-CA1F-4625-9487-FDFFDAE07D88}" type="presOf" srcId="{4A209084-B48A-4302-A32B-1D25C75B2812}" destId="{42517F22-B201-43A6-9C57-F11476AA6D2F}" srcOrd="0" destOrd="0" presId="urn:microsoft.com/office/officeart/2005/8/layout/vList5"/>
    <dgm:cxn modelId="{110C0552-459D-45AD-8ABC-A1DADD5A63EF}" srcId="{370C1E21-15C0-4C8B-AED5-449BAB461462}" destId="{1D175AA8-5D14-4830-A62D-21A49FA6E263}" srcOrd="0" destOrd="0" parTransId="{E4941B5E-E4B6-4C77-BA2F-3973419D4FE0}" sibTransId="{4EF03BAE-98A1-4F4F-B1ED-F67E55FD80C5}"/>
    <dgm:cxn modelId="{41457E7A-28AC-4C84-A575-DA875A7A1ED0}" srcId="{996A2574-6389-4D5C-AD36-3954C7532AD1}" destId="{4A209084-B48A-4302-A32B-1D25C75B2812}" srcOrd="0" destOrd="0" parTransId="{EBE9A23A-0C57-4526-B20D-BB00245906ED}" sibTransId="{B21AC37E-0CA5-4E8B-9281-3F71B58F7D32}"/>
    <dgm:cxn modelId="{36033D7C-D59F-4916-BDDC-43B2C03123DA}" type="presOf" srcId="{370C1E21-15C0-4C8B-AED5-449BAB461462}" destId="{2DA3F4FE-F152-4A98-8741-F8CCA8D5B55F}" srcOrd="0" destOrd="0" presId="urn:microsoft.com/office/officeart/2005/8/layout/vList5"/>
    <dgm:cxn modelId="{C4E8EC89-977C-4D27-A61D-BE2C41662676}" type="presOf" srcId="{0D2B6A2A-647C-46BC-B9A3-560CA0A9E33F}" destId="{F5911CDD-DBB4-4A07-B023-178F8F2DA8BD}" srcOrd="0" destOrd="0" presId="urn:microsoft.com/office/officeart/2005/8/layout/vList5"/>
    <dgm:cxn modelId="{1422FC8B-7A2A-4109-9DB5-DEC65BA9D678}" type="presOf" srcId="{C31DB58A-F2B7-47B3-B8F3-F6160827F650}" destId="{179E7802-C82E-4A27-9CA9-9736DBA690AA}" srcOrd="0" destOrd="0" presId="urn:microsoft.com/office/officeart/2005/8/layout/vList5"/>
    <dgm:cxn modelId="{BB8BCDB0-A39D-4E01-9CAB-BC0B144C8D03}" srcId="{5151A083-5B52-46D9-B97D-A1397D7C3F1E}" destId="{ED20C743-44AB-4101-B073-E82B588F80EF}" srcOrd="0" destOrd="0" parTransId="{43AEF476-29C7-4556-B601-7EEA172CF878}" sibTransId="{C6AC1C18-AD2E-4A49-8259-4F1D8A0D4485}"/>
    <dgm:cxn modelId="{D94AE3B9-3AC0-41CD-A7A1-EDE595A20DDD}" type="presOf" srcId="{B2584C94-3C32-42D2-91AC-7DB09A95A54B}" destId="{0D510DCF-0C05-4EBF-BECC-DFDD79226D15}" srcOrd="0" destOrd="0" presId="urn:microsoft.com/office/officeart/2005/8/layout/vList5"/>
    <dgm:cxn modelId="{6CA0A8BC-7DB5-4E58-8AD3-02C9DDB5B36C}" srcId="{7D2E9435-5B8B-413B-A6B0-867A1EE284D3}" destId="{700A09CB-52A1-494C-8FF1-5765ABABFD1C}" srcOrd="3" destOrd="0" parTransId="{3EA2A4DE-8892-40F8-8FB0-F537437C5EE1}" sibTransId="{25C2B018-3E13-4522-A84F-13477C385D32}"/>
    <dgm:cxn modelId="{A0D0EDBD-8569-48EE-B76C-1D5D67A2E185}" type="presOf" srcId="{1D175AA8-5D14-4830-A62D-21A49FA6E263}" destId="{1F2C51CC-989E-436A-8B0F-80A580E1F3F4}" srcOrd="0" destOrd="0" presId="urn:microsoft.com/office/officeart/2005/8/layout/vList5"/>
    <dgm:cxn modelId="{46F3F7D8-3992-427F-93A5-44E8E8BD4C58}" srcId="{7D2E9435-5B8B-413B-A6B0-867A1EE284D3}" destId="{0D2B6A2A-647C-46BC-B9A3-560CA0A9E33F}" srcOrd="2" destOrd="0" parTransId="{EA569F93-AF04-4D4F-9C4F-90722A5ABE22}" sibTransId="{1432B273-B7D8-49A2-A8EA-DEC423667F22}"/>
    <dgm:cxn modelId="{408846E3-4F9E-44BA-9D2A-91493E54FB2C}" type="presOf" srcId="{996A2574-6389-4D5C-AD36-3954C7532AD1}" destId="{9EBF534E-C66B-40E7-BF8A-17116E311DE2}" srcOrd="0" destOrd="0" presId="urn:microsoft.com/office/officeart/2005/8/layout/vList5"/>
    <dgm:cxn modelId="{60C7AFE4-2FF7-4E34-9115-0A748E5268F3}" srcId="{7D2E9435-5B8B-413B-A6B0-867A1EE284D3}" destId="{5151A083-5B52-46D9-B97D-A1397D7C3F1E}" srcOrd="0" destOrd="0" parTransId="{44F7CB3C-33B4-4D88-9C03-26F34008EEA6}" sibTransId="{46894418-5E09-489D-9340-21DE4AA5E3E9}"/>
    <dgm:cxn modelId="{B22753E7-F354-4620-B0AA-6EC9639DCFC7}" type="presOf" srcId="{5151A083-5B52-46D9-B97D-A1397D7C3F1E}" destId="{9FAA5FCE-07F7-4CF4-B8E6-8ABF0C985C4F}" srcOrd="0" destOrd="0" presId="urn:microsoft.com/office/officeart/2005/8/layout/vList5"/>
    <dgm:cxn modelId="{2F51D1EB-B737-4C6E-9E28-CC627BBA2511}" srcId="{0D2B6A2A-647C-46BC-B9A3-560CA0A9E33F}" destId="{B2584C94-3C32-42D2-91AC-7DB09A95A54B}" srcOrd="0" destOrd="0" parTransId="{1486F027-0EEB-4DAF-8B23-45161F698BD5}" sibTransId="{3C0AD4C3-E494-4B54-9E18-F7F60B983737}"/>
    <dgm:cxn modelId="{105B151E-FB7E-46B3-8D8E-94168CF16E32}" type="presParOf" srcId="{985EA1F1-7924-4279-9C59-33D6FD4D0601}" destId="{5819092B-B698-458F-AAEA-F3C1404ADCB4}" srcOrd="0" destOrd="0" presId="urn:microsoft.com/office/officeart/2005/8/layout/vList5"/>
    <dgm:cxn modelId="{C9FCDC89-7F9D-462A-82B7-8B65B22FE382}" type="presParOf" srcId="{5819092B-B698-458F-AAEA-F3C1404ADCB4}" destId="{9FAA5FCE-07F7-4CF4-B8E6-8ABF0C985C4F}" srcOrd="0" destOrd="0" presId="urn:microsoft.com/office/officeart/2005/8/layout/vList5"/>
    <dgm:cxn modelId="{F7C5690E-969F-4188-A1D7-31ED69B89B82}" type="presParOf" srcId="{5819092B-B698-458F-AAEA-F3C1404ADCB4}" destId="{92D6E87F-8204-47BB-B71F-99B7B9A06491}" srcOrd="1" destOrd="0" presId="urn:microsoft.com/office/officeart/2005/8/layout/vList5"/>
    <dgm:cxn modelId="{FD4DA1CB-3698-4720-94A6-7A04AC31D126}" type="presParOf" srcId="{985EA1F1-7924-4279-9C59-33D6FD4D0601}" destId="{B01C859A-213E-48AB-A3DD-D55259F20971}" srcOrd="1" destOrd="0" presId="urn:microsoft.com/office/officeart/2005/8/layout/vList5"/>
    <dgm:cxn modelId="{33D29A79-BE11-4300-8A4A-D9B85CAD34FF}" type="presParOf" srcId="{985EA1F1-7924-4279-9C59-33D6FD4D0601}" destId="{536154F8-A435-4A5F-A80D-7B7DACB85CC4}" srcOrd="2" destOrd="0" presId="urn:microsoft.com/office/officeart/2005/8/layout/vList5"/>
    <dgm:cxn modelId="{6209F48B-13BB-4805-8169-9F685BBDF9FA}" type="presParOf" srcId="{536154F8-A435-4A5F-A80D-7B7DACB85CC4}" destId="{2DA3F4FE-F152-4A98-8741-F8CCA8D5B55F}" srcOrd="0" destOrd="0" presId="urn:microsoft.com/office/officeart/2005/8/layout/vList5"/>
    <dgm:cxn modelId="{4D60619A-060C-46B0-B1A3-F65F660B5665}" type="presParOf" srcId="{536154F8-A435-4A5F-A80D-7B7DACB85CC4}" destId="{1F2C51CC-989E-436A-8B0F-80A580E1F3F4}" srcOrd="1" destOrd="0" presId="urn:microsoft.com/office/officeart/2005/8/layout/vList5"/>
    <dgm:cxn modelId="{34481684-E49A-4D0D-A55F-6D61ECEBDCBB}" type="presParOf" srcId="{985EA1F1-7924-4279-9C59-33D6FD4D0601}" destId="{CDD2A8AB-1541-45BA-A996-B7E40E4D4A7D}" srcOrd="3" destOrd="0" presId="urn:microsoft.com/office/officeart/2005/8/layout/vList5"/>
    <dgm:cxn modelId="{CC230E67-E57A-4FD4-8737-B3391B2EE2F2}" type="presParOf" srcId="{985EA1F1-7924-4279-9C59-33D6FD4D0601}" destId="{61D8E26D-8769-4AD7-988C-7E9EE30A5A9E}" srcOrd="4" destOrd="0" presId="urn:microsoft.com/office/officeart/2005/8/layout/vList5"/>
    <dgm:cxn modelId="{8922B26D-6E64-4969-87FA-1EF4A6778601}" type="presParOf" srcId="{61D8E26D-8769-4AD7-988C-7E9EE30A5A9E}" destId="{F5911CDD-DBB4-4A07-B023-178F8F2DA8BD}" srcOrd="0" destOrd="0" presId="urn:microsoft.com/office/officeart/2005/8/layout/vList5"/>
    <dgm:cxn modelId="{2DF0360B-3FBF-4E17-8A7A-241CF2C87ED6}" type="presParOf" srcId="{61D8E26D-8769-4AD7-988C-7E9EE30A5A9E}" destId="{0D510DCF-0C05-4EBF-BECC-DFDD79226D15}" srcOrd="1" destOrd="0" presId="urn:microsoft.com/office/officeart/2005/8/layout/vList5"/>
    <dgm:cxn modelId="{56933736-A5EE-4447-B87A-897B883C20DB}" type="presParOf" srcId="{985EA1F1-7924-4279-9C59-33D6FD4D0601}" destId="{91C9CFE9-E80C-4769-B233-CAD72341A8E7}" srcOrd="5" destOrd="0" presId="urn:microsoft.com/office/officeart/2005/8/layout/vList5"/>
    <dgm:cxn modelId="{28073D2A-39B4-4239-91F8-5887E02E28FA}" type="presParOf" srcId="{985EA1F1-7924-4279-9C59-33D6FD4D0601}" destId="{86B994C0-A402-4899-B0B7-FB766E91AEA7}" srcOrd="6" destOrd="0" presId="urn:microsoft.com/office/officeart/2005/8/layout/vList5"/>
    <dgm:cxn modelId="{9257DA9F-D76F-4E08-918A-860777E6ABA1}" type="presParOf" srcId="{86B994C0-A402-4899-B0B7-FB766E91AEA7}" destId="{21552162-92FA-42AE-B7D7-474753354FF5}" srcOrd="0" destOrd="0" presId="urn:microsoft.com/office/officeart/2005/8/layout/vList5"/>
    <dgm:cxn modelId="{DA72382D-88B9-438A-9C7E-3CA4ABB052E0}" type="presParOf" srcId="{86B994C0-A402-4899-B0B7-FB766E91AEA7}" destId="{179E7802-C82E-4A27-9CA9-9736DBA690AA}" srcOrd="1" destOrd="0" presId="urn:microsoft.com/office/officeart/2005/8/layout/vList5"/>
    <dgm:cxn modelId="{72C94D1F-E268-4B29-9E83-05B1CE083ECF}" type="presParOf" srcId="{985EA1F1-7924-4279-9C59-33D6FD4D0601}" destId="{0B223458-2D29-4EEE-BD50-3722961CBD4F}" srcOrd="7" destOrd="0" presId="urn:microsoft.com/office/officeart/2005/8/layout/vList5"/>
    <dgm:cxn modelId="{FDA37975-0D6E-48EE-A5B3-B71BA23AFAEB}" type="presParOf" srcId="{985EA1F1-7924-4279-9C59-33D6FD4D0601}" destId="{6090F9BF-95E2-4671-812B-6AC74FAE3F45}" srcOrd="8" destOrd="0" presId="urn:microsoft.com/office/officeart/2005/8/layout/vList5"/>
    <dgm:cxn modelId="{F400AB8B-8E69-4384-B6A8-0E13B8C43A01}" type="presParOf" srcId="{6090F9BF-95E2-4671-812B-6AC74FAE3F45}" destId="{9EBF534E-C66B-40E7-BF8A-17116E311DE2}" srcOrd="0" destOrd="0" presId="urn:microsoft.com/office/officeart/2005/8/layout/vList5"/>
    <dgm:cxn modelId="{C5B515C0-E16C-45CA-8809-486232B18DFF}" type="presParOf" srcId="{6090F9BF-95E2-4671-812B-6AC74FAE3F45}" destId="{42517F22-B201-43A6-9C57-F11476AA6D2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478054-899B-4C40-8970-154C6714DFAF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5A853A2A-B324-4356-A8FD-BA104B24DA70}">
      <dgm:prSet/>
      <dgm:spPr/>
      <dgm:t>
        <a:bodyPr/>
        <a:lstStyle/>
        <a:p>
          <a:r>
            <a:rPr lang="en-AU" dirty="0">
              <a:solidFill>
                <a:schemeClr val="bg1"/>
              </a:solidFill>
            </a:rPr>
            <a:t>Awareness raising – about self and others</a:t>
          </a:r>
        </a:p>
      </dgm:t>
    </dgm:pt>
    <dgm:pt modelId="{0C755C58-81A6-450E-9E0E-8C6A69BF19D4}" type="parTrans" cxnId="{7FCE034F-0874-48C5-A04F-B82B5BAA7BF1}">
      <dgm:prSet/>
      <dgm:spPr/>
      <dgm:t>
        <a:bodyPr/>
        <a:lstStyle/>
        <a:p>
          <a:endParaRPr lang="en-AU"/>
        </a:p>
      </dgm:t>
    </dgm:pt>
    <dgm:pt modelId="{E44C8F68-3E3D-41B2-8CDF-BA5CA358B4B2}" type="sibTrans" cxnId="{7FCE034F-0874-48C5-A04F-B82B5BAA7BF1}">
      <dgm:prSet/>
      <dgm:spPr/>
      <dgm:t>
        <a:bodyPr/>
        <a:lstStyle/>
        <a:p>
          <a:endParaRPr lang="en-AU"/>
        </a:p>
      </dgm:t>
    </dgm:pt>
    <dgm:pt modelId="{ED87A11D-FD85-4B2C-BCD7-4D237DDFB676}">
      <dgm:prSet/>
      <dgm:spPr/>
      <dgm:t>
        <a:bodyPr/>
        <a:lstStyle/>
        <a:p>
          <a:r>
            <a:rPr lang="en-AU" dirty="0">
              <a:solidFill>
                <a:schemeClr val="bg1"/>
              </a:solidFill>
            </a:rPr>
            <a:t>Addressing psychosocial drivers</a:t>
          </a:r>
        </a:p>
      </dgm:t>
    </dgm:pt>
    <dgm:pt modelId="{89D4DDA7-6F9C-4F1C-A6A1-2F9C2526C17A}" type="parTrans" cxnId="{A5644A97-D4BB-4782-9C4E-B4ED780001A9}">
      <dgm:prSet/>
      <dgm:spPr/>
      <dgm:t>
        <a:bodyPr/>
        <a:lstStyle/>
        <a:p>
          <a:endParaRPr lang="en-AU"/>
        </a:p>
      </dgm:t>
    </dgm:pt>
    <dgm:pt modelId="{9C910751-D35C-4677-83E6-681D89CB397A}" type="sibTrans" cxnId="{A5644A97-D4BB-4782-9C4E-B4ED780001A9}">
      <dgm:prSet/>
      <dgm:spPr/>
      <dgm:t>
        <a:bodyPr/>
        <a:lstStyle/>
        <a:p>
          <a:endParaRPr lang="en-AU"/>
        </a:p>
      </dgm:t>
    </dgm:pt>
    <dgm:pt modelId="{4848D9E4-048C-4B40-9A64-2AB5AE037DB4}">
      <dgm:prSet/>
      <dgm:spPr/>
      <dgm:t>
        <a:bodyPr/>
        <a:lstStyle/>
        <a:p>
          <a:r>
            <a:rPr lang="en-AU" dirty="0">
              <a:solidFill>
                <a:schemeClr val="bg1"/>
              </a:solidFill>
            </a:rPr>
            <a:t>Encouraging emotional expression and help-seeking</a:t>
          </a:r>
        </a:p>
      </dgm:t>
    </dgm:pt>
    <dgm:pt modelId="{8EFA4726-E47E-4BD4-BDF6-B8A7B14693DD}" type="parTrans" cxnId="{E941B0BE-6092-44A0-9512-271A849DD125}">
      <dgm:prSet/>
      <dgm:spPr/>
      <dgm:t>
        <a:bodyPr/>
        <a:lstStyle/>
        <a:p>
          <a:endParaRPr lang="en-AU"/>
        </a:p>
      </dgm:t>
    </dgm:pt>
    <dgm:pt modelId="{55101459-2B51-4145-A522-158F98E0B286}" type="sibTrans" cxnId="{E941B0BE-6092-44A0-9512-271A849DD125}">
      <dgm:prSet/>
      <dgm:spPr/>
      <dgm:t>
        <a:bodyPr/>
        <a:lstStyle/>
        <a:p>
          <a:endParaRPr lang="en-AU"/>
        </a:p>
      </dgm:t>
    </dgm:pt>
    <dgm:pt modelId="{5E4D0CC6-089F-4ECF-91A8-A0CF5A5BD75E}">
      <dgm:prSet/>
      <dgm:spPr/>
      <dgm:t>
        <a:bodyPr/>
        <a:lstStyle/>
        <a:p>
          <a:r>
            <a:rPr lang="en-AU" dirty="0">
              <a:solidFill>
                <a:schemeClr val="bg1"/>
              </a:solidFill>
            </a:rPr>
            <a:t>Increasing</a:t>
          </a:r>
          <a:r>
            <a:rPr lang="en-AU" dirty="0"/>
            <a:t> </a:t>
          </a:r>
          <a:r>
            <a:rPr lang="en-AU" dirty="0">
              <a:solidFill>
                <a:schemeClr val="bg1"/>
              </a:solidFill>
            </a:rPr>
            <a:t>social connection</a:t>
          </a:r>
        </a:p>
      </dgm:t>
    </dgm:pt>
    <dgm:pt modelId="{8DE2CDFB-A7F3-4EFF-BE82-DEAF185AEBBC}" type="parTrans" cxnId="{FAD656BE-3367-4D3C-B5D6-48712CFB041F}">
      <dgm:prSet/>
      <dgm:spPr/>
      <dgm:t>
        <a:bodyPr/>
        <a:lstStyle/>
        <a:p>
          <a:endParaRPr lang="en-AU"/>
        </a:p>
      </dgm:t>
    </dgm:pt>
    <dgm:pt modelId="{717A1264-6A44-45E6-8AF3-54C3CBA732BF}" type="sibTrans" cxnId="{FAD656BE-3367-4D3C-B5D6-48712CFB041F}">
      <dgm:prSet/>
      <dgm:spPr/>
      <dgm:t>
        <a:bodyPr/>
        <a:lstStyle/>
        <a:p>
          <a:endParaRPr lang="en-AU"/>
        </a:p>
      </dgm:t>
    </dgm:pt>
    <dgm:pt modelId="{F36B98A0-6270-4553-B13B-8CB3EBC2E25A}">
      <dgm:prSet/>
      <dgm:spPr/>
      <dgm:t>
        <a:bodyPr/>
        <a:lstStyle/>
        <a:p>
          <a:r>
            <a:rPr lang="en-AU" dirty="0">
              <a:solidFill>
                <a:schemeClr val="bg1"/>
              </a:solidFill>
            </a:rPr>
            <a:t>Equip to support each other </a:t>
          </a:r>
        </a:p>
      </dgm:t>
    </dgm:pt>
    <dgm:pt modelId="{C8D3A306-7968-4FDC-9D0C-18568124C29A}" type="parTrans" cxnId="{3FDEF88A-9453-4318-93AD-D9F47FA16774}">
      <dgm:prSet/>
      <dgm:spPr/>
      <dgm:t>
        <a:bodyPr/>
        <a:lstStyle/>
        <a:p>
          <a:endParaRPr lang="en-AU"/>
        </a:p>
      </dgm:t>
    </dgm:pt>
    <dgm:pt modelId="{0427280B-F439-4B0D-BF94-9CB160532D2D}" type="sibTrans" cxnId="{3FDEF88A-9453-4318-93AD-D9F47FA16774}">
      <dgm:prSet/>
      <dgm:spPr/>
      <dgm:t>
        <a:bodyPr/>
        <a:lstStyle/>
        <a:p>
          <a:endParaRPr lang="en-AU"/>
        </a:p>
      </dgm:t>
    </dgm:pt>
    <dgm:pt modelId="{9A898AEF-3FC4-403B-96E0-B19F8FDCBCE0}">
      <dgm:prSet/>
      <dgm:spPr/>
      <dgm:t>
        <a:bodyPr/>
        <a:lstStyle/>
        <a:p>
          <a:r>
            <a:rPr lang="en-AU" dirty="0">
              <a:solidFill>
                <a:schemeClr val="bg1"/>
              </a:solidFill>
            </a:rPr>
            <a:t>Supportive Communities</a:t>
          </a:r>
        </a:p>
      </dgm:t>
    </dgm:pt>
    <dgm:pt modelId="{1B058349-C80A-4F3F-BAEC-69FEC9A01000}" type="parTrans" cxnId="{A2B6B9E0-BEEE-46BE-A39D-08207FA545E8}">
      <dgm:prSet/>
      <dgm:spPr/>
      <dgm:t>
        <a:bodyPr/>
        <a:lstStyle/>
        <a:p>
          <a:endParaRPr lang="en-AU"/>
        </a:p>
      </dgm:t>
    </dgm:pt>
    <dgm:pt modelId="{5C709679-0630-4A67-8C50-4B81E71C5D24}" type="sibTrans" cxnId="{A2B6B9E0-BEEE-46BE-A39D-08207FA545E8}">
      <dgm:prSet/>
      <dgm:spPr/>
      <dgm:t>
        <a:bodyPr/>
        <a:lstStyle/>
        <a:p>
          <a:endParaRPr lang="en-AU"/>
        </a:p>
      </dgm:t>
    </dgm:pt>
    <dgm:pt modelId="{DA68492F-41CD-43AC-A2B1-DF24A7502559}">
      <dgm:prSet/>
      <dgm:spPr/>
      <dgm:t>
        <a:bodyPr/>
        <a:lstStyle/>
        <a:p>
          <a:r>
            <a:rPr lang="en-AU" dirty="0">
              <a:solidFill>
                <a:schemeClr val="bg1"/>
              </a:solidFill>
            </a:rPr>
            <a:t>Accessible and useful services</a:t>
          </a:r>
        </a:p>
      </dgm:t>
    </dgm:pt>
    <dgm:pt modelId="{85E4131C-F789-4208-850C-197A89836D54}" type="parTrans" cxnId="{09087DB3-94E5-4F45-9F6F-BCEDC4749F38}">
      <dgm:prSet/>
      <dgm:spPr/>
      <dgm:t>
        <a:bodyPr/>
        <a:lstStyle/>
        <a:p>
          <a:endParaRPr lang="en-AU"/>
        </a:p>
      </dgm:t>
    </dgm:pt>
    <dgm:pt modelId="{7B2D2429-52F0-48B2-930E-11B49AAB27C2}" type="sibTrans" cxnId="{09087DB3-94E5-4F45-9F6F-BCEDC4749F38}">
      <dgm:prSet/>
      <dgm:spPr/>
      <dgm:t>
        <a:bodyPr/>
        <a:lstStyle/>
        <a:p>
          <a:endParaRPr lang="en-AU"/>
        </a:p>
      </dgm:t>
    </dgm:pt>
    <dgm:pt modelId="{3EE3A5F7-B711-40BC-93CF-B4BFA7376F7A}" type="pres">
      <dgm:prSet presAssocID="{8D478054-899B-4C40-8970-154C6714DFAF}" presName="compositeShape" presStyleCnt="0">
        <dgm:presLayoutVars>
          <dgm:chMax val="7"/>
          <dgm:dir/>
          <dgm:resizeHandles val="exact"/>
        </dgm:presLayoutVars>
      </dgm:prSet>
      <dgm:spPr/>
    </dgm:pt>
    <dgm:pt modelId="{6A0AA0E8-7AE2-4442-B0D4-94EE4218B585}" type="pres">
      <dgm:prSet presAssocID="{5A853A2A-B324-4356-A8FD-BA104B24DA70}" presName="circ1" presStyleLbl="vennNode1" presStyleIdx="0" presStyleCnt="7"/>
      <dgm:spPr/>
    </dgm:pt>
    <dgm:pt modelId="{494A8A9C-F8F4-407B-81AD-40CFC033E16B}" type="pres">
      <dgm:prSet presAssocID="{5A853A2A-B324-4356-A8FD-BA104B24DA70}" presName="circ1Tx" presStyleLbl="revTx" presStyleIdx="0" presStyleCnt="0" custLinFactNeighborX="-436" custLinFactNeighborY="8959">
        <dgm:presLayoutVars>
          <dgm:chMax val="0"/>
          <dgm:chPref val="0"/>
          <dgm:bulletEnabled val="1"/>
        </dgm:presLayoutVars>
      </dgm:prSet>
      <dgm:spPr/>
    </dgm:pt>
    <dgm:pt modelId="{4CAD838F-BD82-4DC3-8748-71558CE6543A}" type="pres">
      <dgm:prSet presAssocID="{ED87A11D-FD85-4B2C-BCD7-4D237DDFB676}" presName="circ2" presStyleLbl="vennNode1" presStyleIdx="1" presStyleCnt="7"/>
      <dgm:spPr/>
    </dgm:pt>
    <dgm:pt modelId="{9419802A-2DD6-4497-A0B3-0F8BFA047B87}" type="pres">
      <dgm:prSet presAssocID="{ED87A11D-FD85-4B2C-BCD7-4D237DDFB67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A7CAE73-584A-479E-9DB6-D9D1889DF124}" type="pres">
      <dgm:prSet presAssocID="{4848D9E4-048C-4B40-9A64-2AB5AE037DB4}" presName="circ3" presStyleLbl="vennNode1" presStyleIdx="2" presStyleCnt="7"/>
      <dgm:spPr/>
    </dgm:pt>
    <dgm:pt modelId="{D432CE74-6E0F-418B-8448-6D9B1E0A2DA3}" type="pres">
      <dgm:prSet presAssocID="{4848D9E4-048C-4B40-9A64-2AB5AE037DB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6EB8225-D415-41AF-98D4-BED32ECA2B6B}" type="pres">
      <dgm:prSet presAssocID="{5E4D0CC6-089F-4ECF-91A8-A0CF5A5BD75E}" presName="circ4" presStyleLbl="vennNode1" presStyleIdx="3" presStyleCnt="7"/>
      <dgm:spPr/>
    </dgm:pt>
    <dgm:pt modelId="{5BBB10DB-E7D8-4344-9919-3FD2F14F6B44}" type="pres">
      <dgm:prSet presAssocID="{5E4D0CC6-089F-4ECF-91A8-A0CF5A5BD75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FFBDFB0-4E91-4234-B720-7544D5C6F1EC}" type="pres">
      <dgm:prSet presAssocID="{F36B98A0-6270-4553-B13B-8CB3EBC2E25A}" presName="circ5" presStyleLbl="vennNode1" presStyleIdx="4" presStyleCnt="7"/>
      <dgm:spPr/>
    </dgm:pt>
    <dgm:pt modelId="{A8415ECD-A085-4C95-822E-232F82A829AA}" type="pres">
      <dgm:prSet presAssocID="{F36B98A0-6270-4553-B13B-8CB3EBC2E25A}" presName="circ5Tx" presStyleLbl="revTx" presStyleIdx="0" presStyleCnt="0" custLinFactNeighborX="-496" custLinFactNeighborY="0">
        <dgm:presLayoutVars>
          <dgm:chMax val="0"/>
          <dgm:chPref val="0"/>
          <dgm:bulletEnabled val="1"/>
        </dgm:presLayoutVars>
      </dgm:prSet>
      <dgm:spPr/>
    </dgm:pt>
    <dgm:pt modelId="{FB54F373-8C1E-409A-85BC-FD7937C67FA6}" type="pres">
      <dgm:prSet presAssocID="{9A898AEF-3FC4-403B-96E0-B19F8FDCBCE0}" presName="circ6" presStyleLbl="vennNode1" presStyleIdx="5" presStyleCnt="7"/>
      <dgm:spPr/>
    </dgm:pt>
    <dgm:pt modelId="{D9C7727B-61F9-4FFE-A4B0-95ADCDD3118F}" type="pres">
      <dgm:prSet presAssocID="{9A898AEF-3FC4-403B-96E0-B19F8FDCBCE0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3FD9A4B-5E88-433C-ADB8-EFE486A0A1E0}" type="pres">
      <dgm:prSet presAssocID="{DA68492F-41CD-43AC-A2B1-DF24A7502559}" presName="circ7" presStyleLbl="vennNode1" presStyleIdx="6" presStyleCnt="7"/>
      <dgm:spPr/>
    </dgm:pt>
    <dgm:pt modelId="{F02EB003-8DFA-434D-90B8-A61757FB7360}" type="pres">
      <dgm:prSet presAssocID="{DA68492F-41CD-43AC-A2B1-DF24A7502559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6FCCD08-6F7D-418E-9204-5CC58A8587D6}" type="presOf" srcId="{F36B98A0-6270-4553-B13B-8CB3EBC2E25A}" destId="{A8415ECD-A085-4C95-822E-232F82A829AA}" srcOrd="0" destOrd="0" presId="urn:microsoft.com/office/officeart/2005/8/layout/venn1"/>
    <dgm:cxn modelId="{7AFC2D21-B085-466F-A456-0EEF3A6EBB72}" type="presOf" srcId="{DA68492F-41CD-43AC-A2B1-DF24A7502559}" destId="{F02EB003-8DFA-434D-90B8-A61757FB7360}" srcOrd="0" destOrd="0" presId="urn:microsoft.com/office/officeart/2005/8/layout/venn1"/>
    <dgm:cxn modelId="{03E3E269-6405-4149-BB35-7232721E7DB1}" type="presOf" srcId="{4848D9E4-048C-4B40-9A64-2AB5AE037DB4}" destId="{D432CE74-6E0F-418B-8448-6D9B1E0A2DA3}" srcOrd="0" destOrd="0" presId="urn:microsoft.com/office/officeart/2005/8/layout/venn1"/>
    <dgm:cxn modelId="{7FCE034F-0874-48C5-A04F-B82B5BAA7BF1}" srcId="{8D478054-899B-4C40-8970-154C6714DFAF}" destId="{5A853A2A-B324-4356-A8FD-BA104B24DA70}" srcOrd="0" destOrd="0" parTransId="{0C755C58-81A6-450E-9E0E-8C6A69BF19D4}" sibTransId="{E44C8F68-3E3D-41B2-8CDF-BA5CA358B4B2}"/>
    <dgm:cxn modelId="{7FBFB371-2093-4934-9F8E-858B52AE2BB0}" type="presOf" srcId="{8D478054-899B-4C40-8970-154C6714DFAF}" destId="{3EE3A5F7-B711-40BC-93CF-B4BFA7376F7A}" srcOrd="0" destOrd="0" presId="urn:microsoft.com/office/officeart/2005/8/layout/venn1"/>
    <dgm:cxn modelId="{72123357-9A42-4729-8B91-3251EECFB730}" type="presOf" srcId="{9A898AEF-3FC4-403B-96E0-B19F8FDCBCE0}" destId="{D9C7727B-61F9-4FFE-A4B0-95ADCDD3118F}" srcOrd="0" destOrd="0" presId="urn:microsoft.com/office/officeart/2005/8/layout/venn1"/>
    <dgm:cxn modelId="{A7D3AD79-6891-48B6-BE16-796E4EB6AAA9}" type="presOf" srcId="{5E4D0CC6-089F-4ECF-91A8-A0CF5A5BD75E}" destId="{5BBB10DB-E7D8-4344-9919-3FD2F14F6B44}" srcOrd="0" destOrd="0" presId="urn:microsoft.com/office/officeart/2005/8/layout/venn1"/>
    <dgm:cxn modelId="{3FDEF88A-9453-4318-93AD-D9F47FA16774}" srcId="{8D478054-899B-4C40-8970-154C6714DFAF}" destId="{F36B98A0-6270-4553-B13B-8CB3EBC2E25A}" srcOrd="4" destOrd="0" parTransId="{C8D3A306-7968-4FDC-9D0C-18568124C29A}" sibTransId="{0427280B-F439-4B0D-BF94-9CB160532D2D}"/>
    <dgm:cxn modelId="{A5644A97-D4BB-4782-9C4E-B4ED780001A9}" srcId="{8D478054-899B-4C40-8970-154C6714DFAF}" destId="{ED87A11D-FD85-4B2C-BCD7-4D237DDFB676}" srcOrd="1" destOrd="0" parTransId="{89D4DDA7-6F9C-4F1C-A6A1-2F9C2526C17A}" sibTransId="{9C910751-D35C-4677-83E6-681D89CB397A}"/>
    <dgm:cxn modelId="{F4E489A9-2A6A-45D5-ABB7-9674BDB15D8F}" type="presOf" srcId="{5A853A2A-B324-4356-A8FD-BA104B24DA70}" destId="{494A8A9C-F8F4-407B-81AD-40CFC033E16B}" srcOrd="0" destOrd="0" presId="urn:microsoft.com/office/officeart/2005/8/layout/venn1"/>
    <dgm:cxn modelId="{714E98A9-6D96-4E20-BDB7-F1570738DCB7}" type="presOf" srcId="{ED87A11D-FD85-4B2C-BCD7-4D237DDFB676}" destId="{9419802A-2DD6-4497-A0B3-0F8BFA047B87}" srcOrd="0" destOrd="0" presId="urn:microsoft.com/office/officeart/2005/8/layout/venn1"/>
    <dgm:cxn modelId="{09087DB3-94E5-4F45-9F6F-BCEDC4749F38}" srcId="{8D478054-899B-4C40-8970-154C6714DFAF}" destId="{DA68492F-41CD-43AC-A2B1-DF24A7502559}" srcOrd="6" destOrd="0" parTransId="{85E4131C-F789-4208-850C-197A89836D54}" sibTransId="{7B2D2429-52F0-48B2-930E-11B49AAB27C2}"/>
    <dgm:cxn modelId="{FAD656BE-3367-4D3C-B5D6-48712CFB041F}" srcId="{8D478054-899B-4C40-8970-154C6714DFAF}" destId="{5E4D0CC6-089F-4ECF-91A8-A0CF5A5BD75E}" srcOrd="3" destOrd="0" parTransId="{8DE2CDFB-A7F3-4EFF-BE82-DEAF185AEBBC}" sibTransId="{717A1264-6A44-45E6-8AF3-54C3CBA732BF}"/>
    <dgm:cxn modelId="{E941B0BE-6092-44A0-9512-271A849DD125}" srcId="{8D478054-899B-4C40-8970-154C6714DFAF}" destId="{4848D9E4-048C-4B40-9A64-2AB5AE037DB4}" srcOrd="2" destOrd="0" parTransId="{8EFA4726-E47E-4BD4-BDF6-B8A7B14693DD}" sibTransId="{55101459-2B51-4145-A522-158F98E0B286}"/>
    <dgm:cxn modelId="{A2B6B9E0-BEEE-46BE-A39D-08207FA545E8}" srcId="{8D478054-899B-4C40-8970-154C6714DFAF}" destId="{9A898AEF-3FC4-403B-96E0-B19F8FDCBCE0}" srcOrd="5" destOrd="0" parTransId="{1B058349-C80A-4F3F-BAEC-69FEC9A01000}" sibTransId="{5C709679-0630-4A67-8C50-4B81E71C5D24}"/>
    <dgm:cxn modelId="{E1E8FA03-49F5-46DF-994C-C4EAF09F9FD8}" type="presParOf" srcId="{3EE3A5F7-B711-40BC-93CF-B4BFA7376F7A}" destId="{6A0AA0E8-7AE2-4442-B0D4-94EE4218B585}" srcOrd="0" destOrd="0" presId="urn:microsoft.com/office/officeart/2005/8/layout/venn1"/>
    <dgm:cxn modelId="{EB1D734B-95DC-462D-8926-DCC54038B5A2}" type="presParOf" srcId="{3EE3A5F7-B711-40BC-93CF-B4BFA7376F7A}" destId="{494A8A9C-F8F4-407B-81AD-40CFC033E16B}" srcOrd="1" destOrd="0" presId="urn:microsoft.com/office/officeart/2005/8/layout/venn1"/>
    <dgm:cxn modelId="{DF82107A-5634-4096-BEC1-9F338AB3AD09}" type="presParOf" srcId="{3EE3A5F7-B711-40BC-93CF-B4BFA7376F7A}" destId="{4CAD838F-BD82-4DC3-8748-71558CE6543A}" srcOrd="2" destOrd="0" presId="urn:microsoft.com/office/officeart/2005/8/layout/venn1"/>
    <dgm:cxn modelId="{190DF7A2-9BF8-48FA-96FE-62839FDBF603}" type="presParOf" srcId="{3EE3A5F7-B711-40BC-93CF-B4BFA7376F7A}" destId="{9419802A-2DD6-4497-A0B3-0F8BFA047B87}" srcOrd="3" destOrd="0" presId="urn:microsoft.com/office/officeart/2005/8/layout/venn1"/>
    <dgm:cxn modelId="{D1DC0CBC-786B-4B55-A1ED-8B336A81023A}" type="presParOf" srcId="{3EE3A5F7-B711-40BC-93CF-B4BFA7376F7A}" destId="{6A7CAE73-584A-479E-9DB6-D9D1889DF124}" srcOrd="4" destOrd="0" presId="urn:microsoft.com/office/officeart/2005/8/layout/venn1"/>
    <dgm:cxn modelId="{DFBBCF33-160E-495F-AAF9-CFBC8C20D43E}" type="presParOf" srcId="{3EE3A5F7-B711-40BC-93CF-B4BFA7376F7A}" destId="{D432CE74-6E0F-418B-8448-6D9B1E0A2DA3}" srcOrd="5" destOrd="0" presId="urn:microsoft.com/office/officeart/2005/8/layout/venn1"/>
    <dgm:cxn modelId="{F4632B4E-7972-4D40-A835-1DBC9798E45D}" type="presParOf" srcId="{3EE3A5F7-B711-40BC-93CF-B4BFA7376F7A}" destId="{16EB8225-D415-41AF-98D4-BED32ECA2B6B}" srcOrd="6" destOrd="0" presId="urn:microsoft.com/office/officeart/2005/8/layout/venn1"/>
    <dgm:cxn modelId="{BFE596EE-B954-463F-8533-33C0E9D2DC22}" type="presParOf" srcId="{3EE3A5F7-B711-40BC-93CF-B4BFA7376F7A}" destId="{5BBB10DB-E7D8-4344-9919-3FD2F14F6B44}" srcOrd="7" destOrd="0" presId="urn:microsoft.com/office/officeart/2005/8/layout/venn1"/>
    <dgm:cxn modelId="{FF822D2C-852D-411A-BFEC-16489904F4A8}" type="presParOf" srcId="{3EE3A5F7-B711-40BC-93CF-B4BFA7376F7A}" destId="{7FFBDFB0-4E91-4234-B720-7544D5C6F1EC}" srcOrd="8" destOrd="0" presId="urn:microsoft.com/office/officeart/2005/8/layout/venn1"/>
    <dgm:cxn modelId="{7815B7CB-2D2C-4A41-9C4F-73F32258E406}" type="presParOf" srcId="{3EE3A5F7-B711-40BC-93CF-B4BFA7376F7A}" destId="{A8415ECD-A085-4C95-822E-232F82A829AA}" srcOrd="9" destOrd="0" presId="urn:microsoft.com/office/officeart/2005/8/layout/venn1"/>
    <dgm:cxn modelId="{35DD24AD-9074-4CA7-910B-38D82FC2979A}" type="presParOf" srcId="{3EE3A5F7-B711-40BC-93CF-B4BFA7376F7A}" destId="{FB54F373-8C1E-409A-85BC-FD7937C67FA6}" srcOrd="10" destOrd="0" presId="urn:microsoft.com/office/officeart/2005/8/layout/venn1"/>
    <dgm:cxn modelId="{F10EE2BE-FB9E-4F38-88C3-210F853EA0F7}" type="presParOf" srcId="{3EE3A5F7-B711-40BC-93CF-B4BFA7376F7A}" destId="{D9C7727B-61F9-4FFE-A4B0-95ADCDD3118F}" srcOrd="11" destOrd="0" presId="urn:microsoft.com/office/officeart/2005/8/layout/venn1"/>
    <dgm:cxn modelId="{5456AA2C-AC1E-4ADA-BB55-F0454DBB3DC2}" type="presParOf" srcId="{3EE3A5F7-B711-40BC-93CF-B4BFA7376F7A}" destId="{D3FD9A4B-5E88-433C-ADB8-EFE486A0A1E0}" srcOrd="12" destOrd="0" presId="urn:microsoft.com/office/officeart/2005/8/layout/venn1"/>
    <dgm:cxn modelId="{9D0E5F41-4E61-4E09-97C9-FF1DB698A16F}" type="presParOf" srcId="{3EE3A5F7-B711-40BC-93CF-B4BFA7376F7A}" destId="{F02EB003-8DFA-434D-90B8-A61757FB7360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105D4-A900-4B03-9255-EC522F92BFE0}">
      <dsp:nvSpPr>
        <dsp:cNvPr id="0" name=""/>
        <dsp:cNvSpPr/>
      </dsp:nvSpPr>
      <dsp:spPr>
        <a:xfrm rot="5400000">
          <a:off x="4957844" y="-2107760"/>
          <a:ext cx="575069" cy="493682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000" kern="1200" dirty="0"/>
            <a:t>Acquired capability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000" kern="1200" dirty="0"/>
            <a:t>Stronger intent to die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000" kern="1200" dirty="0"/>
            <a:t>Gendered expectations around suicide</a:t>
          </a:r>
        </a:p>
      </dsp:txBody>
      <dsp:txXfrm rot="-5400000">
        <a:off x="2776966" y="101191"/>
        <a:ext cx="4908754" cy="518923"/>
      </dsp:txXfrm>
    </dsp:sp>
    <dsp:sp modelId="{A27FFD70-0929-467D-80F8-237655DD0545}">
      <dsp:nvSpPr>
        <dsp:cNvPr id="0" name=""/>
        <dsp:cNvSpPr/>
      </dsp:nvSpPr>
      <dsp:spPr>
        <a:xfrm>
          <a:off x="0" y="1234"/>
          <a:ext cx="2776965" cy="7188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More lethal means</a:t>
          </a:r>
        </a:p>
      </dsp:txBody>
      <dsp:txXfrm>
        <a:off x="35091" y="36325"/>
        <a:ext cx="2706783" cy="648655"/>
      </dsp:txXfrm>
    </dsp:sp>
    <dsp:sp modelId="{AB166DAD-2222-4F0C-BB78-4AC866A4D1A7}">
      <dsp:nvSpPr>
        <dsp:cNvPr id="0" name=""/>
        <dsp:cNvSpPr/>
      </dsp:nvSpPr>
      <dsp:spPr>
        <a:xfrm rot="5400000">
          <a:off x="4957844" y="-1352981"/>
          <a:ext cx="575069" cy="493682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000" kern="1200" dirty="0"/>
            <a:t>Aggression, substance abuse, risk taking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000" kern="1200" dirty="0"/>
            <a:t>Alienates people, reduces help-seeking, increased capability for suicide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000" kern="1200" dirty="0"/>
            <a:t>Depression not identified by health professionals</a:t>
          </a:r>
        </a:p>
      </dsp:txBody>
      <dsp:txXfrm rot="-5400000">
        <a:off x="2776966" y="855970"/>
        <a:ext cx="4908754" cy="518923"/>
      </dsp:txXfrm>
    </dsp:sp>
    <dsp:sp modelId="{F54D8B94-8930-43FA-9E4B-05AF8F493A9B}">
      <dsp:nvSpPr>
        <dsp:cNvPr id="0" name=""/>
        <dsp:cNvSpPr/>
      </dsp:nvSpPr>
      <dsp:spPr>
        <a:xfrm>
          <a:off x="0" y="756013"/>
          <a:ext cx="2776965" cy="7188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Externalising of depression</a:t>
          </a:r>
        </a:p>
      </dsp:txBody>
      <dsp:txXfrm>
        <a:off x="35091" y="791104"/>
        <a:ext cx="2706783" cy="648655"/>
      </dsp:txXfrm>
    </dsp:sp>
    <dsp:sp modelId="{FCE6F02A-BF50-4427-BA8E-B4A10FA69770}">
      <dsp:nvSpPr>
        <dsp:cNvPr id="0" name=""/>
        <dsp:cNvSpPr/>
      </dsp:nvSpPr>
      <dsp:spPr>
        <a:xfrm rot="5400000">
          <a:off x="4957844" y="-598202"/>
          <a:ext cx="575069" cy="493682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000" kern="1200"/>
            <a:t>Increased distress, impulsiveness, disinhibition</a:t>
          </a:r>
        </a:p>
      </dsp:txBody>
      <dsp:txXfrm rot="-5400000">
        <a:off x="2776966" y="1610749"/>
        <a:ext cx="4908754" cy="518923"/>
      </dsp:txXfrm>
    </dsp:sp>
    <dsp:sp modelId="{B525F321-9DE4-4054-8A4B-CA3D505BFF0F}">
      <dsp:nvSpPr>
        <dsp:cNvPr id="0" name=""/>
        <dsp:cNvSpPr/>
      </dsp:nvSpPr>
      <dsp:spPr>
        <a:xfrm>
          <a:off x="0" y="1510792"/>
          <a:ext cx="2776965" cy="7188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/>
            <a:t>Substance use</a:t>
          </a:r>
        </a:p>
      </dsp:txBody>
      <dsp:txXfrm>
        <a:off x="35091" y="1545883"/>
        <a:ext cx="2706783" cy="648655"/>
      </dsp:txXfrm>
    </dsp:sp>
    <dsp:sp modelId="{1DB747B0-0D09-457E-B0E7-E70D7E2BC3E5}">
      <dsp:nvSpPr>
        <dsp:cNvPr id="0" name=""/>
        <dsp:cNvSpPr/>
      </dsp:nvSpPr>
      <dsp:spPr>
        <a:xfrm rot="5400000">
          <a:off x="4957844" y="156576"/>
          <a:ext cx="575069" cy="493682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000" kern="1200" dirty="0"/>
            <a:t>High levels of social disconnection among men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000" kern="1200" dirty="0"/>
            <a:t>Social connection is protective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000" kern="1200" dirty="0"/>
            <a:t>Self-reliance</a:t>
          </a:r>
        </a:p>
      </dsp:txBody>
      <dsp:txXfrm rot="-5400000">
        <a:off x="2776966" y="2365528"/>
        <a:ext cx="4908754" cy="518923"/>
      </dsp:txXfrm>
    </dsp:sp>
    <dsp:sp modelId="{8D57AD0B-9567-4EF3-9E7C-CDC2C66B7ECB}">
      <dsp:nvSpPr>
        <dsp:cNvPr id="0" name=""/>
        <dsp:cNvSpPr/>
      </dsp:nvSpPr>
      <dsp:spPr>
        <a:xfrm>
          <a:off x="0" y="2265571"/>
          <a:ext cx="2776965" cy="7188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Social connectedness</a:t>
          </a:r>
        </a:p>
      </dsp:txBody>
      <dsp:txXfrm>
        <a:off x="35091" y="2300662"/>
        <a:ext cx="2706783" cy="648655"/>
      </dsp:txXfrm>
    </dsp:sp>
    <dsp:sp modelId="{88C332BB-7395-4D12-83DF-6006C161FD2D}">
      <dsp:nvSpPr>
        <dsp:cNvPr id="0" name=""/>
        <dsp:cNvSpPr/>
      </dsp:nvSpPr>
      <dsp:spPr>
        <a:xfrm rot="5400000">
          <a:off x="4957844" y="911355"/>
          <a:ext cx="575069" cy="493682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000" kern="1200"/>
            <a:t>Negative attitudes towards help-seeking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000" kern="1200" dirty="0"/>
            <a:t>Reduced help-seeking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000" kern="1200" dirty="0"/>
            <a:t>Unhelpful or ‘feminine’ services </a:t>
          </a:r>
        </a:p>
      </dsp:txBody>
      <dsp:txXfrm rot="-5400000">
        <a:off x="2776966" y="3120307"/>
        <a:ext cx="4908754" cy="518923"/>
      </dsp:txXfrm>
    </dsp:sp>
    <dsp:sp modelId="{84C45F5D-501F-4F3C-B8F6-ABC95A7A40C6}">
      <dsp:nvSpPr>
        <dsp:cNvPr id="0" name=""/>
        <dsp:cNvSpPr/>
      </dsp:nvSpPr>
      <dsp:spPr>
        <a:xfrm>
          <a:off x="0" y="3020351"/>
          <a:ext cx="2776965" cy="7188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Help-seeking and unhelpful help</a:t>
          </a:r>
        </a:p>
      </dsp:txBody>
      <dsp:txXfrm>
        <a:off x="35091" y="3055442"/>
        <a:ext cx="2706783" cy="648655"/>
      </dsp:txXfrm>
    </dsp:sp>
    <dsp:sp modelId="{2277FD26-84DF-46A3-AE1F-EAF7CA52838E}">
      <dsp:nvSpPr>
        <dsp:cNvPr id="0" name=""/>
        <dsp:cNvSpPr/>
      </dsp:nvSpPr>
      <dsp:spPr>
        <a:xfrm rot="5400000">
          <a:off x="4957844" y="1666134"/>
          <a:ext cx="575069" cy="493682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000" kern="1200" dirty="0"/>
            <a:t>Likely underpinning the other factors</a:t>
          </a:r>
        </a:p>
      </dsp:txBody>
      <dsp:txXfrm rot="-5400000">
        <a:off x="2776966" y="3875086"/>
        <a:ext cx="4908754" cy="518923"/>
      </dsp:txXfrm>
    </dsp:sp>
    <dsp:sp modelId="{F7F90FB5-59DB-48F7-83F9-7E6781457639}">
      <dsp:nvSpPr>
        <dsp:cNvPr id="0" name=""/>
        <dsp:cNvSpPr/>
      </dsp:nvSpPr>
      <dsp:spPr>
        <a:xfrm>
          <a:off x="0" y="3775130"/>
          <a:ext cx="2776965" cy="7188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Masculine norms</a:t>
          </a:r>
        </a:p>
      </dsp:txBody>
      <dsp:txXfrm>
        <a:off x="35091" y="3810221"/>
        <a:ext cx="2706783" cy="648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6E87F-8204-47BB-B71F-99B7B9A06491}">
      <dsp:nvSpPr>
        <dsp:cNvPr id="0" name=""/>
        <dsp:cNvSpPr/>
      </dsp:nvSpPr>
      <dsp:spPr>
        <a:xfrm rot="5400000">
          <a:off x="4951047" y="-2104927"/>
          <a:ext cx="573094" cy="49295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>
              <a:latin typeface="Arial" panose="020B0604020202020204" pitchFamily="34" charset="0"/>
              <a:cs typeface="Arial" panose="020B0604020202020204" pitchFamily="34" charset="0"/>
            </a:rPr>
            <a:t>Addressing key social determinants and building resilience</a:t>
          </a:r>
        </a:p>
      </dsp:txBody>
      <dsp:txXfrm rot="-5400000">
        <a:off x="2772844" y="101252"/>
        <a:ext cx="4901524" cy="517142"/>
      </dsp:txXfrm>
    </dsp:sp>
    <dsp:sp modelId="{9FAA5FCE-07F7-4CF4-B8E6-8ABF0C985C4F}">
      <dsp:nvSpPr>
        <dsp:cNvPr id="0" name=""/>
        <dsp:cNvSpPr/>
      </dsp:nvSpPr>
      <dsp:spPr>
        <a:xfrm>
          <a:off x="0" y="0"/>
          <a:ext cx="2772844" cy="716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0" kern="1200" baseline="0" dirty="0">
              <a:latin typeface="Arial" panose="020B0604020202020204" pitchFamily="34" charset="0"/>
              <a:cs typeface="Arial" panose="020B0604020202020204" pitchFamily="34" charset="0"/>
            </a:rPr>
            <a:t>Wellbeing</a:t>
          </a:r>
          <a:endParaRPr lang="en-A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970" y="34970"/>
        <a:ext cx="2702904" cy="646428"/>
      </dsp:txXfrm>
    </dsp:sp>
    <dsp:sp modelId="{1F2C51CC-989E-436A-8B0F-80A580E1F3F4}">
      <dsp:nvSpPr>
        <dsp:cNvPr id="0" name=""/>
        <dsp:cNvSpPr/>
      </dsp:nvSpPr>
      <dsp:spPr>
        <a:xfrm rot="5400000">
          <a:off x="4951047" y="-1352741"/>
          <a:ext cx="573094" cy="49295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>
              <a:latin typeface="Arial" panose="020B0604020202020204" pitchFamily="34" charset="0"/>
              <a:cs typeface="Arial" panose="020B0604020202020204" pitchFamily="34" charset="0"/>
            </a:rPr>
            <a:t>Awareness raising, restrict access, responsible media, promote resilience, help-seeking.</a:t>
          </a:r>
        </a:p>
      </dsp:txBody>
      <dsp:txXfrm rot="-5400000">
        <a:off x="2772844" y="853438"/>
        <a:ext cx="4901524" cy="517142"/>
      </dsp:txXfrm>
    </dsp:sp>
    <dsp:sp modelId="{2DA3F4FE-F152-4A98-8741-F8CCA8D5B55F}">
      <dsp:nvSpPr>
        <dsp:cNvPr id="0" name=""/>
        <dsp:cNvSpPr/>
      </dsp:nvSpPr>
      <dsp:spPr>
        <a:xfrm>
          <a:off x="0" y="753825"/>
          <a:ext cx="2772844" cy="716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0" kern="1200" baseline="0" dirty="0">
              <a:latin typeface="Arial" panose="020B0604020202020204" pitchFamily="34" charset="0"/>
              <a:cs typeface="Arial" panose="020B0604020202020204" pitchFamily="34" charset="0"/>
            </a:rPr>
            <a:t>Universal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0" kern="1200" baseline="0" dirty="0">
              <a:latin typeface="Arial" panose="020B0604020202020204" pitchFamily="34" charset="0"/>
              <a:cs typeface="Arial" panose="020B0604020202020204" pitchFamily="34" charset="0"/>
            </a:rPr>
            <a:t>(whole population)</a:t>
          </a:r>
          <a:endParaRPr lang="en-A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970" y="788795"/>
        <a:ext cx="2702904" cy="646428"/>
      </dsp:txXfrm>
    </dsp:sp>
    <dsp:sp modelId="{0D510DCF-0C05-4EBF-BECC-DFDD79226D15}">
      <dsp:nvSpPr>
        <dsp:cNvPr id="0" name=""/>
        <dsp:cNvSpPr/>
      </dsp:nvSpPr>
      <dsp:spPr>
        <a:xfrm rot="5400000">
          <a:off x="4951047" y="-600554"/>
          <a:ext cx="573094" cy="49295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>
              <a:latin typeface="Arial" panose="020B0604020202020204" pitchFamily="34" charset="0"/>
              <a:cs typeface="Arial" panose="020B0604020202020204" pitchFamily="34" charset="0"/>
            </a:rPr>
            <a:t>Training, detection, diagnosis, treatment</a:t>
          </a:r>
        </a:p>
      </dsp:txBody>
      <dsp:txXfrm rot="-5400000">
        <a:off x="2772844" y="1605625"/>
        <a:ext cx="4901524" cy="517142"/>
      </dsp:txXfrm>
    </dsp:sp>
    <dsp:sp modelId="{F5911CDD-DBB4-4A07-B023-178F8F2DA8BD}">
      <dsp:nvSpPr>
        <dsp:cNvPr id="0" name=""/>
        <dsp:cNvSpPr/>
      </dsp:nvSpPr>
      <dsp:spPr>
        <a:xfrm>
          <a:off x="0" y="1506011"/>
          <a:ext cx="2772844" cy="716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0" kern="1200" baseline="0" dirty="0">
              <a:latin typeface="Arial" panose="020B0604020202020204" pitchFamily="34" charset="0"/>
              <a:cs typeface="Arial" panose="020B0604020202020204" pitchFamily="34" charset="0"/>
            </a:rPr>
            <a:t>Selective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0" kern="1200" baseline="0" dirty="0">
              <a:latin typeface="Arial" panose="020B0604020202020204" pitchFamily="34" charset="0"/>
              <a:cs typeface="Arial" panose="020B0604020202020204" pitchFamily="34" charset="0"/>
            </a:rPr>
            <a:t>(at risk populations)</a:t>
          </a:r>
          <a:endParaRPr lang="en-A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970" y="1540981"/>
        <a:ext cx="2702904" cy="646428"/>
      </dsp:txXfrm>
    </dsp:sp>
    <dsp:sp modelId="{179E7802-C82E-4A27-9CA9-9736DBA690AA}">
      <dsp:nvSpPr>
        <dsp:cNvPr id="0" name=""/>
        <dsp:cNvSpPr/>
      </dsp:nvSpPr>
      <dsp:spPr>
        <a:xfrm rot="5400000">
          <a:off x="4951047" y="151632"/>
          <a:ext cx="573094" cy="49295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>
              <a:latin typeface="Arial" panose="020B0604020202020204" pitchFamily="34" charset="0"/>
              <a:cs typeface="Arial" panose="020B0604020202020204" pitchFamily="34" charset="0"/>
            </a:rPr>
            <a:t>Treatment, support, aftercare</a:t>
          </a:r>
        </a:p>
      </dsp:txBody>
      <dsp:txXfrm rot="-5400000">
        <a:off x="2772844" y="2357811"/>
        <a:ext cx="4901524" cy="517142"/>
      </dsp:txXfrm>
    </dsp:sp>
    <dsp:sp modelId="{21552162-92FA-42AE-B7D7-474753354FF5}">
      <dsp:nvSpPr>
        <dsp:cNvPr id="0" name=""/>
        <dsp:cNvSpPr/>
      </dsp:nvSpPr>
      <dsp:spPr>
        <a:xfrm>
          <a:off x="0" y="2258198"/>
          <a:ext cx="2772844" cy="716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0" kern="1200" baseline="0" dirty="0">
              <a:latin typeface="Arial" panose="020B0604020202020204" pitchFamily="34" charset="0"/>
              <a:cs typeface="Arial" panose="020B0604020202020204" pitchFamily="34" charset="0"/>
            </a:rPr>
            <a:t>Indicated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0" kern="1200" baseline="0" dirty="0">
              <a:latin typeface="Arial" panose="020B0604020202020204" pitchFamily="34" charset="0"/>
              <a:cs typeface="Arial" panose="020B0604020202020204" pitchFamily="34" charset="0"/>
            </a:rPr>
            <a:t>(those with symptoms)</a:t>
          </a:r>
          <a:endParaRPr lang="en-A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970" y="2293168"/>
        <a:ext cx="2702904" cy="646428"/>
      </dsp:txXfrm>
    </dsp:sp>
    <dsp:sp modelId="{42517F22-B201-43A6-9C57-F11476AA6D2F}">
      <dsp:nvSpPr>
        <dsp:cNvPr id="0" name=""/>
        <dsp:cNvSpPr/>
      </dsp:nvSpPr>
      <dsp:spPr>
        <a:xfrm rot="5400000">
          <a:off x="4951047" y="903819"/>
          <a:ext cx="573094" cy="49295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>
              <a:latin typeface="Arial" panose="020B0604020202020204" pitchFamily="34" charset="0"/>
              <a:cs typeface="Arial" panose="020B0604020202020204" pitchFamily="34" charset="0"/>
            </a:rPr>
            <a:t>Responding to those impacted and bereaved by suicide  </a:t>
          </a:r>
        </a:p>
      </dsp:txBody>
      <dsp:txXfrm rot="-5400000">
        <a:off x="2772844" y="3109998"/>
        <a:ext cx="4901524" cy="517142"/>
      </dsp:txXfrm>
    </dsp:sp>
    <dsp:sp modelId="{9EBF534E-C66B-40E7-BF8A-17116E311DE2}">
      <dsp:nvSpPr>
        <dsp:cNvPr id="0" name=""/>
        <dsp:cNvSpPr/>
      </dsp:nvSpPr>
      <dsp:spPr>
        <a:xfrm>
          <a:off x="0" y="3010385"/>
          <a:ext cx="2772844" cy="716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0" kern="1200" baseline="0" dirty="0">
              <a:latin typeface="Arial" panose="020B0604020202020204" pitchFamily="34" charset="0"/>
              <a:cs typeface="Arial" panose="020B0604020202020204" pitchFamily="34" charset="0"/>
            </a:rPr>
            <a:t>Postvention</a:t>
          </a:r>
          <a:endParaRPr lang="en-A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970" y="3045355"/>
        <a:ext cx="2702904" cy="6464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AA0E8-7AE2-4442-B0D4-94EE4218B585}">
      <dsp:nvSpPr>
        <dsp:cNvPr id="0" name=""/>
        <dsp:cNvSpPr/>
      </dsp:nvSpPr>
      <dsp:spPr>
        <a:xfrm>
          <a:off x="3359936" y="1221563"/>
          <a:ext cx="1564906" cy="156509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94A8A9C-F8F4-407B-81AD-40CFC033E16B}">
      <dsp:nvSpPr>
        <dsp:cNvPr id="0" name=""/>
        <dsp:cNvSpPr/>
      </dsp:nvSpPr>
      <dsp:spPr>
        <a:xfrm>
          <a:off x="3238010" y="85970"/>
          <a:ext cx="1793122" cy="9595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>
              <a:solidFill>
                <a:schemeClr val="bg1"/>
              </a:solidFill>
            </a:rPr>
            <a:t>Awareness raising – about self and others</a:t>
          </a:r>
        </a:p>
      </dsp:txBody>
      <dsp:txXfrm>
        <a:off x="3238010" y="85970"/>
        <a:ext cx="1793122" cy="959594"/>
      </dsp:txXfrm>
    </dsp:sp>
    <dsp:sp modelId="{4CAD838F-BD82-4DC3-8748-71558CE6543A}">
      <dsp:nvSpPr>
        <dsp:cNvPr id="0" name=""/>
        <dsp:cNvSpPr/>
      </dsp:nvSpPr>
      <dsp:spPr>
        <a:xfrm>
          <a:off x="3818975" y="1442270"/>
          <a:ext cx="1564906" cy="1565098"/>
        </a:xfrm>
        <a:prstGeom prst="ellipse">
          <a:avLst/>
        </a:prstGeom>
        <a:solidFill>
          <a:schemeClr val="accent5">
            <a:alpha val="50000"/>
            <a:hueOff val="-665879"/>
            <a:satOff val="-2882"/>
            <a:lumOff val="-22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419802A-2DD6-4497-A0B3-0F8BFA047B87}">
      <dsp:nvSpPr>
        <dsp:cNvPr id="0" name=""/>
        <dsp:cNvSpPr/>
      </dsp:nvSpPr>
      <dsp:spPr>
        <a:xfrm>
          <a:off x="5576887" y="911614"/>
          <a:ext cx="1695315" cy="105555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>
              <a:solidFill>
                <a:schemeClr val="bg1"/>
              </a:solidFill>
            </a:rPr>
            <a:t>Addressing psychosocial drivers</a:t>
          </a:r>
        </a:p>
      </dsp:txBody>
      <dsp:txXfrm>
        <a:off x="5576887" y="911614"/>
        <a:ext cx="1695315" cy="1055553"/>
      </dsp:txXfrm>
    </dsp:sp>
    <dsp:sp modelId="{6A7CAE73-584A-479E-9DB6-D9D1889DF124}">
      <dsp:nvSpPr>
        <dsp:cNvPr id="0" name=""/>
        <dsp:cNvSpPr/>
      </dsp:nvSpPr>
      <dsp:spPr>
        <a:xfrm>
          <a:off x="3931779" y="1938860"/>
          <a:ext cx="1564906" cy="1565098"/>
        </a:xfrm>
        <a:prstGeom prst="ellipse">
          <a:avLst/>
        </a:prstGeom>
        <a:solidFill>
          <a:schemeClr val="accent5">
            <a:alpha val="50000"/>
            <a:hueOff val="-1331759"/>
            <a:satOff val="-5765"/>
            <a:lumOff val="-45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432CE74-6E0F-418B-8448-6D9B1E0A2DA3}">
      <dsp:nvSpPr>
        <dsp:cNvPr id="0" name=""/>
        <dsp:cNvSpPr/>
      </dsp:nvSpPr>
      <dsp:spPr>
        <a:xfrm>
          <a:off x="5739898" y="2255046"/>
          <a:ext cx="1662713" cy="112752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>
              <a:solidFill>
                <a:schemeClr val="bg1"/>
              </a:solidFill>
            </a:rPr>
            <a:t>Encouraging emotional expression and help-seeking</a:t>
          </a:r>
        </a:p>
      </dsp:txBody>
      <dsp:txXfrm>
        <a:off x="5739898" y="2255046"/>
        <a:ext cx="1662713" cy="1127523"/>
      </dsp:txXfrm>
    </dsp:sp>
    <dsp:sp modelId="{16EB8225-D415-41AF-98D4-BED32ECA2B6B}">
      <dsp:nvSpPr>
        <dsp:cNvPr id="0" name=""/>
        <dsp:cNvSpPr/>
      </dsp:nvSpPr>
      <dsp:spPr>
        <a:xfrm>
          <a:off x="3614234" y="2337092"/>
          <a:ext cx="1564906" cy="1565098"/>
        </a:xfrm>
        <a:prstGeom prst="ellipse">
          <a:avLst/>
        </a:prstGeom>
        <a:solidFill>
          <a:schemeClr val="accent5">
            <a:alpha val="50000"/>
            <a:hueOff val="-1997638"/>
            <a:satOff val="-8647"/>
            <a:lumOff val="-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BBB10DB-E7D8-4344-9919-3FD2F14F6B44}">
      <dsp:nvSpPr>
        <dsp:cNvPr id="0" name=""/>
        <dsp:cNvSpPr/>
      </dsp:nvSpPr>
      <dsp:spPr>
        <a:xfrm>
          <a:off x="5022649" y="3766408"/>
          <a:ext cx="1793122" cy="103156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>
              <a:solidFill>
                <a:schemeClr val="bg1"/>
              </a:solidFill>
            </a:rPr>
            <a:t>Increasing</a:t>
          </a:r>
          <a:r>
            <a:rPr lang="en-AU" sz="1900" kern="1200" dirty="0"/>
            <a:t> </a:t>
          </a:r>
          <a:r>
            <a:rPr lang="en-AU" sz="1900" kern="1200" dirty="0">
              <a:solidFill>
                <a:schemeClr val="bg1"/>
              </a:solidFill>
            </a:rPr>
            <a:t>social connection</a:t>
          </a:r>
        </a:p>
      </dsp:txBody>
      <dsp:txXfrm>
        <a:off x="5022649" y="3766408"/>
        <a:ext cx="1793122" cy="1031563"/>
      </dsp:txXfrm>
    </dsp:sp>
    <dsp:sp modelId="{7FFBDFB0-4E91-4234-B720-7544D5C6F1EC}">
      <dsp:nvSpPr>
        <dsp:cNvPr id="0" name=""/>
        <dsp:cNvSpPr/>
      </dsp:nvSpPr>
      <dsp:spPr>
        <a:xfrm>
          <a:off x="3105639" y="2337092"/>
          <a:ext cx="1564906" cy="1565098"/>
        </a:xfrm>
        <a:prstGeom prst="ellipse">
          <a:avLst/>
        </a:prstGeom>
        <a:solidFill>
          <a:schemeClr val="accent5">
            <a:alpha val="50000"/>
            <a:hueOff val="-2663518"/>
            <a:satOff val="-11529"/>
            <a:lumOff val="-9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8415ECD-A085-4C95-822E-232F82A829AA}">
      <dsp:nvSpPr>
        <dsp:cNvPr id="0" name=""/>
        <dsp:cNvSpPr/>
      </dsp:nvSpPr>
      <dsp:spPr>
        <a:xfrm>
          <a:off x="1460114" y="3766408"/>
          <a:ext cx="1793122" cy="103156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>
              <a:solidFill>
                <a:schemeClr val="bg1"/>
              </a:solidFill>
            </a:rPr>
            <a:t>Equip to support each other </a:t>
          </a:r>
        </a:p>
      </dsp:txBody>
      <dsp:txXfrm>
        <a:off x="1460114" y="3766408"/>
        <a:ext cx="1793122" cy="1031563"/>
      </dsp:txXfrm>
    </dsp:sp>
    <dsp:sp modelId="{FB54F373-8C1E-409A-85BC-FD7937C67FA6}">
      <dsp:nvSpPr>
        <dsp:cNvPr id="0" name=""/>
        <dsp:cNvSpPr/>
      </dsp:nvSpPr>
      <dsp:spPr>
        <a:xfrm>
          <a:off x="2788093" y="1938860"/>
          <a:ext cx="1564906" cy="1565098"/>
        </a:xfrm>
        <a:prstGeom prst="ellipse">
          <a:avLst/>
        </a:prstGeom>
        <a:solidFill>
          <a:schemeClr val="accent5">
            <a:alpha val="50000"/>
            <a:hueOff val="-3329397"/>
            <a:satOff val="-14412"/>
            <a:lumOff val="-1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9C7727B-61F9-4FFE-A4B0-95ADCDD3118F}">
      <dsp:nvSpPr>
        <dsp:cNvPr id="0" name=""/>
        <dsp:cNvSpPr/>
      </dsp:nvSpPr>
      <dsp:spPr>
        <a:xfrm>
          <a:off x="882168" y="2255046"/>
          <a:ext cx="1662713" cy="112752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>
              <a:solidFill>
                <a:schemeClr val="bg1"/>
              </a:solidFill>
            </a:rPr>
            <a:t>Supportive Communities</a:t>
          </a:r>
        </a:p>
      </dsp:txBody>
      <dsp:txXfrm>
        <a:off x="882168" y="2255046"/>
        <a:ext cx="1662713" cy="1127523"/>
      </dsp:txXfrm>
    </dsp:sp>
    <dsp:sp modelId="{D3FD9A4B-5E88-433C-ADB8-EFE486A0A1E0}">
      <dsp:nvSpPr>
        <dsp:cNvPr id="0" name=""/>
        <dsp:cNvSpPr/>
      </dsp:nvSpPr>
      <dsp:spPr>
        <a:xfrm>
          <a:off x="2900897" y="1442270"/>
          <a:ext cx="1564906" cy="1565098"/>
        </a:xfrm>
        <a:prstGeom prst="ellipse">
          <a:avLst/>
        </a:prstGeom>
        <a:solidFill>
          <a:schemeClr val="accent5">
            <a:alpha val="50000"/>
            <a:hueOff val="-3995276"/>
            <a:satOff val="-17294"/>
            <a:lumOff val="-13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02EB003-8DFA-434D-90B8-A61757FB7360}">
      <dsp:nvSpPr>
        <dsp:cNvPr id="0" name=""/>
        <dsp:cNvSpPr/>
      </dsp:nvSpPr>
      <dsp:spPr>
        <a:xfrm>
          <a:off x="1012576" y="911614"/>
          <a:ext cx="1695315" cy="105555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>
              <a:solidFill>
                <a:schemeClr val="bg1"/>
              </a:solidFill>
            </a:rPr>
            <a:t>Accessible and useful services</a:t>
          </a:r>
        </a:p>
      </dsp:txBody>
      <dsp:txXfrm>
        <a:off x="1012576" y="911614"/>
        <a:ext cx="1695315" cy="1055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05ADF-AEA9-A94A-9617-3AA86DDEE4D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7934B-04CF-C742-AACA-751CC8701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066D059-9143-144B-A826-7250478357B2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l="817" r="1036" b="2346"/>
          <a:stretch/>
        </p:blipFill>
        <p:spPr>
          <a:xfrm>
            <a:off x="3173659" y="1435308"/>
            <a:ext cx="5844682" cy="2927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6191" y="4492487"/>
            <a:ext cx="9930296" cy="1036222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6191" y="5658679"/>
            <a:ext cx="9930296" cy="795131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7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image 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5C043FA-73F8-884C-B56D-8D6C7FE54F02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alphaModFix amt="3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7" t="23733" r="49157" b="19653"/>
          <a:stretch/>
        </p:blipFill>
        <p:spPr>
          <a:xfrm>
            <a:off x="6882644" y="-46800"/>
            <a:ext cx="5401430" cy="601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D1031ED-CFF6-FB45-9CEC-106C938948E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1007167" y="1881809"/>
            <a:ext cx="10213008" cy="397924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8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D1031ED-CFF6-FB45-9CEC-106C938948E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1007167" y="1881809"/>
            <a:ext cx="10213008" cy="397924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834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AAE709-BEB1-F343-9D0B-676A85100E32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alphaModFix amt="3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" t="21825" r="47782" b="12424"/>
          <a:stretch/>
        </p:blipFill>
        <p:spPr>
          <a:xfrm>
            <a:off x="6736728" y="-249382"/>
            <a:ext cx="5546529" cy="6982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267997"/>
          </a:xfrm>
        </p:spPr>
        <p:txBody>
          <a:bodyPr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7857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294501"/>
          </a:xfrm>
        </p:spPr>
        <p:txBody>
          <a:bodyPr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521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504" y="1825625"/>
            <a:ext cx="4977296" cy="41776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047973" cy="41776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65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504" y="1825625"/>
            <a:ext cx="4977296" cy="41776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047973" cy="41776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104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275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932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1754601"/>
            <a:ext cx="6036985" cy="41064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9C4909B-33BC-3A41-9355-D6BF27067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6484" y="1754602"/>
            <a:ext cx="3932237" cy="410644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D61B160-C28F-C04F-AC18-ED20F75EF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504" y="365127"/>
            <a:ext cx="10177669" cy="1325563"/>
          </a:xfrm>
        </p:spPr>
        <p:txBody>
          <a:bodyPr anchor="b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89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er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1754601"/>
            <a:ext cx="6036985" cy="41064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9C4909B-33BC-3A41-9355-D6BF27067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6484" y="1754602"/>
            <a:ext cx="3932237" cy="410644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D61B160-C28F-C04F-AC18-ED20F75EF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504" y="365127"/>
            <a:ext cx="10177669" cy="1325563"/>
          </a:xfrm>
        </p:spPr>
        <p:txBody>
          <a:bodyPr anchor="b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1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6191" y="1175371"/>
            <a:ext cx="9930296" cy="2387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6191" y="3655046"/>
            <a:ext cx="9930295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134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49261"/>
            <a:ext cx="5992328" cy="541179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9FBEFF3-F32A-9747-8E81-14A4561EB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484" y="449262"/>
            <a:ext cx="3932237" cy="1112837"/>
          </a:xfrm>
        </p:spPr>
        <p:txBody>
          <a:bodyPr anchor="t" anchorCtr="0">
            <a:noAutofit/>
          </a:bodyPr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9C4909B-33BC-3A41-9355-D6BF27067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6484" y="1754602"/>
            <a:ext cx="3932237" cy="410644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313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484" y="449262"/>
            <a:ext cx="3932237" cy="1112837"/>
          </a:xfrm>
        </p:spPr>
        <p:txBody>
          <a:bodyPr anchor="t" anchorCtr="0">
            <a:noAutofit/>
          </a:bodyPr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3879" y="457201"/>
            <a:ext cx="6001509" cy="540385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484" y="1754602"/>
            <a:ext cx="3932237" cy="410644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303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89BAC5D-333D-E24A-AA4A-24E92DF90F68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alphaModFix amt="3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" t="22346" r="48043" b="13598"/>
          <a:stretch/>
        </p:blipFill>
        <p:spPr>
          <a:xfrm>
            <a:off x="6843734" y="-180109"/>
            <a:ext cx="5518805" cy="6802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6191" y="1175371"/>
            <a:ext cx="9930296" cy="2387600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6191" y="3655046"/>
            <a:ext cx="9930295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57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6191" y="1175371"/>
            <a:ext cx="9930296" cy="238760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55046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64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2504" y="365127"/>
            <a:ext cx="10177669" cy="1325563"/>
          </a:xfrm>
        </p:spPr>
        <p:txBody>
          <a:bodyPr/>
          <a:lstStyle>
            <a:lvl1pPr>
              <a:defRPr lang="en-GB" sz="3200" b="1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4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E43458A-CDBC-2507-691A-5231CD69EF6A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alphaModFix amt="3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" t="22346" r="48043" b="13598"/>
          <a:stretch/>
        </p:blipFill>
        <p:spPr>
          <a:xfrm>
            <a:off x="6843734" y="-180109"/>
            <a:ext cx="5518805" cy="6802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2504" y="365127"/>
            <a:ext cx="10177669" cy="1325563"/>
          </a:xfrm>
        </p:spPr>
        <p:txBody>
          <a:bodyPr/>
          <a:lstStyle>
            <a:lvl1pPr>
              <a:defRPr lang="en-GB" sz="3200" b="1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000"/>
            </a:lvl2pPr>
            <a:lvl3pPr marL="685800" indent="0">
              <a:buNone/>
              <a:defRPr sz="1800"/>
            </a:lvl3pPr>
            <a:lvl4pPr marL="1028700" indent="0">
              <a:buNone/>
              <a:defRPr sz="16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5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 motif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11E1196-B50F-CA4F-98B8-59A77CB02C74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alphaModFix amt="3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" t="22874" r="48304" b="15940"/>
          <a:stretch/>
        </p:blipFill>
        <p:spPr>
          <a:xfrm>
            <a:off x="6863188" y="-124691"/>
            <a:ext cx="5491081" cy="6497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2504" y="365127"/>
            <a:ext cx="10177669" cy="1325563"/>
          </a:xfrm>
        </p:spPr>
        <p:txBody>
          <a:bodyPr>
            <a:normAutofit/>
          </a:bodyPr>
          <a:lstStyle>
            <a:lvl1pPr>
              <a:defRPr lang="en-US" sz="32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285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2504" y="365127"/>
            <a:ext cx="10177669" cy="1325563"/>
          </a:xfrm>
        </p:spPr>
        <p:txBody>
          <a:bodyPr>
            <a:normAutofit/>
          </a:bodyPr>
          <a:lstStyle>
            <a:lvl1pPr>
              <a:defRPr lang="en-US" sz="32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6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D1031ED-CFF6-FB45-9CEC-106C938948E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1007167" y="1881809"/>
            <a:ext cx="10213008" cy="397924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730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alphaModFix amt="49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D5207C-4E46-EB49-BEA3-2BEE938A957E}"/>
              </a:ext>
            </a:extLst>
          </p:cNvPr>
          <p:cNvSpPr/>
          <p:nvPr userDrawn="1"/>
        </p:nvSpPr>
        <p:spPr>
          <a:xfrm>
            <a:off x="-1" y="5963478"/>
            <a:ext cx="12192001" cy="8945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2504" y="365127"/>
            <a:ext cx="10177669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2504" y="1825626"/>
            <a:ext cx="10177669" cy="4137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88644444-EF6E-F645-A940-A844A9E20087}"/>
              </a:ext>
            </a:extLst>
          </p:cNvPr>
          <p:cNvPicPr>
            <a:picLocks/>
          </p:cNvPicPr>
          <p:nvPr userDrawn="1"/>
        </p:nvPicPr>
        <p:blipFill rotWithShape="1">
          <a:blip r:embed="rId24"/>
          <a:srcRect r="2088" b="8302"/>
          <a:stretch/>
        </p:blipFill>
        <p:spPr>
          <a:xfrm>
            <a:off x="-7437" y="5993298"/>
            <a:ext cx="2844280" cy="75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243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35" r:id="rId2"/>
    <p:sldLayoutId id="2147483746" r:id="rId3"/>
    <p:sldLayoutId id="2147483736" r:id="rId4"/>
    <p:sldLayoutId id="2147483725" r:id="rId5"/>
    <p:sldLayoutId id="2147483745" r:id="rId6"/>
    <p:sldLayoutId id="2147483747" r:id="rId7"/>
    <p:sldLayoutId id="2147483737" r:id="rId8"/>
    <p:sldLayoutId id="2147483729" r:id="rId9"/>
    <p:sldLayoutId id="2147483744" r:id="rId10"/>
    <p:sldLayoutId id="2147483742" r:id="rId11"/>
    <p:sldLayoutId id="2147483726" r:id="rId12"/>
    <p:sldLayoutId id="2147483738" r:id="rId13"/>
    <p:sldLayoutId id="2147483727" r:id="rId14"/>
    <p:sldLayoutId id="2147483741" r:id="rId15"/>
    <p:sldLayoutId id="2147483730" r:id="rId16"/>
    <p:sldLayoutId id="2147483739" r:id="rId17"/>
    <p:sldLayoutId id="2147483731" r:id="rId18"/>
    <p:sldLayoutId id="2147483743" r:id="rId19"/>
    <p:sldLayoutId id="2147483740" r:id="rId20"/>
    <p:sldLayoutId id="2147483732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9A35FBB-3872-FF48-95E6-91DB0B8A11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Dr Kylie King</a:t>
            </a:r>
            <a:br>
              <a:rPr lang="en-US" b="0" dirty="0"/>
            </a:br>
            <a:r>
              <a:rPr lang="en-US" b="0" dirty="0"/>
              <a:t>School of Psychological Sciences</a:t>
            </a:r>
            <a:br>
              <a:rPr lang="en-US" b="0" dirty="0"/>
            </a:br>
            <a:r>
              <a:rPr lang="en-US" b="0" dirty="0"/>
              <a:t>Monash University</a:t>
            </a:r>
          </a:p>
        </p:txBody>
      </p:sp>
    </p:spTree>
    <p:extLst>
      <p:ext uri="{BB962C8B-B14F-4D97-AF65-F5344CB8AC3E}">
        <p14:creationId xmlns:p14="http://schemas.microsoft.com/office/powerpoint/2010/main" val="1959746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C299BE-FC6B-1F25-F3E1-3C12AD2A8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8873" y="111320"/>
            <a:ext cx="2495862" cy="2711382"/>
          </a:xfr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D2ADD16F-6422-E35D-2114-355DE8C628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45300" y="522522"/>
            <a:ext cx="5932956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Testing the impact of ‘Breaking the Man Code’ workshops on adolescent boys’ help-seeking, masculinity and suicide risk factors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ABF8AB-5CAF-F495-5DB0-B4E4A1876AFF}"/>
              </a:ext>
            </a:extLst>
          </p:cNvPr>
          <p:cNvSpPr txBox="1"/>
          <p:nvPr/>
        </p:nvSpPr>
        <p:spPr>
          <a:xfrm>
            <a:off x="2048657" y="2626628"/>
            <a:ext cx="848443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+mj-lt"/>
              </a:rPr>
              <a:t>Tomorrow Man’s workshops aim to challenge potentially harmful masculine norms (the ‘man code’) and promote positive attitudes towards help-seeking among adolescent boys in schools. </a:t>
            </a:r>
            <a:endParaRPr lang="en-AU" sz="22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FCCE82-9708-AA70-D5BE-12BBCAC6EF02}"/>
              </a:ext>
            </a:extLst>
          </p:cNvPr>
          <p:cNvSpPr txBox="1"/>
          <p:nvPr/>
        </p:nvSpPr>
        <p:spPr>
          <a:xfrm>
            <a:off x="2093626" y="3998093"/>
            <a:ext cx="80047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chemeClr val="bg1"/>
                </a:solidFill>
              </a:rPr>
              <a:t>1225 boys across 24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chemeClr val="bg1"/>
                </a:solidFill>
              </a:rPr>
              <a:t>No changes in measures of help-seeking or other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chemeClr val="bg1"/>
                </a:solidFill>
              </a:rPr>
              <a:t>Open-ended questions – increased help-offering and connections with peers, and some barriers to change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E0B8B3-5D38-4EBB-EEB4-7E9B9F20844F}"/>
              </a:ext>
            </a:extLst>
          </p:cNvPr>
          <p:cNvSpPr txBox="1"/>
          <p:nvPr/>
        </p:nvSpPr>
        <p:spPr>
          <a:xfrm>
            <a:off x="5123513" y="6230158"/>
            <a:ext cx="4665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https://www.tomorrowman.com.au/</a:t>
            </a:r>
          </a:p>
        </p:txBody>
      </p:sp>
    </p:spTree>
    <p:extLst>
      <p:ext uri="{BB962C8B-B14F-4D97-AF65-F5344CB8AC3E}">
        <p14:creationId xmlns:p14="http://schemas.microsoft.com/office/powerpoint/2010/main" val="376067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DEA96A-CF0E-957D-3D3D-2DB0D353A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8223" y="365126"/>
            <a:ext cx="1821955" cy="2031756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7F38437C-6369-32E9-013B-9AD183C93A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25576" y="805071"/>
            <a:ext cx="5932956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 </a:t>
            </a:r>
            <a:r>
              <a:rPr lang="en-US" sz="2400" dirty="0" err="1">
                <a:solidFill>
                  <a:schemeClr val="bg1"/>
                </a:solidFill>
              </a:rPr>
              <a:t>randomised</a:t>
            </a:r>
            <a:r>
              <a:rPr lang="en-US" sz="2400" dirty="0">
                <a:solidFill>
                  <a:schemeClr val="bg1"/>
                </a:solidFill>
              </a:rPr>
              <a:t> controlled trial of the Ahead of the Game Program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0348E2-9C55-FDD4-6B6A-C7650418641D}"/>
              </a:ext>
            </a:extLst>
          </p:cNvPr>
          <p:cNvSpPr txBox="1"/>
          <p:nvPr/>
        </p:nvSpPr>
        <p:spPr>
          <a:xfrm>
            <a:off x="1981201" y="2490680"/>
            <a:ext cx="84019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A program for 12-21 year old males to teach how to </a:t>
            </a:r>
            <a:r>
              <a:rPr lang="en-US" sz="2200" dirty="0" err="1">
                <a:solidFill>
                  <a:schemeClr val="bg1"/>
                </a:solidFill>
              </a:rPr>
              <a:t>recognise</a:t>
            </a:r>
            <a:r>
              <a:rPr lang="en-US" sz="2200" dirty="0">
                <a:solidFill>
                  <a:schemeClr val="bg1"/>
                </a:solidFill>
              </a:rPr>
              <a:t> mental health problems, what to do about them, and when to get help</a:t>
            </a:r>
            <a:endParaRPr lang="en-AU" sz="2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D515A9-B921-86EC-C22D-B751D258AFF1}"/>
              </a:ext>
            </a:extLst>
          </p:cNvPr>
          <p:cNvSpPr txBox="1"/>
          <p:nvPr/>
        </p:nvSpPr>
        <p:spPr>
          <a:xfrm>
            <a:off x="2161082" y="3848726"/>
            <a:ext cx="828956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92 sports teams with 367 participants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rgbClr val="222222"/>
                </a:solidFill>
                <a:latin typeface="Arial" panose="020B0604020202020204" pitchFamily="34" charset="0"/>
              </a:rPr>
              <a:t>Increases in intentions to seek help from formal sources, resilience, and confidence to provide help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rgbClr val="222222"/>
                </a:solidFill>
                <a:latin typeface="Arial" panose="020B0604020202020204" pitchFamily="34" charset="0"/>
              </a:rPr>
              <a:t>Reductions in mental illness stereotypes</a:t>
            </a:r>
          </a:p>
          <a:p>
            <a:pPr algn="l"/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6FDF3A-175A-AB94-1E88-043204FF98B2}"/>
              </a:ext>
            </a:extLst>
          </p:cNvPr>
          <p:cNvSpPr txBox="1"/>
          <p:nvPr/>
        </p:nvSpPr>
        <p:spPr>
          <a:xfrm>
            <a:off x="5071047" y="6186154"/>
            <a:ext cx="4665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https://aheadofthegame.movember.com/</a:t>
            </a:r>
          </a:p>
        </p:txBody>
      </p:sp>
    </p:spTree>
    <p:extLst>
      <p:ext uri="{BB962C8B-B14F-4D97-AF65-F5344CB8AC3E}">
        <p14:creationId xmlns:p14="http://schemas.microsoft.com/office/powerpoint/2010/main" val="527865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333A0-D7FA-5C87-E495-89FDDE5D8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0004" y="3308647"/>
            <a:ext cx="3213001" cy="4137853"/>
          </a:xfrm>
        </p:spPr>
        <p:txBody>
          <a:bodyPr/>
          <a:lstStyle/>
          <a:p>
            <a:pPr marL="0" indent="0">
              <a:buNone/>
            </a:pPr>
            <a:r>
              <a:rPr lang="en-AU" sz="2200" dirty="0"/>
              <a:t>4-minute video </a:t>
            </a:r>
          </a:p>
          <a:p>
            <a:pPr marL="0" indent="0">
              <a:buNone/>
            </a:pPr>
            <a:r>
              <a:rPr lang="en-AU" sz="2200" dirty="0"/>
              <a:t>476 participants </a:t>
            </a:r>
          </a:p>
          <a:p>
            <a:pPr marL="0" indent="0">
              <a:buNone/>
            </a:pPr>
            <a:r>
              <a:rPr lang="en-AU" sz="2200" dirty="0"/>
              <a:t>Positive impacts on viewers’ intentions to seek help for a personal or emotional problem 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1DE95C-2E62-B382-DF15-FE6C203A7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603" y="163253"/>
            <a:ext cx="2133132" cy="260348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9824D2D-C743-E279-1897-E946685E81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67785" y="626756"/>
            <a:ext cx="5932956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Boys do Cry </a:t>
            </a:r>
            <a:r>
              <a:rPr lang="en-US" sz="2400" dirty="0" err="1">
                <a:solidFill>
                  <a:schemeClr val="bg1"/>
                </a:solidFill>
              </a:rPr>
              <a:t>randomised</a:t>
            </a:r>
            <a:r>
              <a:rPr lang="en-US" sz="2400" dirty="0">
                <a:solidFill>
                  <a:schemeClr val="bg1"/>
                </a:solidFill>
              </a:rPr>
              <a:t> controlled trial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2D26123-DF24-D71E-CEEC-29023846C7DD}"/>
              </a:ext>
            </a:extLst>
          </p:cNvPr>
          <p:cNvSpPr txBox="1">
            <a:spLocks/>
          </p:cNvSpPr>
          <p:nvPr/>
        </p:nvSpPr>
        <p:spPr>
          <a:xfrm>
            <a:off x="6645951" y="1466040"/>
            <a:ext cx="3732972" cy="2124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‘I think it would prompt some men to reflect on their feelings and how they express them. Even if they can't picture themselves singing to a group it could encourage men to do lower stake things like initiate a conversation with another person and be candid about their feelings.’</a:t>
            </a:r>
            <a:endParaRPr lang="en-A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883219-6B97-30D0-7F67-08F76B912346}"/>
              </a:ext>
            </a:extLst>
          </p:cNvPr>
          <p:cNvSpPr txBox="1">
            <a:spLocks/>
          </p:cNvSpPr>
          <p:nvPr/>
        </p:nvSpPr>
        <p:spPr>
          <a:xfrm>
            <a:off x="5710929" y="4008403"/>
            <a:ext cx="3732972" cy="1591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‘It would only have an affect [sic] on those who are open to this kind of message. I can't see it having a dramatic affect [sic] on those that believe in the old-fashioned idea that men should not express their feelings.’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E661E7-25C8-5D1C-4A8D-459DCF9EAA18}"/>
              </a:ext>
            </a:extLst>
          </p:cNvPr>
          <p:cNvSpPr txBox="1"/>
          <p:nvPr/>
        </p:nvSpPr>
        <p:spPr>
          <a:xfrm>
            <a:off x="4179591" y="2018623"/>
            <a:ext cx="25258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AU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‘…needs to be alongside some other approaches also. Any major change to societal norms will take considerable time.’ </a:t>
            </a:r>
            <a:endParaRPr lang="en-A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78227A-6562-2C4C-7603-561F6C2A0318}"/>
              </a:ext>
            </a:extLst>
          </p:cNvPr>
          <p:cNvSpPr txBox="1"/>
          <p:nvPr/>
        </p:nvSpPr>
        <p:spPr>
          <a:xfrm>
            <a:off x="4808920" y="6200894"/>
            <a:ext cx="5342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https://youtube.com/watch?v=PMBNYRiBNT8</a:t>
            </a:r>
          </a:p>
        </p:txBody>
      </p:sp>
    </p:spTree>
    <p:extLst>
      <p:ext uri="{BB962C8B-B14F-4D97-AF65-F5344CB8AC3E}">
        <p14:creationId xmlns:p14="http://schemas.microsoft.com/office/powerpoint/2010/main" val="628358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93F751-CB19-C7D2-C6D8-210A794D3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8182" y="120064"/>
            <a:ext cx="2142586" cy="2428264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264672C-65E2-8888-AA99-1B8BE87DE8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52992" y="722365"/>
            <a:ext cx="5932956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Evaluating the impact of MATES in manufacturing program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CC41D5-B49A-CBB2-5EDC-E1EFB0CD3D55}"/>
              </a:ext>
            </a:extLst>
          </p:cNvPr>
          <p:cNvSpPr txBox="1">
            <a:spLocks/>
          </p:cNvSpPr>
          <p:nvPr/>
        </p:nvSpPr>
        <p:spPr>
          <a:xfrm>
            <a:off x="1927860" y="2548328"/>
            <a:ext cx="8602980" cy="32087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200" dirty="0"/>
              <a:t>An integrated industry intervention program to raise awareness and connect to help. </a:t>
            </a:r>
          </a:p>
          <a:p>
            <a:r>
              <a:rPr lang="en-AU" sz="2200" dirty="0"/>
              <a:t>1523 participants in trial </a:t>
            </a:r>
          </a:p>
          <a:p>
            <a:r>
              <a:rPr lang="en-AU" sz="2200" dirty="0"/>
              <a:t>Interviews - 40 workers, 4 Project Steering Group members, 2 Field Officers</a:t>
            </a:r>
          </a:p>
          <a:p>
            <a:r>
              <a:rPr lang="en-AU" sz="2200" dirty="0"/>
              <a:t>Increased mental health literacy, increased confidence to offer help, some reduction of stigma</a:t>
            </a:r>
          </a:p>
          <a:p>
            <a:r>
              <a:rPr lang="en-AU" sz="2200" dirty="0"/>
              <a:t>No difference in help-seeking</a:t>
            </a:r>
          </a:p>
          <a:p>
            <a:r>
              <a:rPr lang="en-AU" sz="2200" dirty="0"/>
              <a:t>Challenges with real-world implementation 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9926E4-B846-996A-5EFF-EC89FE807771}"/>
              </a:ext>
            </a:extLst>
          </p:cNvPr>
          <p:cNvSpPr txBox="1"/>
          <p:nvPr/>
        </p:nvSpPr>
        <p:spPr>
          <a:xfrm>
            <a:off x="5235940" y="6216134"/>
            <a:ext cx="4665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https://mates.org.au/manufacturing</a:t>
            </a:r>
          </a:p>
        </p:txBody>
      </p:sp>
    </p:spTree>
    <p:extLst>
      <p:ext uri="{BB962C8B-B14F-4D97-AF65-F5344CB8AC3E}">
        <p14:creationId xmlns:p14="http://schemas.microsoft.com/office/powerpoint/2010/main" val="2616611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71643-7F1C-5B92-3348-F62F2BB37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1142" y="2780108"/>
            <a:ext cx="8087193" cy="4137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200" dirty="0"/>
              <a:t>Four-hour course focussed on recognising and supporting people with suicidal thoughts</a:t>
            </a:r>
          </a:p>
          <a:p>
            <a:r>
              <a:rPr lang="en-AU" sz="2200" dirty="0"/>
              <a:t>211 participants across 20 Men’s Sheds</a:t>
            </a:r>
          </a:p>
          <a:p>
            <a:r>
              <a:rPr lang="en-AU" sz="2200" dirty="0"/>
              <a:t>Increased intention and confidence to support others</a:t>
            </a:r>
          </a:p>
          <a:p>
            <a:r>
              <a:rPr lang="en-AU" sz="2200" dirty="0"/>
              <a:t>Less negative attitudes towards others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8289FD-B541-9533-AD66-3DA6F498D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046" y="110944"/>
            <a:ext cx="2053965" cy="250704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CAD69E7-0243-769D-0EB1-BA07860A38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40566" y="607895"/>
            <a:ext cx="5932956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effectiveness of Mental Health First Aid Conversations about Suicide Course for Men’s Sheds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17C754-728B-A6E7-5986-58E7622655C5}"/>
              </a:ext>
            </a:extLst>
          </p:cNvPr>
          <p:cNvSpPr txBox="1"/>
          <p:nvPr/>
        </p:nvSpPr>
        <p:spPr>
          <a:xfrm>
            <a:off x="4778740" y="6129543"/>
            <a:ext cx="57618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https://www.mhfa.com.au/our-courses/specialised-courses/conversations-about-suicide/</a:t>
            </a:r>
          </a:p>
        </p:txBody>
      </p:sp>
    </p:spTree>
    <p:extLst>
      <p:ext uri="{BB962C8B-B14F-4D97-AF65-F5344CB8AC3E}">
        <p14:creationId xmlns:p14="http://schemas.microsoft.com/office/powerpoint/2010/main" val="3164719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B5F434-7608-31D8-4593-03360B649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896" y="160899"/>
            <a:ext cx="2233482" cy="246152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9A887B-B645-6064-3BAC-BFFA03785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509" y="3064633"/>
            <a:ext cx="6759892" cy="29523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A5DBED-9550-17A5-7E0D-D9B7A8CD7806}"/>
              </a:ext>
            </a:extLst>
          </p:cNvPr>
          <p:cNvSpPr txBox="1"/>
          <p:nvPr/>
        </p:nvSpPr>
        <p:spPr>
          <a:xfrm>
            <a:off x="3997378" y="168013"/>
            <a:ext cx="62439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A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randomised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controlled trial of a specialist service delivery for men calling crisis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centres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developed with Lifeline Australia</a:t>
            </a:r>
            <a:endParaRPr lang="en-AU" sz="2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B745C02-C01A-2F26-BD96-6E30619AB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671823"/>
              </p:ext>
            </p:extLst>
          </p:nvPr>
        </p:nvGraphicFramePr>
        <p:xfrm>
          <a:off x="5103179" y="1786628"/>
          <a:ext cx="4332104" cy="1056900"/>
        </p:xfrm>
        <a:graphic>
          <a:graphicData uri="http://schemas.openxmlformats.org/drawingml/2006/table">
            <a:tbl>
              <a:tblPr firstRow="1" bandRow="1"/>
              <a:tblGrid>
                <a:gridCol w="2308860">
                  <a:extLst>
                    <a:ext uri="{9D8B030D-6E8A-4147-A177-3AD203B41FA5}">
                      <a16:colId xmlns:a16="http://schemas.microsoft.com/office/drawing/2014/main" val="4003362903"/>
                    </a:ext>
                  </a:extLst>
                </a:gridCol>
                <a:gridCol w="861060">
                  <a:extLst>
                    <a:ext uri="{9D8B030D-6E8A-4147-A177-3AD203B41FA5}">
                      <a16:colId xmlns:a16="http://schemas.microsoft.com/office/drawing/2014/main" val="4253840993"/>
                    </a:ext>
                  </a:extLst>
                </a:gridCol>
                <a:gridCol w="1162184">
                  <a:extLst>
                    <a:ext uri="{9D8B030D-6E8A-4147-A177-3AD203B41FA5}">
                      <a16:colId xmlns:a16="http://schemas.microsoft.com/office/drawing/2014/main" val="1219926774"/>
                    </a:ext>
                  </a:extLst>
                </a:gridCol>
              </a:tblGrid>
              <a:tr h="364077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Participants</a:t>
                      </a:r>
                      <a:endParaRPr lang="en-AU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Target</a:t>
                      </a:r>
                      <a:endParaRPr lang="en-AU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Recruited</a:t>
                      </a:r>
                      <a:endParaRPr lang="en-AU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22907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Male-identifying callers</a:t>
                      </a:r>
                      <a:endParaRPr lang="en-AU" sz="16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1,400</a:t>
                      </a:r>
                      <a:endParaRPr lang="en-AU" sz="16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AU" sz="16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052268"/>
                  </a:ext>
                </a:extLst>
              </a:tr>
              <a:tr h="342303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Crisis Supporters</a:t>
                      </a:r>
                      <a:endParaRPr lang="en-AU" sz="16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140</a:t>
                      </a:r>
                      <a:endParaRPr lang="en-AU" sz="16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239</a:t>
                      </a:r>
                      <a:endParaRPr lang="en-AU" sz="16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26839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69F8D7D-78B8-36ED-9644-074D980BED88}"/>
              </a:ext>
            </a:extLst>
          </p:cNvPr>
          <p:cNvSpPr txBox="1"/>
          <p:nvPr/>
        </p:nvSpPr>
        <p:spPr>
          <a:xfrm>
            <a:off x="5103179" y="6274517"/>
            <a:ext cx="4665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https://www.lifeline.org.au/</a:t>
            </a:r>
          </a:p>
        </p:txBody>
      </p:sp>
    </p:spTree>
    <p:extLst>
      <p:ext uri="{BB962C8B-B14F-4D97-AF65-F5344CB8AC3E}">
        <p14:creationId xmlns:p14="http://schemas.microsoft.com/office/powerpoint/2010/main" val="1864921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6E07F2-96C7-648F-D24D-85ED140AA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9679" y="107027"/>
            <a:ext cx="1934021" cy="221644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44453B-5997-F379-D72A-00883E342870}"/>
              </a:ext>
            </a:extLst>
          </p:cNvPr>
          <p:cNvSpPr txBox="1"/>
          <p:nvPr/>
        </p:nvSpPr>
        <p:spPr>
          <a:xfrm>
            <a:off x="3997378" y="407857"/>
            <a:ext cx="62439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Men in Mind: Preventing male suicide by training clinicians to work better with men </a:t>
            </a:r>
            <a:endParaRPr lang="en-A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09D85F9-7C7D-05EA-25EE-B43D4253A76C}"/>
              </a:ext>
            </a:extLst>
          </p:cNvPr>
          <p:cNvSpPr txBox="1">
            <a:spLocks/>
          </p:cNvSpPr>
          <p:nvPr/>
        </p:nvSpPr>
        <p:spPr>
          <a:xfrm>
            <a:off x="1927860" y="2548328"/>
            <a:ext cx="8602980" cy="3208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200" dirty="0"/>
              <a:t>Online, five-module training program for mental health clinicians</a:t>
            </a:r>
          </a:p>
          <a:p>
            <a:r>
              <a:rPr lang="en-AU" sz="2200" dirty="0"/>
              <a:t>587 participants</a:t>
            </a:r>
          </a:p>
          <a:p>
            <a:r>
              <a:rPr lang="en-AU" sz="2200" dirty="0"/>
              <a:t>Increases in mental health professionals’ competency in engaging men in psychotherapy and reported self-efficacy to work with men</a:t>
            </a:r>
          </a:p>
          <a:p>
            <a:pPr marL="0" indent="0">
              <a:buNone/>
            </a:pPr>
            <a:r>
              <a:rPr lang="en-AU" sz="2200" dirty="0"/>
              <a:t> </a:t>
            </a:r>
          </a:p>
          <a:p>
            <a:pPr marL="0" indent="0">
              <a:buNone/>
            </a:pPr>
            <a:endParaRPr lang="en-AU" sz="2200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683F5B-9F06-54D4-49AE-B04DC40C3DF5}"/>
              </a:ext>
            </a:extLst>
          </p:cNvPr>
          <p:cNvSpPr txBox="1"/>
          <p:nvPr/>
        </p:nvSpPr>
        <p:spPr>
          <a:xfrm>
            <a:off x="5011087" y="6208229"/>
            <a:ext cx="4665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https://meninmind.movember.com/</a:t>
            </a:r>
          </a:p>
        </p:txBody>
      </p:sp>
    </p:spTree>
    <p:extLst>
      <p:ext uri="{BB962C8B-B14F-4D97-AF65-F5344CB8AC3E}">
        <p14:creationId xmlns:p14="http://schemas.microsoft.com/office/powerpoint/2010/main" val="128935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AB455-9958-A025-379B-9BD5A2F3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114" y="400470"/>
            <a:ext cx="8440548" cy="601740"/>
          </a:xfrm>
        </p:spPr>
        <p:txBody>
          <a:bodyPr>
            <a:noAutofit/>
          </a:bodyPr>
          <a:lstStyle/>
          <a:p>
            <a:r>
              <a:rPr lang="en-AU" dirty="0"/>
              <a:t>Learnings about male suicide prevention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07F2D44-672E-0791-E39B-7C1AD1E136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0402867"/>
              </p:ext>
            </p:extLst>
          </p:nvPr>
        </p:nvGraphicFramePr>
        <p:xfrm>
          <a:off x="1980114" y="966867"/>
          <a:ext cx="8284780" cy="4797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6581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6C1DB3-496A-056D-01B0-477E74CBAB4F}"/>
              </a:ext>
            </a:extLst>
          </p:cNvPr>
          <p:cNvSpPr txBox="1">
            <a:spLocks/>
          </p:cNvSpPr>
          <p:nvPr/>
        </p:nvSpPr>
        <p:spPr>
          <a:xfrm>
            <a:off x="2271440" y="1443498"/>
            <a:ext cx="7982082" cy="4156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4EA0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/>
                </a:solidFill>
                <a:latin typeface="GT Pressura Regular" panose="02000506020000020004" pitchFamily="50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4EA0"/>
              </a:buClr>
              <a:buSzPct val="80000"/>
              <a:buFont typeface="Wingdings 3" charset="2"/>
              <a:buChar char=""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4EA0"/>
              </a:buClr>
              <a:buSzPct val="80000"/>
              <a:buFont typeface="Wingdings 3" charset="2"/>
              <a:buChar char=""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4EA0"/>
              </a:buClr>
              <a:buSzPct val="80000"/>
              <a:buFont typeface="Wingdings 3" charset="2"/>
              <a:buChar char=""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4EA0"/>
              </a:buClr>
              <a:buSzPct val="80000"/>
              <a:buFont typeface="Wingdings 3" charset="2"/>
              <a:buChar char=""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2200" dirty="0">
                <a:solidFill>
                  <a:schemeClr val="bg1"/>
                </a:solidFill>
                <a:latin typeface="+mj-lt"/>
              </a:rPr>
              <a:t>Intersectionality and gender diversity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2200" dirty="0">
                <a:solidFill>
                  <a:schemeClr val="bg1"/>
                </a:solidFill>
                <a:latin typeface="+mj-lt"/>
              </a:rPr>
              <a:t>Unequal responsibility for change - individual change isn’t always fair or possible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2200" dirty="0">
                <a:solidFill>
                  <a:schemeClr val="bg1"/>
                </a:solidFill>
                <a:latin typeface="+mj-lt"/>
              </a:rPr>
              <a:t>Supportive friends, families, and communities aren’t always available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2200" dirty="0">
                <a:solidFill>
                  <a:schemeClr val="bg1"/>
                </a:solidFill>
                <a:latin typeface="+mj-lt"/>
              </a:rPr>
              <a:t>Unintended or negative impacts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2200" dirty="0">
                <a:solidFill>
                  <a:schemeClr val="bg1"/>
                </a:solidFill>
                <a:latin typeface="+mj-lt"/>
              </a:rPr>
              <a:t>Working alongside men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2200" dirty="0">
                <a:solidFill>
                  <a:schemeClr val="bg1"/>
                </a:solidFill>
                <a:latin typeface="+mj-lt"/>
              </a:rPr>
              <a:t>Many solutions for suicide prevention are outside of individuals 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2200" dirty="0">
                <a:solidFill>
                  <a:schemeClr val="bg1"/>
                </a:solidFill>
                <a:latin typeface="+mj-lt"/>
              </a:rPr>
              <a:t>Socioeconomic factors, access to means etc.</a:t>
            </a:r>
          </a:p>
        </p:txBody>
      </p:sp>
      <p:sp>
        <p:nvSpPr>
          <p:cNvPr id="6" name="Title 19">
            <a:extLst>
              <a:ext uri="{FF2B5EF4-FFF2-40B4-BE49-F238E27FC236}">
                <a16:creationId xmlns:a16="http://schemas.microsoft.com/office/drawing/2014/main" id="{A06DB36A-A69B-CD0E-4EC6-44D3FE299426}"/>
              </a:ext>
            </a:extLst>
          </p:cNvPr>
          <p:cNvSpPr txBox="1">
            <a:spLocks/>
          </p:cNvSpPr>
          <p:nvPr/>
        </p:nvSpPr>
        <p:spPr>
          <a:xfrm>
            <a:off x="2024541" y="395158"/>
            <a:ext cx="8358646" cy="6841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Challenges for male suicide prevention</a:t>
            </a:r>
          </a:p>
        </p:txBody>
      </p:sp>
    </p:spTree>
    <p:extLst>
      <p:ext uri="{BB962C8B-B14F-4D97-AF65-F5344CB8AC3E}">
        <p14:creationId xmlns:p14="http://schemas.microsoft.com/office/powerpoint/2010/main" val="118237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A16829-6EF6-6B1A-D41B-C69D668CD570}"/>
              </a:ext>
            </a:extLst>
          </p:cNvPr>
          <p:cNvSpPr txBox="1"/>
          <p:nvPr/>
        </p:nvSpPr>
        <p:spPr>
          <a:xfrm>
            <a:off x="4479991" y="6224893"/>
            <a:ext cx="61051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dirty="0"/>
              <a:t>https://lifeinmind.org.au/suicide-prevention/collaborations/buoy-project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A8BF51C-E4B4-1BD0-06FA-81A50D74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334" y="2206784"/>
            <a:ext cx="763325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/>
              <a:t>Thank You</a:t>
            </a:r>
            <a:br>
              <a:rPr lang="en-AU" dirty="0"/>
            </a:br>
            <a:br>
              <a:rPr lang="en-AU" dirty="0"/>
            </a:br>
            <a:r>
              <a:rPr lang="en-AU" dirty="0"/>
              <a:t>kylie.king@monash.edu</a:t>
            </a:r>
          </a:p>
        </p:txBody>
      </p:sp>
    </p:spTree>
    <p:extLst>
      <p:ext uri="{BB962C8B-B14F-4D97-AF65-F5344CB8AC3E}">
        <p14:creationId xmlns:p14="http://schemas.microsoft.com/office/powerpoint/2010/main" val="326917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EDD744-418B-A314-40AE-891B4DF99A17}"/>
              </a:ext>
            </a:extLst>
          </p:cNvPr>
          <p:cNvSpPr txBox="1"/>
          <p:nvPr/>
        </p:nvSpPr>
        <p:spPr>
          <a:xfrm>
            <a:off x="1864244" y="1451119"/>
            <a:ext cx="880375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I wish to acknowledge the </a:t>
            </a:r>
            <a:r>
              <a:rPr lang="en-US" sz="2400" i="1" dirty="0" err="1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Turrbal</a:t>
            </a:r>
            <a:r>
              <a:rPr lang="en-US" sz="2400" i="1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people, on whose land we meet today. </a:t>
            </a:r>
          </a:p>
          <a:p>
            <a:pPr algn="ctr"/>
            <a:r>
              <a:rPr lang="en-US" sz="2400" i="1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I pay my respects to their Elders, past and present</a:t>
            </a:r>
          </a:p>
          <a:p>
            <a:pPr algn="ctr"/>
            <a:endParaRPr lang="en-AU" sz="2400" i="1" dirty="0">
              <a:solidFill>
                <a:schemeClr val="bg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AU" sz="2400" i="1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I acknowledge those who have lived and living experience of suicide </a:t>
            </a:r>
          </a:p>
          <a:p>
            <a:pPr algn="ctr"/>
            <a:endParaRPr lang="en-AU" sz="2400" i="1" dirty="0">
              <a:solidFill>
                <a:schemeClr val="bg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AU" sz="2400" i="1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I acknowledge those of diverse gender, who are often misrepresented in research and health care</a:t>
            </a:r>
          </a:p>
        </p:txBody>
      </p:sp>
    </p:spTree>
    <p:extLst>
      <p:ext uri="{BB962C8B-B14F-4D97-AF65-F5344CB8AC3E}">
        <p14:creationId xmlns:p14="http://schemas.microsoft.com/office/powerpoint/2010/main" val="27423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108BB8BA-E4E4-E944-879E-6EB080A65AF4}"/>
              </a:ext>
            </a:extLst>
          </p:cNvPr>
          <p:cNvSpPr txBox="1">
            <a:spLocks/>
          </p:cNvSpPr>
          <p:nvPr/>
        </p:nvSpPr>
        <p:spPr>
          <a:xfrm>
            <a:off x="2279374" y="320207"/>
            <a:ext cx="7633252" cy="6841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is the Buoy Project?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124202-8BB4-0D59-BD0B-7D9FEB684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375" y="1321158"/>
            <a:ext cx="7633253" cy="18726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1E014F-899B-658A-D3A6-B8C8C3237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432" y="3429001"/>
            <a:ext cx="3351932" cy="1971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95F264-4494-50D8-FE60-0C894DDC1F18}"/>
              </a:ext>
            </a:extLst>
          </p:cNvPr>
          <p:cNvSpPr txBox="1"/>
          <p:nvPr/>
        </p:nvSpPr>
        <p:spPr>
          <a:xfrm>
            <a:off x="5916119" y="3814697"/>
            <a:ext cx="43246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7 suicide prevention programs</a:t>
            </a:r>
          </a:p>
          <a:p>
            <a:r>
              <a:rPr lang="en-AU" dirty="0">
                <a:solidFill>
                  <a:schemeClr val="bg1"/>
                </a:solidFill>
              </a:rPr>
              <a:t>14 community organisations</a:t>
            </a:r>
          </a:p>
          <a:p>
            <a:r>
              <a:rPr lang="en-AU" dirty="0">
                <a:solidFill>
                  <a:schemeClr val="bg1"/>
                </a:solidFill>
              </a:rPr>
              <a:t>5 universities</a:t>
            </a:r>
          </a:p>
          <a:p>
            <a:r>
              <a:rPr lang="en-AU" dirty="0">
                <a:solidFill>
                  <a:schemeClr val="bg1"/>
                </a:solidFill>
              </a:rPr>
              <a:t>Funded by the Australian Government</a:t>
            </a:r>
          </a:p>
          <a:p>
            <a:r>
              <a:rPr lang="en-AU" dirty="0">
                <a:solidFill>
                  <a:schemeClr val="bg1"/>
                </a:solidFill>
              </a:rPr>
              <a:t>Led by Prof Jane </a:t>
            </a:r>
            <a:r>
              <a:rPr lang="en-AU" dirty="0" err="1">
                <a:solidFill>
                  <a:schemeClr val="bg1"/>
                </a:solidFill>
              </a:rPr>
              <a:t>Pirkis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01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3D35E-25F5-9145-A1E8-DC09FD46F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878" y="365127"/>
            <a:ext cx="7633252" cy="624225"/>
          </a:xfrm>
        </p:spPr>
        <p:txBody>
          <a:bodyPr/>
          <a:lstStyle/>
          <a:p>
            <a:r>
              <a:rPr lang="en-US" dirty="0"/>
              <a:t>Why do we need the Buoy Project?</a:t>
            </a:r>
          </a:p>
        </p:txBody>
      </p:sp>
      <p:pic>
        <p:nvPicPr>
          <p:cNvPr id="4" name="slide2" descr="NMD STE Trend">
            <a:extLst>
              <a:ext uri="{FF2B5EF4-FFF2-40B4-BE49-F238E27FC236}">
                <a16:creationId xmlns:a16="http://schemas.microsoft.com/office/drawing/2014/main" id="{67FAC6EC-AA34-B2AF-91F9-A44857820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314" y="1135686"/>
            <a:ext cx="5288078" cy="540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8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2A900A-BA96-D94E-B51D-7DDAC0287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097" y="1287936"/>
            <a:ext cx="5033677" cy="444580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C605AF3-9BE9-11C8-DD57-AF1917F0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173" y="425088"/>
            <a:ext cx="7633252" cy="624225"/>
          </a:xfrm>
        </p:spPr>
        <p:txBody>
          <a:bodyPr>
            <a:normAutofit/>
          </a:bodyPr>
          <a:lstStyle/>
          <a:p>
            <a:r>
              <a:rPr lang="en-US" dirty="0"/>
              <a:t>QLD suicide rates by binary gender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6FCD55-0388-A9DD-8509-2805ADEED000}"/>
              </a:ext>
            </a:extLst>
          </p:cNvPr>
          <p:cNvSpPr txBox="1"/>
          <p:nvPr/>
        </p:nvSpPr>
        <p:spPr>
          <a:xfrm>
            <a:off x="4621343" y="6055151"/>
            <a:ext cx="46656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https://www.aihw.gov.au/suicide-self-harm-monitoring/data/behaviours-risk-factors</a:t>
            </a:r>
          </a:p>
        </p:txBody>
      </p:sp>
    </p:spTree>
    <p:extLst>
      <p:ext uri="{BB962C8B-B14F-4D97-AF65-F5344CB8AC3E}">
        <p14:creationId xmlns:p14="http://schemas.microsoft.com/office/powerpoint/2010/main" val="1120830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C165F-7E9E-276D-AC11-D94E234A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124" y="290320"/>
            <a:ext cx="7633252" cy="631720"/>
          </a:xfrm>
        </p:spPr>
        <p:txBody>
          <a:bodyPr>
            <a:normAutofit fontScale="90000"/>
          </a:bodyPr>
          <a:lstStyle/>
          <a:p>
            <a:r>
              <a:rPr lang="en-AU" dirty="0"/>
              <a:t>Psychosocial factors in male suicide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F19766-DD66-7BFB-E156-B9DB2378F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734" y="922041"/>
            <a:ext cx="5989843" cy="578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5B1E0-C046-66EB-4C85-CFF3A941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550" y="230981"/>
            <a:ext cx="8392102" cy="653678"/>
          </a:xfrm>
        </p:spPr>
        <p:txBody>
          <a:bodyPr/>
          <a:lstStyle/>
          <a:p>
            <a:r>
              <a:rPr lang="en-AU" dirty="0"/>
              <a:t>Why are suicide rates higher among men?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934E747-8354-4F0A-3121-0370047448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153160"/>
              </p:ext>
            </p:extLst>
          </p:nvPr>
        </p:nvGraphicFramePr>
        <p:xfrm>
          <a:off x="2198558" y="1139253"/>
          <a:ext cx="7713793" cy="4495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1EDF43F-6254-B1AB-82D6-5CA50433954D}"/>
              </a:ext>
            </a:extLst>
          </p:cNvPr>
          <p:cNvSpPr txBox="1"/>
          <p:nvPr/>
        </p:nvSpPr>
        <p:spPr>
          <a:xfrm>
            <a:off x="4477063" y="6245638"/>
            <a:ext cx="62508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dirty="0"/>
              <a:t>https://www.tandfonline.com/doi/abs/10.1080/00050067.2024.2404116</a:t>
            </a:r>
          </a:p>
        </p:txBody>
      </p:sp>
    </p:spTree>
    <p:extLst>
      <p:ext uri="{BB962C8B-B14F-4D97-AF65-F5344CB8AC3E}">
        <p14:creationId xmlns:p14="http://schemas.microsoft.com/office/powerpoint/2010/main" val="2521678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E10A5-18CD-25D6-F919-3301747AA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878" y="365127"/>
            <a:ext cx="7633252" cy="594244"/>
          </a:xfrm>
        </p:spPr>
        <p:txBody>
          <a:bodyPr/>
          <a:lstStyle/>
          <a:p>
            <a:r>
              <a:rPr lang="en-AU" dirty="0"/>
              <a:t>Suicide prevention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6D5090B-D174-575D-8D68-34BB76E442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5991281"/>
              </p:ext>
            </p:extLst>
          </p:nvPr>
        </p:nvGraphicFramePr>
        <p:xfrm>
          <a:off x="2271332" y="1478280"/>
          <a:ext cx="7702345" cy="37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7D17126-C926-D25D-867E-F32B4E3AFA44}"/>
              </a:ext>
            </a:extLst>
          </p:cNvPr>
          <p:cNvSpPr txBox="1"/>
          <p:nvPr/>
        </p:nvSpPr>
        <p:spPr>
          <a:xfrm>
            <a:off x="4538897" y="6032665"/>
            <a:ext cx="61291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https://lifeinmind.org.au/splash-page/docs/LIFE-framework-web.pdf</a:t>
            </a:r>
          </a:p>
        </p:txBody>
      </p:sp>
    </p:spTree>
    <p:extLst>
      <p:ext uri="{BB962C8B-B14F-4D97-AF65-F5344CB8AC3E}">
        <p14:creationId xmlns:p14="http://schemas.microsoft.com/office/powerpoint/2010/main" val="2681611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8E3C8-0B1B-406C-BB58-B24B2B1C2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6CBEF6A9-B3D3-D85C-66FA-B03E428008B7}"/>
              </a:ext>
            </a:extLst>
          </p:cNvPr>
          <p:cNvSpPr txBox="1">
            <a:spLocks/>
          </p:cNvSpPr>
          <p:nvPr/>
        </p:nvSpPr>
        <p:spPr>
          <a:xfrm>
            <a:off x="2279374" y="507584"/>
            <a:ext cx="7633252" cy="6841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Buoy Project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7D33B5-2B61-3597-DFEA-9E4BBCD2B4C5}"/>
              </a:ext>
            </a:extLst>
          </p:cNvPr>
          <p:cNvSpPr txBox="1"/>
          <p:nvPr/>
        </p:nvSpPr>
        <p:spPr>
          <a:xfrm>
            <a:off x="2513352" y="1543989"/>
            <a:ext cx="73226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>
                <a:solidFill>
                  <a:schemeClr val="bg1"/>
                </a:solidFill>
              </a:rPr>
              <a:t>Five ‘upstream’ interventions that encourage boys and men to look out for each other and talk to a counsellor or other professional if they are facing challenges</a:t>
            </a:r>
          </a:p>
          <a:p>
            <a:endParaRPr lang="en-AU" sz="2200" dirty="0">
              <a:solidFill>
                <a:schemeClr val="bg1"/>
              </a:solidFill>
            </a:endParaRPr>
          </a:p>
          <a:p>
            <a:r>
              <a:rPr lang="en-AU" sz="2200" dirty="0">
                <a:solidFill>
                  <a:schemeClr val="bg1"/>
                </a:solidFill>
              </a:rPr>
              <a:t>Two ‘downstream’ interventions that aim to ensure that the services available to boys and men are tailored to their needs</a:t>
            </a:r>
          </a:p>
          <a:p>
            <a:endParaRPr lang="en-AU" sz="2200" dirty="0">
              <a:solidFill>
                <a:schemeClr val="bg1"/>
              </a:solidFill>
            </a:endParaRPr>
          </a:p>
          <a:p>
            <a:r>
              <a:rPr lang="en-AU" sz="2200" dirty="0">
                <a:solidFill>
                  <a:schemeClr val="bg1"/>
                </a:solidFill>
              </a:rPr>
              <a:t>2020-2025</a:t>
            </a:r>
          </a:p>
        </p:txBody>
      </p:sp>
    </p:spTree>
    <p:extLst>
      <p:ext uri="{BB962C8B-B14F-4D97-AF65-F5344CB8AC3E}">
        <p14:creationId xmlns:p14="http://schemas.microsoft.com/office/powerpoint/2010/main" val="383075449"/>
      </p:ext>
    </p:extLst>
  </p:cSld>
  <p:clrMapOvr>
    <a:masterClrMapping/>
  </p:clrMapOvr>
</p:sld>
</file>

<file path=ppt/theme/theme1.xml><?xml version="1.0" encoding="utf-8"?>
<a:theme xmlns:a="http://schemas.openxmlformats.org/drawingml/2006/main" name="BUOY_Colour">
  <a:themeElements>
    <a:clrScheme name="BUOY_theme">
      <a:dk1>
        <a:srgbClr val="000000"/>
      </a:dk1>
      <a:lt1>
        <a:srgbClr val="FFFFFF"/>
      </a:lt1>
      <a:dk2>
        <a:srgbClr val="3F2826"/>
      </a:dk2>
      <a:lt2>
        <a:srgbClr val="E7E6E6"/>
      </a:lt2>
      <a:accent1>
        <a:srgbClr val="E25325"/>
      </a:accent1>
      <a:accent2>
        <a:srgbClr val="3EA7C1"/>
      </a:accent2>
      <a:accent3>
        <a:srgbClr val="A5A5A5"/>
      </a:accent3>
      <a:accent4>
        <a:srgbClr val="EF3E5B"/>
      </a:accent4>
      <a:accent5>
        <a:srgbClr val="007FFF"/>
      </a:accent5>
      <a:accent6>
        <a:srgbClr val="10A94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OY Std Presentation" id="{72507E21-7DFE-EF45-8319-A4DC13107F08}" vid="{8F27F8EC-268E-C742-A6E6-2D86CEAABD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BUOY Std Presentation</Template>
  <TotalTime>165</TotalTime>
  <Words>1018</Words>
  <Application>Microsoft Office PowerPoint</Application>
  <PresentationFormat>Widescreen</PresentationFormat>
  <Paragraphs>130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Arial Narrow</vt:lpstr>
      <vt:lpstr>Calibri</vt:lpstr>
      <vt:lpstr>BUOY_Colour</vt:lpstr>
      <vt:lpstr>Dr Kylie King School of Psychological Sciences Monash University</vt:lpstr>
      <vt:lpstr>PowerPoint Presentation</vt:lpstr>
      <vt:lpstr>PowerPoint Presentation</vt:lpstr>
      <vt:lpstr>Why do we need the Buoy Project?</vt:lpstr>
      <vt:lpstr>QLD suicide rates by binary gender</vt:lpstr>
      <vt:lpstr>Psychosocial factors in male suicide 2023</vt:lpstr>
      <vt:lpstr>Why are suicide rates higher among men?</vt:lpstr>
      <vt:lpstr>Suicide prevention</vt:lpstr>
      <vt:lpstr>PowerPoint Presentation</vt:lpstr>
      <vt:lpstr>Testing the impact of ‘Breaking the Man Code’ workshops on adolescent boys’ help-seeking, masculinity and suicide risk factors</vt:lpstr>
      <vt:lpstr>A randomised controlled trial of the Ahead of the Game Program</vt:lpstr>
      <vt:lpstr>The Boys do Cry randomised controlled trial</vt:lpstr>
      <vt:lpstr>Evaluating the impact of MATES in manufacturing program</vt:lpstr>
      <vt:lpstr>The effectiveness of Mental Health First Aid Conversations about Suicide Course for Men’s Sheds</vt:lpstr>
      <vt:lpstr>PowerPoint Presentation</vt:lpstr>
      <vt:lpstr>PowerPoint Presentation</vt:lpstr>
      <vt:lpstr>Learnings about male suicide prevention</vt:lpstr>
      <vt:lpstr>PowerPoint Presentation</vt:lpstr>
      <vt:lpstr>Thank You  kylie.king@monash.edu</vt:lpstr>
    </vt:vector>
  </TitlesOfParts>
  <Company>Monash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Kylie King</dc:creator>
  <cp:lastModifiedBy>SB 4</cp:lastModifiedBy>
  <cp:revision>6</cp:revision>
  <dcterms:created xsi:type="dcterms:W3CDTF">2024-11-22T04:07:46Z</dcterms:created>
  <dcterms:modified xsi:type="dcterms:W3CDTF">2024-11-27T21:29:05Z</dcterms:modified>
</cp:coreProperties>
</file>