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 id="2147483681" r:id="rId6"/>
  </p:sldMasterIdLst>
  <p:notesMasterIdLst>
    <p:notesMasterId r:id="rId23"/>
  </p:notesMasterIdLst>
  <p:handoutMasterIdLst>
    <p:handoutMasterId r:id="rId24"/>
  </p:handoutMasterIdLst>
  <p:sldIdLst>
    <p:sldId id="380" r:id="rId7"/>
    <p:sldId id="397" r:id="rId8"/>
    <p:sldId id="282" r:id="rId9"/>
    <p:sldId id="402" r:id="rId10"/>
    <p:sldId id="400" r:id="rId11"/>
    <p:sldId id="381" r:id="rId12"/>
    <p:sldId id="384" r:id="rId13"/>
    <p:sldId id="387" r:id="rId14"/>
    <p:sldId id="401" r:id="rId15"/>
    <p:sldId id="398" r:id="rId16"/>
    <p:sldId id="399" r:id="rId17"/>
    <p:sldId id="389" r:id="rId18"/>
    <p:sldId id="330" r:id="rId19"/>
    <p:sldId id="392" r:id="rId20"/>
    <p:sldId id="385" r:id="rId21"/>
    <p:sldId id="3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46916-9D50-4B67-A492-6E1BEB3D3CA6}" v="85" dt="2024-11-22T04:33:05.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78" autoAdjust="0"/>
    <p:restoredTop sz="62712" autoAdjust="0"/>
  </p:normalViewPr>
  <p:slideViewPr>
    <p:cSldViewPr snapToGrid="0" snapToObjects="1">
      <p:cViewPr varScale="1">
        <p:scale>
          <a:sx n="69" d="100"/>
          <a:sy n="69" d="100"/>
        </p:scale>
        <p:origin x="161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55" d="100"/>
          <a:sy n="155" d="100"/>
        </p:scale>
        <p:origin x="59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3789102410533229E-2"/>
          <c:y val="4.5260295676956094E-2"/>
          <c:w val="0.9461477480822551"/>
          <c:h val="0.89811884973770406"/>
        </c:manualLayout>
      </c:layout>
      <c:doughnutChart>
        <c:varyColors val="1"/>
        <c:ser>
          <c:idx val="0"/>
          <c:order val="0"/>
          <c:tx>
            <c:strRef>
              <c:f>Sheet1!$B$1</c:f>
              <c:strCache>
                <c:ptCount val="1"/>
                <c:pt idx="0">
                  <c:v>Column1</c:v>
                </c:pt>
              </c:strCache>
            </c:strRef>
          </c:tx>
          <c:dPt>
            <c:idx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1-660C-40FD-A636-E527F06EAD7F}"/>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660C-40FD-A636-E527F06EAD7F}"/>
              </c:ext>
            </c:extLst>
          </c:dPt>
          <c:cat>
            <c:strRef>
              <c:f>Sheet1!$A$2:$A$3</c:f>
              <c:strCache>
                <c:ptCount val="2"/>
                <c:pt idx="0">
                  <c:v>Had ever injected drugs</c:v>
                </c:pt>
                <c:pt idx="1">
                  <c:v>Never injected drugs</c:v>
                </c:pt>
              </c:strCache>
            </c:strRef>
          </c:cat>
          <c:val>
            <c:numRef>
              <c:f>Sheet1!$B$2:$B$3</c:f>
              <c:numCache>
                <c:formatCode>General</c:formatCode>
                <c:ptCount val="2"/>
                <c:pt idx="0">
                  <c:v>59</c:v>
                </c:pt>
                <c:pt idx="1">
                  <c:v>41</c:v>
                </c:pt>
              </c:numCache>
            </c:numRef>
          </c:val>
          <c:extLst>
            <c:ext xmlns:c16="http://schemas.microsoft.com/office/drawing/2014/chart" uri="{C3380CC4-5D6E-409C-BE32-E72D297353CC}">
              <c16:uniqueId val="{00000004-660C-40FD-A636-E527F06EAD7F}"/>
            </c:ext>
          </c:extLst>
        </c:ser>
        <c:dLbls>
          <c:showLegendKey val="0"/>
          <c:showVal val="0"/>
          <c:showCatName val="0"/>
          <c:showSerName val="0"/>
          <c:showPercent val="0"/>
          <c:showBubbleSize val="0"/>
          <c:showLeaderLines val="1"/>
        </c:dLbls>
        <c:firstSliceAng val="74"/>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4.0518401575644722E-2"/>
          <c:y val="6.0075539338070548E-2"/>
          <c:w val="0.90229535149713369"/>
          <c:h val="0.86902554253888997"/>
        </c:manualLayout>
      </c:layout>
      <c:doughnutChart>
        <c:varyColors val="1"/>
        <c:ser>
          <c:idx val="0"/>
          <c:order val="0"/>
          <c:tx>
            <c:strRef>
              <c:f>Sheet1!$B$1</c:f>
              <c:strCache>
                <c:ptCount val="1"/>
                <c:pt idx="0">
                  <c:v>Column1</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562C-4535-A662-6433520873CD}"/>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562C-4535-A662-6433520873CD}"/>
              </c:ext>
            </c:extLst>
          </c:dPt>
          <c:cat>
            <c:strRef>
              <c:f>Sheet1!$A$2:$A$3</c:f>
              <c:strCache>
                <c:ptCount val="2"/>
                <c:pt idx="0">
                  <c:v>Injected 
drugs in the past 
month in prison</c:v>
                </c:pt>
                <c:pt idx="1">
                  <c:v>Did not inject drugs in the past month</c:v>
                </c:pt>
              </c:strCache>
            </c:strRef>
          </c:cat>
          <c:val>
            <c:numRef>
              <c:f>Sheet1!$B$2:$B$3</c:f>
              <c:numCache>
                <c:formatCode>General</c:formatCode>
                <c:ptCount val="2"/>
                <c:pt idx="0">
                  <c:v>44</c:v>
                </c:pt>
                <c:pt idx="1">
                  <c:v>56</c:v>
                </c:pt>
              </c:numCache>
            </c:numRef>
          </c:val>
          <c:extLst>
            <c:ext xmlns:c16="http://schemas.microsoft.com/office/drawing/2014/chart" uri="{C3380CC4-5D6E-409C-BE32-E72D297353CC}">
              <c16:uniqueId val="{00000004-562C-4535-A662-6433520873CD}"/>
            </c:ext>
          </c:extLst>
        </c:ser>
        <c:dLbls>
          <c:showLegendKey val="0"/>
          <c:showVal val="0"/>
          <c:showCatName val="0"/>
          <c:showSerName val="0"/>
          <c:showPercent val="0"/>
          <c:showBubbleSize val="0"/>
          <c:showLeaderLines val="0"/>
        </c:dLbls>
        <c:firstSliceAng val="101"/>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3.9201257403481564E-2"/>
          <c:y val="3.1194321595580899E-3"/>
          <c:w val="0.92443602663463065"/>
          <c:h val="0.95937050128102375"/>
        </c:manualLayout>
      </c:layout>
      <c:doughnutChart>
        <c:varyColors val="1"/>
        <c:ser>
          <c:idx val="0"/>
          <c:order val="0"/>
          <c:tx>
            <c:strRef>
              <c:f>Sheet1!$B$1</c:f>
              <c:strCache>
                <c:ptCount val="1"/>
                <c:pt idx="0">
                  <c:v>Column1</c:v>
                </c:pt>
              </c:strCache>
            </c:strRef>
          </c:tx>
          <c:dPt>
            <c:idx val="0"/>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1-D525-40C1-AF90-CA8DC88AE55D}"/>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D525-40C1-AF90-CA8DC88AE55D}"/>
              </c:ext>
            </c:extLst>
          </c:dPt>
          <c:cat>
            <c:strRef>
              <c:f>Sheet1!$A$2:$A$3</c:f>
              <c:strCache>
                <c:ptCount val="1"/>
                <c:pt idx="0">
                  <c:v>Shared injecting equipment in prison</c:v>
                </c:pt>
              </c:strCache>
            </c:strRef>
          </c:cat>
          <c:val>
            <c:numRef>
              <c:f>Sheet1!$B$2:$B$3</c:f>
              <c:numCache>
                <c:formatCode>General</c:formatCode>
                <c:ptCount val="2"/>
                <c:pt idx="0">
                  <c:v>92</c:v>
                </c:pt>
                <c:pt idx="1">
                  <c:v>8</c:v>
                </c:pt>
              </c:numCache>
            </c:numRef>
          </c:val>
          <c:extLst>
            <c:ext xmlns:c16="http://schemas.microsoft.com/office/drawing/2014/chart" uri="{C3380CC4-5D6E-409C-BE32-E72D297353CC}">
              <c16:uniqueId val="{00000004-D525-40C1-AF90-CA8DC88AE55D}"/>
            </c:ext>
          </c:extLst>
        </c:ser>
        <c:dLbls>
          <c:showLegendKey val="0"/>
          <c:showVal val="0"/>
          <c:showCatName val="0"/>
          <c:showSerName val="0"/>
          <c:showPercent val="0"/>
          <c:showBubbleSize val="0"/>
          <c:showLeaderLines val="0"/>
        </c:dLbls>
        <c:firstSliceAng val="14"/>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0.41634</cdr:x>
      <cdr:y>0.80206</cdr:y>
    </cdr:from>
    <cdr:to>
      <cdr:x>0.68671</cdr:x>
      <cdr:y>0.90642</cdr:y>
    </cdr:to>
    <cdr:sp macro="" textlink="">
      <cdr:nvSpPr>
        <cdr:cNvPr id="2" name="TextBox 1">
          <a:extLst xmlns:a="http://schemas.openxmlformats.org/drawingml/2006/main">
            <a:ext uri="{FF2B5EF4-FFF2-40B4-BE49-F238E27FC236}">
              <a16:creationId xmlns:a16="http://schemas.microsoft.com/office/drawing/2014/main" id="{8A16819B-EE2A-1638-0BC4-3905A4B51BB8}"/>
            </a:ext>
          </a:extLst>
        </cdr:cNvPr>
        <cdr:cNvSpPr txBox="1"/>
      </cdr:nvSpPr>
      <cdr:spPr>
        <a:xfrm xmlns:a="http://schemas.openxmlformats.org/drawingml/2006/main">
          <a:off x="1004679" y="2038971"/>
          <a:ext cx="652435" cy="265301"/>
        </a:xfrm>
        <a:prstGeom xmlns:a="http://schemas.openxmlformats.org/drawingml/2006/main" prst="rect">
          <a:avLst/>
        </a:prstGeom>
      </cdr:spPr>
      <cdr:txBody>
        <a:bodyPr xmlns:a="http://schemas.openxmlformats.org/drawingml/2006/main" vertOverflow="clip" wrap="square" tIns="0" bIns="0" rtlCol="0" anchor="ctr" anchorCtr="0"/>
        <a:lstStyle xmlns:a="http://schemas.openxmlformats.org/drawingml/2006/main"/>
        <a:p xmlns:a="http://schemas.openxmlformats.org/drawingml/2006/main">
          <a:pPr algn="ctr"/>
          <a:r>
            <a:rPr lang="en-AU" sz="1800" b="1" dirty="0">
              <a:solidFill>
                <a:schemeClr val="bg1"/>
              </a:solidFill>
            </a:rPr>
            <a:t>59%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425C8D-C5AF-9F4F-9E24-5C2DC72753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21E46C-AA4E-214A-A45C-A09C6AE0B0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7442EA-0DF9-924B-8435-17D563E57ACA}" type="datetimeFigureOut">
              <a:rPr lang="en-US" smtClean="0"/>
              <a:t>11/22/2024</a:t>
            </a:fld>
            <a:endParaRPr lang="en-US"/>
          </a:p>
        </p:txBody>
      </p:sp>
      <p:sp>
        <p:nvSpPr>
          <p:cNvPr id="4" name="Footer Placeholder 3">
            <a:extLst>
              <a:ext uri="{FF2B5EF4-FFF2-40B4-BE49-F238E27FC236}">
                <a16:creationId xmlns:a16="http://schemas.microsoft.com/office/drawing/2014/main" id="{40AAFBB1-2BB3-DA46-A158-0722D5A310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7D7EA5-B09A-264C-ABF4-E27232AD2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321C2-EC5F-E04A-AFC0-A1F418A559B9}" type="slidenum">
              <a:rPr lang="en-US" smtClean="0"/>
              <a:t>‹#›</a:t>
            </a:fld>
            <a:endParaRPr lang="en-US"/>
          </a:p>
        </p:txBody>
      </p:sp>
    </p:spTree>
    <p:extLst>
      <p:ext uri="{BB962C8B-B14F-4D97-AF65-F5344CB8AC3E}">
        <p14:creationId xmlns:p14="http://schemas.microsoft.com/office/powerpoint/2010/main" val="1946381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955B6-3D2D-2944-B7F4-FE074C92CB41}"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6ACD0-BE8A-3D4B-8E89-B0E6ACFF594E}" type="slidenum">
              <a:rPr lang="en-US" smtClean="0"/>
              <a:t>‹#›</a:t>
            </a:fld>
            <a:endParaRPr lang="en-US"/>
          </a:p>
        </p:txBody>
      </p:sp>
    </p:spTree>
    <p:extLst>
      <p:ext uri="{BB962C8B-B14F-4D97-AF65-F5344CB8AC3E}">
        <p14:creationId xmlns:p14="http://schemas.microsoft.com/office/powerpoint/2010/main" val="385927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E06B1D1-6492-4E06-AE31-75737969CC90}" type="slidenum">
              <a:rPr lang="en-AU" smtClean="0"/>
              <a:t>1</a:t>
            </a:fld>
            <a:endParaRPr lang="en-AU"/>
          </a:p>
        </p:txBody>
      </p:sp>
    </p:spTree>
    <p:extLst>
      <p:ext uri="{BB962C8B-B14F-4D97-AF65-F5344CB8AC3E}">
        <p14:creationId xmlns:p14="http://schemas.microsoft.com/office/powerpoint/2010/main" val="2459910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NSW JH are running a range of different peer education and research (thanks to them for sharing this slide)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Impetus for this is some research by justice health that </a:t>
            </a:r>
            <a:r>
              <a:rPr lang="en-AU" dirty="0" err="1"/>
              <a:t>dentified</a:t>
            </a:r>
            <a:r>
              <a:rPr lang="en-AU" dirty="0"/>
              <a:t> that a peer program </a:t>
            </a:r>
            <a:r>
              <a:rPr lang="en-AU" dirty="0" err="1"/>
              <a:t>i</a:t>
            </a:r>
            <a:r>
              <a:rPr lang="en-US" b="0" i="0" dirty="0">
                <a:solidFill>
                  <a:srgbClr val="1F1F1F"/>
                </a:solidFill>
                <a:effectLst/>
                <a:latin typeface="Roboto" panose="02000000000000000000" pitchFamily="2" charset="0"/>
              </a:rPr>
              <a:t>n which people receive education and support from an individual with lived experience of injecting drug use, may increase engagement and the impact of messages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JHNSW formed a partnership with a NSW based peer organisation, the NSW Users and Aids Association (NUAA) and launched a pilot in 2020</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 aim of this pilot was to “</a:t>
            </a:r>
            <a:r>
              <a:rPr lang="en-US" sz="1800" b="0" i="0" u="none" strike="noStrike" baseline="0" dirty="0">
                <a:solidFill>
                  <a:srgbClr val="21272B"/>
                </a:solidFill>
                <a:latin typeface="Calibri" panose="020F0502020204030204" pitchFamily="34" charset="0"/>
              </a:rPr>
              <a:t>Aim: To support participants to employ best practice harm reduction strategies, engage in hepatitis c (HCV) services as required and encourage other in the correctional setting to do the same”</a:t>
            </a: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Under the pilot, someone with lived experience of injecting drug use from NUAA provide education in prison to a small group of people in custody through 8, 1xhour sessions. Education was around</a:t>
            </a:r>
            <a:r>
              <a:rPr lang="en-US" b="0" i="0" dirty="0">
                <a:solidFill>
                  <a:srgbClr val="1F1F1F"/>
                </a:solidFill>
                <a:effectLst/>
                <a:latin typeface="Roboto" panose="02000000000000000000" pitchFamily="2" charset="0"/>
              </a:rPr>
              <a:t> best practice prevention strategies, engagement in testing and treatment and encourage others at the </a:t>
            </a:r>
            <a:r>
              <a:rPr lang="en-US" b="0" i="0" dirty="0" err="1">
                <a:solidFill>
                  <a:srgbClr val="1F1F1F"/>
                </a:solidFill>
                <a:effectLst/>
                <a:latin typeface="Roboto" panose="02000000000000000000" pitchFamily="2" charset="0"/>
              </a:rPr>
              <a:t>centre</a:t>
            </a:r>
            <a:r>
              <a:rPr lang="en-US" b="0" i="0" dirty="0">
                <a:solidFill>
                  <a:srgbClr val="1F1F1F"/>
                </a:solidFill>
                <a:effectLst/>
                <a:latin typeface="Roboto" panose="02000000000000000000" pitchFamily="2" charset="0"/>
              </a:rPr>
              <a:t> to also get treated</a:t>
            </a: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US" b="0" i="0" dirty="0">
                <a:solidFill>
                  <a:srgbClr val="1F1F1F"/>
                </a:solidFill>
                <a:effectLst/>
                <a:latin typeface="Roboto" panose="02000000000000000000" pitchFamily="2" charset="0"/>
              </a:rPr>
              <a:t>Group participants also worked with NUAA and the Network to plan a Hepatitis C testing and overdose education event for the broader population at the </a:t>
            </a:r>
            <a:r>
              <a:rPr lang="en-US" b="0" i="0" dirty="0" err="1">
                <a:solidFill>
                  <a:srgbClr val="1F1F1F"/>
                </a:solidFill>
                <a:effectLst/>
                <a:latin typeface="Roboto" panose="02000000000000000000" pitchFamily="2" charset="0"/>
              </a:rPr>
              <a:t>centre</a:t>
            </a:r>
            <a:r>
              <a:rPr lang="en-US" b="0" i="0" dirty="0">
                <a:solidFill>
                  <a:srgbClr val="1F1F1F"/>
                </a:solidFill>
                <a:effectLst/>
                <a:latin typeface="Roboto" panose="02000000000000000000" pitchFamily="2" charset="0"/>
              </a:rPr>
              <a:t>. </a:t>
            </a: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pPr marL="228600" indent="-228600">
              <a:buAutoNum type="arabicPeriod"/>
            </a:pPr>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10</a:t>
            </a:fld>
            <a:endParaRPr lang="en-US"/>
          </a:p>
        </p:txBody>
      </p:sp>
    </p:spTree>
    <p:extLst>
      <p:ext uri="{BB962C8B-B14F-4D97-AF65-F5344CB8AC3E}">
        <p14:creationId xmlns:p14="http://schemas.microsoft.com/office/powerpoint/2010/main" val="224226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Outcomes from the pilot included (read slide)</a:t>
            </a:r>
          </a:p>
          <a:p>
            <a:pPr marL="171450" indent="-171450">
              <a:buFont typeface="Arial" panose="020B0604020202020204" pitchFamily="34" charset="0"/>
              <a:buChar char="•"/>
            </a:pPr>
            <a:endParaRPr lang="en-AU" dirty="0"/>
          </a:p>
          <a:p>
            <a:pPr marL="342900" indent="-342900">
              <a:spcAft>
                <a:spcPts val="600"/>
              </a:spcAft>
              <a:buFont typeface="Arial" panose="020B0604020202020204" pitchFamily="34" charset="0"/>
              <a:buChar char="•"/>
            </a:pPr>
            <a:endParaRPr lang="en-US" sz="1200" b="0" i="0" u="none" strike="noStrike" baseline="0" dirty="0"/>
          </a:p>
          <a:p>
            <a:pPr marL="342900" indent="-342900">
              <a:spcAft>
                <a:spcPts val="600"/>
              </a:spcAft>
              <a:buFont typeface="Arial" panose="020B0604020202020204" pitchFamily="34" charset="0"/>
              <a:buChar char="•"/>
            </a:pPr>
            <a:r>
              <a:rPr lang="en-US" b="0" i="0" dirty="0">
                <a:solidFill>
                  <a:srgbClr val="1F1F1F"/>
                </a:solidFill>
                <a:effectLst/>
                <a:latin typeface="Roboto" panose="02000000000000000000" pitchFamily="2" charset="0"/>
              </a:rPr>
              <a:t>Pilot groups demonstrate good retention and positive feedback (read from slide)</a:t>
            </a:r>
            <a:endParaRPr lang="en-US" sz="1200" b="0" i="0" u="none" strike="noStrike" baseline="0"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US" b="0" i="0" dirty="0">
                <a:solidFill>
                  <a:srgbClr val="1F1F1F"/>
                </a:solidFill>
                <a:effectLst/>
                <a:latin typeface="Roboto" panose="02000000000000000000" pitchFamily="2" charset="0"/>
              </a:rPr>
              <a:t>People in prison who use drugs can successfully be engaged to contribute to the design and delivery of clinical and education interventions in prisons. </a:t>
            </a:r>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11</a:t>
            </a:fld>
            <a:endParaRPr lang="en-US"/>
          </a:p>
        </p:txBody>
      </p:sp>
    </p:spTree>
    <p:extLst>
      <p:ext uri="{BB962C8B-B14F-4D97-AF65-F5344CB8AC3E}">
        <p14:creationId xmlns:p14="http://schemas.microsoft.com/office/powerpoint/2010/main" val="2227409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Canada operates prison needle exchange programs and overdose prevention sites at correctional facilities across the country (including Collins Bay pictured).</a:t>
            </a:r>
          </a:p>
          <a:p>
            <a:endParaRPr lang="en-AU" dirty="0"/>
          </a:p>
          <a:p>
            <a:r>
              <a:rPr lang="en-AU" dirty="0"/>
              <a:t>Overdose prevention sites operate on the same principles as the community based Medically Supervised Injecting Centre in Sydney and Melbourne. Namely, that people who inject drugs, can go to a service and be supervised by health staff while they inject. Medical staff can respond to overdose, and provide additional services including health education and counselling. Which is really important for those people who may not otherwise be connected to health services or treatment (i.e. OAT). </a:t>
            </a:r>
          </a:p>
          <a:p>
            <a:endParaRPr lang="en-AU" dirty="0"/>
          </a:p>
          <a:p>
            <a:r>
              <a:rPr lang="en-AU" dirty="0"/>
              <a:t>There is an ongoing evaluation of the PNSP program. 2 studies recently published used interviews with custodial officers, healthcare staff and people in prison who inject drugs or have used the PNSP and overdose prevention services. </a:t>
            </a:r>
          </a:p>
          <a:p>
            <a:endParaRPr lang="en-AU" dirty="0"/>
          </a:p>
          <a:p>
            <a:endParaRPr lang="en-AU" dirty="0"/>
          </a:p>
          <a:p>
            <a:endParaRPr lang="en-AU" dirty="0"/>
          </a:p>
          <a:p>
            <a:endParaRPr lang="en-AU" dirty="0"/>
          </a:p>
          <a:p>
            <a:r>
              <a:rPr lang="en-AU" dirty="0"/>
              <a:t>The overdose prevention services are housed within the institutional health care centres.</a:t>
            </a:r>
          </a:p>
          <a:p>
            <a:endParaRPr lang="en-AU" dirty="0"/>
          </a:p>
          <a:p>
            <a:r>
              <a:rPr lang="en-AU" dirty="0"/>
              <a:t>Participants use self-supplied substances but all other equipment is held at the service, any equipment and left-over substances being safely disposed of after use by the service. </a:t>
            </a:r>
          </a:p>
          <a:p>
            <a:endParaRPr lang="en-AU" dirty="0"/>
          </a:p>
          <a:p>
            <a:r>
              <a:rPr lang="en-AU" dirty="0"/>
              <a:t>The purpose of the services is to prevent overdose, reduce the sharing of injecting equipment, reduce the transmission of infectious diseases, reduce skin infections and facilitate referrals to other health care services and programs. </a:t>
            </a:r>
          </a:p>
          <a:p>
            <a:endParaRPr lang="en-AU" dirty="0"/>
          </a:p>
          <a:p>
            <a:r>
              <a:rPr lang="en-AU" dirty="0"/>
              <a:t>Currently no evidence on impact of these services in prison in terms of BBV transmission– but we know in the community that they are very effective at preventing overdose and for providing health and other social interventions</a:t>
            </a:r>
            <a:r>
              <a:rPr lang="en-AU" dirty="0">
                <a:highlight>
                  <a:srgbClr val="FFFF00"/>
                </a:highlight>
              </a:rPr>
              <a:t>. </a:t>
            </a:r>
            <a:r>
              <a:rPr lang="en-AU" b="1" u="sng" dirty="0">
                <a:highlight>
                  <a:srgbClr val="FFFF00"/>
                </a:highlight>
              </a:rPr>
              <a:t>Sydney MSIC </a:t>
            </a:r>
            <a:r>
              <a:rPr lang="en-AU" b="0" u="none" dirty="0">
                <a:highlight>
                  <a:srgbClr val="FFFF00"/>
                </a:highlight>
              </a:rPr>
              <a:t>has been operating since 2001. they’ve supervised over 1.28 million injections, managed over 11,000 overdoses and there has not been 1 single fatality. They’ve also provided 22,000 referrals to ongoing care and support.</a:t>
            </a:r>
            <a:endParaRPr lang="en-AU" b="1" u="sng"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u="none" dirty="0">
              <a:highlight>
                <a:srgbClr val="FFFF00"/>
              </a:highlight>
            </a:endParaRPr>
          </a:p>
          <a:p>
            <a:endParaRPr lang="nb-NO" b="0" i="0" u="none" baseline="0" dirty="0">
              <a:highlight>
                <a:srgbClr val="FFFF00"/>
              </a:highlight>
            </a:endParaRPr>
          </a:p>
          <a:p>
            <a:pPr marL="171450" indent="-171450">
              <a:buFont typeface="Arial" panose="020B0604020202020204" pitchFamily="34" charset="0"/>
              <a:buChar char="•"/>
            </a:pPr>
            <a:endParaRPr lang="nb-NO" b="0" i="0" u="none" baseline="0" dirty="0">
              <a:highlight>
                <a:srgbClr val="FFFF00"/>
              </a:highlight>
            </a:endParaRPr>
          </a:p>
          <a:p>
            <a:pPr marL="0" indent="0">
              <a:buFont typeface="Arial" panose="020B0604020202020204" pitchFamily="34" charset="0"/>
              <a:buNone/>
            </a:pPr>
            <a:endParaRPr lang="nb-NO" b="0" i="0" u="none" baseline="0" dirty="0">
              <a:highlight>
                <a:srgbClr val="FFFF00"/>
              </a:highlight>
            </a:endParaRPr>
          </a:p>
          <a:p>
            <a:endParaRPr lang="nb-NO" b="0" i="0" u="none" baseline="0" dirty="0">
              <a:highlight>
                <a:srgbClr val="FFFF00"/>
              </a:highlight>
            </a:endParaRPr>
          </a:p>
          <a:p>
            <a:pPr marL="171450" indent="-171450">
              <a:buFont typeface="Arial" panose="020B0604020202020204" pitchFamily="34" charset="0"/>
              <a:buChar char="•"/>
            </a:pPr>
            <a:endParaRPr lang="nb-NO" b="0" i="0" u="none" baseline="0" dirty="0">
              <a:highlight>
                <a:srgbClr val="FFFF00"/>
              </a:highlight>
            </a:endParaRPr>
          </a:p>
          <a:p>
            <a:pPr marL="171450" indent="-171450">
              <a:buFont typeface="Arial" panose="020B0604020202020204" pitchFamily="34" charset="0"/>
              <a:buChar char="•"/>
            </a:pPr>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12</a:t>
            </a:fld>
            <a:endParaRPr lang="en-US"/>
          </a:p>
        </p:txBody>
      </p:sp>
    </p:spTree>
    <p:extLst>
      <p:ext uri="{BB962C8B-B14F-4D97-AF65-F5344CB8AC3E}">
        <p14:creationId xmlns:p14="http://schemas.microsoft.com/office/powerpoint/2010/main" val="123251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One recent study took place looking at the barriers and solutions to implementation of prison needle exchange programs in Canadian prisons. </a:t>
            </a:r>
          </a:p>
          <a:p>
            <a:endParaRPr lang="en-AU" dirty="0"/>
          </a:p>
          <a:p>
            <a:r>
              <a:rPr lang="en-AU" sz="1200" dirty="0">
                <a:effectLst/>
                <a:latin typeface="Aptos" panose="020B0004020202020204" pitchFamily="34" charset="0"/>
                <a:ea typeface="Aptos" panose="020B0004020202020204" pitchFamily="34" charset="0"/>
                <a:cs typeface="Times New Roman" panose="02020603050405020304" pitchFamily="18" charset="0"/>
              </a:rPr>
              <a:t>one analysis focused on perspectives of prison personnel (officers and healthcare) and one analysis focused on perspectives of people who are incarcerated (including peer advocates and current/previous PNEP and/or OAT participants). </a:t>
            </a:r>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13</a:t>
            </a:fld>
            <a:endParaRPr lang="en-US"/>
          </a:p>
        </p:txBody>
      </p:sp>
    </p:spTree>
    <p:extLst>
      <p:ext uri="{BB962C8B-B14F-4D97-AF65-F5344CB8AC3E}">
        <p14:creationId xmlns:p14="http://schemas.microsoft.com/office/powerpoint/2010/main" val="552585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What did they as people – what was this a response to</a:t>
            </a:r>
            <a:r>
              <a:rPr lang="en-AU" sz="1800" dirty="0">
                <a:effectLst/>
                <a:latin typeface="Aptos" panose="020B0004020202020204" pitchFamily="34" charset="0"/>
                <a:ea typeface="Aptos" panose="020B0004020202020204" pitchFamily="34" charset="0"/>
                <a:cs typeface="Times New Roman" panose="02020603050405020304" pitchFamily="18" charset="0"/>
              </a:rPr>
              <a:t>?</a:t>
            </a:r>
          </a:p>
          <a:p>
            <a:endParaRPr lang="en-AU" sz="1800" dirty="0">
              <a:effectLst/>
              <a:latin typeface="Aptos" panose="020B0004020202020204" pitchFamily="34" charset="0"/>
              <a:ea typeface="Aptos" panose="020B0004020202020204" pitchFamily="34" charset="0"/>
              <a:cs typeface="Times New Roman" panose="02020603050405020304" pitchFamily="18" charset="0"/>
            </a:endParaRPr>
          </a:p>
          <a:p>
            <a:r>
              <a:rPr lang="en-AU" sz="1800" dirty="0">
                <a:effectLst/>
                <a:latin typeface="Aptos" panose="020B0004020202020204" pitchFamily="34" charset="0"/>
                <a:ea typeface="Aptos" panose="020B0004020202020204" pitchFamily="34" charset="0"/>
                <a:cs typeface="Times New Roman" panose="02020603050405020304" pitchFamily="18" charset="0"/>
              </a:rPr>
              <a:t>What was interesting from the officer perspective was the top voted solution was for an overdose prevention site &lt;quote&gt;</a:t>
            </a:r>
          </a:p>
          <a:p>
            <a:endParaRPr lang="en-AU" sz="1800" dirty="0">
              <a:effectLst/>
              <a:latin typeface="Aptos" panose="020B0004020202020204" pitchFamily="34" charset="0"/>
              <a:ea typeface="Aptos" panose="020B0004020202020204" pitchFamily="34" charset="0"/>
              <a:cs typeface="Times New Roman" panose="02020603050405020304" pitchFamily="18" charset="0"/>
            </a:endParaRPr>
          </a:p>
          <a:p>
            <a:r>
              <a:rPr lang="en-AU" sz="1800" dirty="0">
                <a:effectLst/>
                <a:latin typeface="Aptos" panose="020B0004020202020204" pitchFamily="34" charset="0"/>
                <a:ea typeface="Aptos" panose="020B0004020202020204" pitchFamily="34" charset="0"/>
                <a:cs typeface="Times New Roman" panose="02020603050405020304" pitchFamily="18" charset="0"/>
              </a:rPr>
              <a:t>While people who are incarcerated also saw benefit of OPS, they didn’t fully rate it as a top solution for enhancing PNEP access. &lt;Click&gt;</a:t>
            </a:r>
          </a:p>
          <a:p>
            <a:endParaRPr lang="en-AU" sz="1800" dirty="0">
              <a:effectLst/>
              <a:latin typeface="Aptos" panose="020B0004020202020204" pitchFamily="34" charset="0"/>
              <a:ea typeface="Aptos" panose="020B0004020202020204" pitchFamily="34" charset="0"/>
              <a:cs typeface="Times New Roman" panose="02020603050405020304" pitchFamily="18" charset="0"/>
            </a:endParaRPr>
          </a:p>
          <a:p>
            <a:r>
              <a:rPr lang="en-AU" sz="1800" dirty="0">
                <a:effectLst/>
                <a:latin typeface="Aptos" panose="020B0004020202020204" pitchFamily="34" charset="0"/>
                <a:ea typeface="Aptos" panose="020B0004020202020204" pitchFamily="34" charset="0"/>
                <a:cs typeface="Times New Roman" panose="02020603050405020304" pitchFamily="18" charset="0"/>
              </a:rPr>
              <a:t>This demonstrates that overdose prevention sites are credible options for prison environments that have some support from custodial officers. It also demonstrates that including people in prison who use drugs in program design can make programs more accessible and appropriate. </a:t>
            </a:r>
          </a:p>
          <a:p>
            <a:r>
              <a:rPr lang="en-AU" sz="1800" dirty="0">
                <a:effectLst/>
                <a:latin typeface="Aptos" panose="020B0004020202020204" pitchFamily="34" charset="0"/>
                <a:ea typeface="Aptos" panose="020B0004020202020204" pitchFamily="34" charset="0"/>
                <a:cs typeface="Times New Roman" panose="02020603050405020304" pitchFamily="18" charset="0"/>
              </a:rPr>
              <a:t> </a:t>
            </a:r>
          </a:p>
          <a:p>
            <a:endParaRPr lang="en-AU" sz="1800" dirty="0">
              <a:effectLst/>
              <a:latin typeface="Aptos" panose="020B0004020202020204" pitchFamily="34" charset="0"/>
              <a:ea typeface="Aptos" panose="020B0004020202020204" pitchFamily="34" charset="0"/>
              <a:cs typeface="Times New Roman" panose="02020603050405020304" pitchFamily="18" charset="0"/>
            </a:endParaRPr>
          </a:p>
          <a:p>
            <a:endParaRPr lang="en-AU" sz="1800" dirty="0">
              <a:effectLst/>
              <a:latin typeface="Aptos" panose="020B0004020202020204" pitchFamily="34" charset="0"/>
              <a:ea typeface="Aptos" panose="020B0004020202020204" pitchFamily="34" charset="0"/>
              <a:cs typeface="Times New Roman" panose="02020603050405020304" pitchFamily="18" charset="0"/>
            </a:endParaRPr>
          </a:p>
          <a:p>
            <a:r>
              <a:rPr lang="en-AU" sz="1800" dirty="0">
                <a:effectLst/>
                <a:latin typeface="Aptos" panose="020B0004020202020204" pitchFamily="34" charset="0"/>
                <a:ea typeface="Aptos" panose="020B0004020202020204" pitchFamily="34" charset="0"/>
                <a:cs typeface="Times New Roman" panose="02020603050405020304" pitchFamily="18" charset="0"/>
              </a:rPr>
              <a:t> </a:t>
            </a:r>
            <a:endParaRPr lang="nb-NO" b="0" i="0" u="none" baseline="0" dirty="0">
              <a:highlight>
                <a:srgbClr val="FFFF00"/>
              </a:highlight>
            </a:endParaRPr>
          </a:p>
          <a:p>
            <a:endParaRPr lang="nb-NO" b="0" i="0" u="none" baseline="0" dirty="0">
              <a:highlight>
                <a:srgbClr val="FFFF00"/>
              </a:highlight>
            </a:endParaRPr>
          </a:p>
          <a:p>
            <a:endParaRPr lang="nb-NO" b="0" i="0" u="none" baseline="0" dirty="0">
              <a:highlight>
                <a:srgbClr val="FFFF00"/>
              </a:highlight>
            </a:endParaRPr>
          </a:p>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14</a:t>
            </a:fld>
            <a:endParaRPr lang="en-US"/>
          </a:p>
        </p:txBody>
      </p:sp>
    </p:spTree>
    <p:extLst>
      <p:ext uri="{BB962C8B-B14F-4D97-AF65-F5344CB8AC3E}">
        <p14:creationId xmlns:p14="http://schemas.microsoft.com/office/powerpoint/2010/main" val="241236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*Famous quote from Eleanor Roosevelt “what gets measured gets </a:t>
            </a:r>
            <a:r>
              <a:rPr lang="en-AU"/>
              <a:t>managed” </a:t>
            </a:r>
            <a:r>
              <a:rPr lang="en-AU" dirty="0"/>
              <a:t>so understanding the scale and particular types of harms, as well as getting a handle on what is being provided and where there are gaps is a good </a:t>
            </a:r>
            <a:r>
              <a:rPr lang="en-AU"/>
              <a:t>first starting point.</a:t>
            </a:r>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15</a:t>
            </a:fld>
            <a:endParaRPr lang="en-US"/>
          </a:p>
        </p:txBody>
      </p:sp>
    </p:spTree>
    <p:extLst>
      <p:ext uri="{BB962C8B-B14F-4D97-AF65-F5344CB8AC3E}">
        <p14:creationId xmlns:p14="http://schemas.microsoft.com/office/powerpoint/2010/main" val="3302625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16</a:t>
            </a:fld>
            <a:endParaRPr lang="en-US"/>
          </a:p>
        </p:txBody>
      </p:sp>
    </p:spTree>
    <p:extLst>
      <p:ext uri="{BB962C8B-B14F-4D97-AF65-F5344CB8AC3E}">
        <p14:creationId xmlns:p14="http://schemas.microsoft.com/office/powerpoint/2010/main" val="321546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start – just a note about the harm reduction in prisons working group. </a:t>
            </a:r>
          </a:p>
          <a:p>
            <a:endParaRPr lang="en-AU" dirty="0"/>
          </a:p>
          <a:p>
            <a:r>
              <a:rPr lang="en-AU" dirty="0"/>
              <a:t>First who or what is the harm reduction in prison working group?. We are a national </a:t>
            </a:r>
            <a:r>
              <a:rPr lang="en-US" b="0" i="0" dirty="0">
                <a:solidFill>
                  <a:srgbClr val="333333"/>
                </a:solidFill>
                <a:effectLst/>
                <a:latin typeface="Roboto" panose="02000000000000000000" pitchFamily="2" charset="0"/>
              </a:rPr>
              <a:t>group of concerned practitioners, researchers, academics and advocates. We currently have 36 members with representatives from every state and territory in Australia and also members in New Zealand/Aotearoa. We’ve been operating since 2019 and are an informal network, so I don’t have a logo or flashy website to share. But here are some logos from some of the </a:t>
            </a:r>
            <a:r>
              <a:rPr lang="en-US" b="0" i="0" dirty="0" err="1">
                <a:solidFill>
                  <a:srgbClr val="333333"/>
                </a:solidFill>
                <a:effectLst/>
                <a:latin typeface="Roboto" panose="02000000000000000000" pitchFamily="2" charset="0"/>
              </a:rPr>
              <a:t>organisations</a:t>
            </a:r>
            <a:r>
              <a:rPr lang="en-US" b="0" i="0" dirty="0">
                <a:solidFill>
                  <a:srgbClr val="333333"/>
                </a:solidFill>
                <a:effectLst/>
                <a:latin typeface="Roboto" panose="02000000000000000000" pitchFamily="2" charset="0"/>
              </a:rPr>
              <a:t> involved that you might be familiar with. </a:t>
            </a:r>
          </a:p>
          <a:p>
            <a:endParaRPr lang="en-US" b="0" i="0" dirty="0">
              <a:solidFill>
                <a:srgbClr val="333333"/>
              </a:solidFill>
              <a:effectLst/>
              <a:latin typeface="Roboto" panose="02000000000000000000" pitchFamily="2" charset="0"/>
            </a:endParaRPr>
          </a:p>
          <a:p>
            <a:endParaRPr lang="en-US" b="0" i="0" dirty="0">
              <a:solidFill>
                <a:srgbClr val="333333"/>
              </a:solidFill>
              <a:effectLst/>
              <a:latin typeface="Roboto" panose="02000000000000000000" pitchFamily="2" charset="0"/>
            </a:endParaRPr>
          </a:p>
          <a:p>
            <a:endParaRPr lang="en-US" b="0" i="0" dirty="0">
              <a:solidFill>
                <a:srgbClr val="333333"/>
              </a:solidFill>
              <a:effectLst/>
              <a:latin typeface="Roboto" panose="02000000000000000000" pitchFamily="2" charset="0"/>
            </a:endParaRPr>
          </a:p>
          <a:p>
            <a:endParaRPr lang="en-US" b="0" i="0" dirty="0">
              <a:solidFill>
                <a:srgbClr val="333333"/>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246ACD0-BE8A-3D4B-8E89-B0E6ACFF594E}" type="slidenum">
              <a:rPr lang="en-US" smtClean="0"/>
              <a:t>2</a:t>
            </a:fld>
            <a:endParaRPr lang="en-US"/>
          </a:p>
        </p:txBody>
      </p:sp>
    </p:spTree>
    <p:extLst>
      <p:ext uri="{BB962C8B-B14F-4D97-AF65-F5344CB8AC3E}">
        <p14:creationId xmlns:p14="http://schemas.microsoft.com/office/powerpoint/2010/main" val="316182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kern="100" dirty="0">
              <a:effectLst/>
              <a:latin typeface="Calibri" panose="020F0502020204030204" pitchFamily="34" charset="0"/>
              <a:ea typeface="Calibri" panose="020F0502020204030204" pitchFamily="34" charset="0"/>
              <a:cs typeface="Arial" panose="020B0604020202020204" pitchFamily="34" charset="0"/>
            </a:endParaRPr>
          </a:p>
          <a:p>
            <a:r>
              <a:rPr lang="en-US" dirty="0"/>
              <a:t>Harm reduction aims to reduce the health harms related to drug use and injecting drug use, including blood-borne virus infection, drug overdose and injecting injuries. All of these harms are preventable with effective harm reduction programs.  But harm reduction is more than preventing harms from occurring. Harm reduction is a practice that supports people to improve their health through </a:t>
            </a:r>
            <a:r>
              <a:rPr lang="en-US" dirty="0" err="1"/>
              <a:t>non-judgemental</a:t>
            </a:r>
            <a:r>
              <a:rPr lang="en-US" dirty="0"/>
              <a:t> support.  It supports people where they are, does not require </a:t>
            </a:r>
            <a:r>
              <a:rPr lang="en-US" dirty="0" err="1"/>
              <a:t>behaviour</a:t>
            </a:r>
            <a:r>
              <a:rPr lang="en-US" dirty="0"/>
              <a:t> change such as abstinence in order for people to receive help, and is grounded in principles of justice, human rights and equity.  Harm reduction is an approach that is effective at reaching some of the most </a:t>
            </a:r>
            <a:r>
              <a:rPr lang="en-US" dirty="0" err="1"/>
              <a:t>marginalised</a:t>
            </a:r>
            <a:r>
              <a:rPr lang="en-US" dirty="0"/>
              <a:t> members of society who may not otherwise have access to healthcare.</a:t>
            </a:r>
          </a:p>
          <a:p>
            <a:endParaRPr lang="en-US" dirty="0"/>
          </a:p>
          <a:p>
            <a:r>
              <a:rPr lang="en-US" dirty="0"/>
              <a:t>Harm reduction forms one of three pillars of harm minimization within the national drug strategy. The other two being to reduce demand for AOD and reduce supply of AOD</a:t>
            </a:r>
          </a:p>
          <a:p>
            <a:r>
              <a:rPr lang="en-AU" sz="1200" kern="100" dirty="0">
                <a:effectLst/>
                <a:latin typeface="Aptos" panose="020B0004020202020204" pitchFamily="34" charset="0"/>
                <a:ea typeface="Aptos" panose="020B0004020202020204" pitchFamily="34" charset="0"/>
                <a:cs typeface="Times New Roman" panose="02020603050405020304" pitchFamily="18" charset="0"/>
              </a:rPr>
              <a:t>The aim of harm minimisation is to building safe, healthy and </a:t>
            </a:r>
            <a:r>
              <a:rPr lang="en-AU" sz="1200" kern="100" dirty="0" err="1">
                <a:effectLst/>
                <a:latin typeface="Aptos" panose="020B0004020202020204" pitchFamily="34" charset="0"/>
                <a:ea typeface="Aptos" panose="020B0004020202020204" pitchFamily="34" charset="0"/>
                <a:cs typeface="Times New Roman" panose="02020603050405020304" pitchFamily="18" charset="0"/>
              </a:rPr>
              <a:t>resillient</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communities through preventing, responding and reducing alcohol, tobacco and other drugs related health, social and economic harms. </a:t>
            </a:r>
          </a:p>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3</a:t>
            </a:fld>
            <a:endParaRPr lang="en-US"/>
          </a:p>
        </p:txBody>
      </p:sp>
    </p:spTree>
    <p:extLst>
      <p:ext uri="{BB962C8B-B14F-4D97-AF65-F5344CB8AC3E}">
        <p14:creationId xmlns:p14="http://schemas.microsoft.com/office/powerpoint/2010/main" val="360108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US" sz="1200" b="0" i="0" u="none" strike="noStrike" baseline="0" dirty="0">
                <a:solidFill>
                  <a:srgbClr val="000000"/>
                </a:solidFill>
                <a:latin typeface="Calibri" panose="020F0502020204030204" pitchFamily="34" charset="0"/>
              </a:rPr>
              <a:t>This data on the left is taken from a recent </a:t>
            </a:r>
            <a:r>
              <a:rPr lang="en-US" sz="1200" b="0" i="0" u="none" strike="noStrike" baseline="0" dirty="0" err="1">
                <a:solidFill>
                  <a:srgbClr val="000000"/>
                </a:solidFill>
                <a:latin typeface="Calibri" panose="020F0502020204030204" pitchFamily="34" charset="0"/>
              </a:rPr>
              <a:t>AusHep</a:t>
            </a:r>
            <a:r>
              <a:rPr lang="en-US" sz="1200" b="0" i="0" u="none" strike="noStrike" baseline="0" dirty="0">
                <a:solidFill>
                  <a:srgbClr val="000000"/>
                </a:solidFill>
                <a:latin typeface="Calibri" panose="020F0502020204030204" pitchFamily="34" charset="0"/>
              </a:rPr>
              <a:t> study undertaken by the Kirby Institute, based on results of a survey of undertaken with 248 people at 4 different prisons in Qld. </a:t>
            </a:r>
          </a:p>
          <a:p>
            <a:endParaRPr lang="en-US" sz="1200" b="0" i="0" u="none" strike="noStrike" baseline="0" dirty="0">
              <a:solidFill>
                <a:srgbClr val="000000"/>
              </a:solidFill>
              <a:latin typeface="Calibri" panose="020F0502020204030204" pitchFamily="34" charset="0"/>
            </a:endParaRPr>
          </a:p>
          <a:p>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People in prison have much higher rates of injecting drug use than the general population with almost half of new prison entrants reporting a history of injecting drug use.</a:t>
            </a:r>
          </a:p>
          <a:p>
            <a:endParaRPr lang="en-US"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rPr>
              <a:t>Despite attempts </a:t>
            </a:r>
            <a:r>
              <a:rPr lang="en-US" sz="1200" b="0" i="0" u="none" strike="noStrike" baseline="0" dirty="0">
                <a:latin typeface="Calibri" panose="020F0502020204030204" pitchFamily="34" charset="0"/>
              </a:rPr>
              <a:t>to prevent drug use and supply in prison, the use of drugs, including injecting drug use, remains common.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rPr>
              <a:t>At same time </a:t>
            </a:r>
            <a:r>
              <a:rPr lang="en-AU" sz="1200" dirty="0"/>
              <a:t>lack of access to harm reduction and programs and interventions that are available in the community, and the prison environment itself can increase harms</a:t>
            </a:r>
          </a:p>
          <a:p>
            <a:endParaRPr lang="en-US" sz="1200" b="0" i="0" u="none" strike="noStrike" baseline="0" dirty="0">
              <a:solidFill>
                <a:srgbClr val="000000"/>
              </a:solidFill>
              <a:latin typeface="Calibri" panose="020F0502020204030204" pitchFamily="34" charset="0"/>
            </a:endParaRPr>
          </a:p>
          <a:p>
            <a:r>
              <a:rPr lang="en-US" sz="1200" b="0" i="0" u="none" strike="noStrike" baseline="0" dirty="0">
                <a:solidFill>
                  <a:srgbClr val="000000"/>
                </a:solidFill>
                <a:latin typeface="Calibri" panose="020F0502020204030204" pitchFamily="34" charset="0"/>
              </a:rPr>
              <a:t>Lack of access to clean, new and sterile injecting equipment is a particular issue, as it leads people to share equipment and also to the </a:t>
            </a:r>
            <a:r>
              <a:rPr lang="en-US" sz="1200" b="0" i="0" u="none" strike="noStrike" baseline="0" dirty="0">
                <a:solidFill>
                  <a:srgbClr val="000000"/>
                </a:solidFill>
              </a:rPr>
              <a:t>creation of homemade injecting equipment using unsterile items found in prison such as parts of spray bottles, pens and lighters.  </a:t>
            </a:r>
          </a:p>
          <a:p>
            <a:endParaRPr lang="en-US"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rPr>
              <a:t>It will be no surprise to learn that rates of </a:t>
            </a:r>
            <a:r>
              <a:rPr lang="en-AU" sz="1200" dirty="0"/>
              <a:t>Rates of BBV much higher among prison population than the community. HIV estimated to be about 4 x higher than the general population. Modelling indicates that 23% of all new Hepatitis C infections between 2020-2029 will be through incarceration (Stone et al, 2022). </a:t>
            </a:r>
          </a:p>
          <a:p>
            <a:endParaRPr lang="en-US" sz="1200" b="0" i="0" u="none" strike="noStrike" baseline="0" dirty="0">
              <a:solidFill>
                <a:srgbClr val="000000"/>
              </a:solidFill>
              <a:latin typeface="Calibri" panose="020F0502020204030204" pitchFamily="34" charset="0"/>
            </a:endParaRPr>
          </a:p>
          <a:p>
            <a:endParaRPr lang="en-US" sz="1200" b="0" i="0" u="none" strike="noStrike" baseline="0" dirty="0">
              <a:solidFill>
                <a:srgbClr val="000000"/>
              </a:solidFill>
              <a:latin typeface="Calibri" panose="020F0502020204030204" pitchFamily="34" charset="0"/>
            </a:endParaRPr>
          </a:p>
          <a:p>
            <a:r>
              <a:rPr lang="en-AU" sz="1200" dirty="0"/>
              <a:t>Injecting related injuries and disease:  </a:t>
            </a:r>
            <a:r>
              <a:rPr lang="en-US" sz="1200" b="0" i="0" u="none" strike="noStrike" baseline="0" dirty="0">
                <a:solidFill>
                  <a:srgbClr val="000000"/>
                </a:solidFill>
                <a:latin typeface="Calibri" panose="020F0502020204030204" pitchFamily="34" charset="0"/>
              </a:rPr>
              <a:t>Skin and soft tissue infections are common among people who inject drugs and can include abscesses, cellulitis and vascular damage, bone and joint infections, endocarditis and sepsis. BBVs have generally got more attention, because of their infectious nature of </a:t>
            </a:r>
            <a:r>
              <a:rPr lang="en-US" sz="1200" b="0" i="0" u="none" strike="noStrike" baseline="0" dirty="0" err="1">
                <a:solidFill>
                  <a:srgbClr val="000000"/>
                </a:solidFill>
                <a:latin typeface="Calibri" panose="020F0502020204030204" pitchFamily="34" charset="0"/>
              </a:rPr>
              <a:t>disesase</a:t>
            </a:r>
            <a:r>
              <a:rPr lang="en-US" sz="1200" b="0" i="0" u="none" strike="noStrike" baseline="0" dirty="0">
                <a:solidFill>
                  <a:srgbClr val="000000"/>
                </a:solidFill>
                <a:latin typeface="Calibri" panose="020F0502020204030204" pitchFamily="34" charset="0"/>
              </a:rPr>
              <a:t> and potential to harm people outside of the person in prison. However, IRIDS  can need urgent care, can be incredibly painful and fatal if left untreated</a:t>
            </a:r>
          </a:p>
          <a:p>
            <a:endParaRPr lang="en-US" sz="1200" b="0" i="0" u="none" strike="noStrike" baseline="0" dirty="0">
              <a:solidFill>
                <a:srgbClr val="000000"/>
              </a:solidFill>
              <a:latin typeface="Calibri" panose="020F0502020204030204" pitchFamily="34" charset="0"/>
            </a:endParaRPr>
          </a:p>
          <a:p>
            <a:endParaRPr lang="en-US"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People who inject drugs </a:t>
            </a:r>
            <a:r>
              <a:rPr lang="en-AU" sz="1200" dirty="0" err="1"/>
              <a:t>hav</a:t>
            </a:r>
            <a:r>
              <a:rPr lang="en-AU" sz="1200" dirty="0"/>
              <a:t> </a:t>
            </a:r>
            <a:r>
              <a:rPr lang="en-AU" sz="1200" dirty="0" err="1"/>
              <a:t>ea</a:t>
            </a:r>
            <a:r>
              <a:rPr lang="en-AU" sz="1200" dirty="0"/>
              <a:t> high risk of overdose particularly in the first few weeks post-exiting prison continuing up to 3 months following release. One study In Victoria from 2023 followed 400 people with a history of injecting drug use who were released from prison. Out of those 400. 27 (12%) died and 47 reported non-fatal </a:t>
            </a:r>
            <a:r>
              <a:rPr lang="en-AU" sz="1200" dirty="0" err="1"/>
              <a:t>opiod</a:t>
            </a:r>
            <a:r>
              <a:rPr lang="en-AU" sz="1200" dirty="0"/>
              <a:t> overdose events </a:t>
            </a:r>
            <a:r>
              <a:rPr lang="nl-NL" sz="1200" b="0" i="0" u="none" baseline="0" dirty="0"/>
              <a:t>(Curtis, Dietze, Winter et al., 2023)</a:t>
            </a:r>
            <a:r>
              <a:rPr lang="en-AU" sz="1200" dirty="0"/>
              <a:t>. While that gives some statistics and perspective on the numbers of people at risk, each one of those numbers was a person, with family and friends and loved ones. Each one is a tragedy. Now with </a:t>
            </a:r>
            <a:r>
              <a:rPr lang="en-AU" sz="1200" dirty="0" err="1"/>
              <a:t>nitazenes</a:t>
            </a:r>
            <a:r>
              <a:rPr lang="en-AU" sz="1200" dirty="0"/>
              <a:t> in the drug supply in Australia heightened risk of overdose in prisons too. And </a:t>
            </a:r>
            <a:r>
              <a:rPr lang="en-AU" sz="1200" dirty="0" err="1"/>
              <a:t>unfortunatey</a:t>
            </a:r>
            <a:r>
              <a:rPr lang="en-AU" sz="1200" dirty="0"/>
              <a:t> we’ve witnessed overdose deaths in the UK and Ireland in prison due to </a:t>
            </a:r>
            <a:r>
              <a:rPr lang="en-AU" sz="1200" dirty="0" err="1"/>
              <a:t>nitazenes</a:t>
            </a:r>
            <a:r>
              <a:rPr lang="en-AU" sz="1200" dirty="0"/>
              <a:t>.</a:t>
            </a:r>
          </a:p>
          <a:p>
            <a:endParaRPr lang="en-US" sz="1200" b="0" i="0" u="none" strike="noStrike" baseline="0" dirty="0">
              <a:solidFill>
                <a:srgbClr val="000000"/>
              </a:solidFill>
              <a:latin typeface="Calibri" panose="020F0502020204030204" pitchFamily="34" charset="0"/>
            </a:endParaRPr>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4</a:t>
            </a:fld>
            <a:endParaRPr lang="en-US"/>
          </a:p>
        </p:txBody>
      </p:sp>
    </p:spTree>
    <p:extLst>
      <p:ext uri="{BB962C8B-B14F-4D97-AF65-F5344CB8AC3E}">
        <p14:creationId xmlns:p14="http://schemas.microsoft.com/office/powerpoint/2010/main" val="259509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statement from the Australian institute of health and welfare. They note that the prison population is much more disadvantaged, higher healthcare needs than the wider Australian population, including chronic disease, mental health conditions and drug use.  </a:t>
            </a:r>
          </a:p>
          <a:p>
            <a:endParaRPr lang="en-AU" dirty="0"/>
          </a:p>
          <a:p>
            <a:r>
              <a:rPr lang="en-AU" dirty="0"/>
              <a:t>&lt;click&gt; because there are more than 62,000 releases into and out of prison each year, the health of people in prison impacts on and contributes to the broader public health. So while we should absolutely be concerned with trying to provide the best possible care and support to people in prison, this also has broader impacts. </a:t>
            </a:r>
          </a:p>
          <a:p>
            <a:endParaRPr lang="en-AU" dirty="0"/>
          </a:p>
          <a:p>
            <a:r>
              <a:rPr lang="en-AU" dirty="0"/>
              <a:t>&lt;click&gt;</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Good example of this - Australian government has committed eliminating hepatitis C by 2030. And we have lots of national strategies on this and other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bbvs</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a:p>
            <a:pPr marL="171450" indent="-171450">
              <a:buFont typeface="Arial" panose="020B0604020202020204" pitchFamily="34" charset="0"/>
              <a:buChar char="•"/>
            </a:pPr>
            <a:r>
              <a:rPr lang="en-AU" dirty="0"/>
              <a:t>National strategies for Hepatitis B, Hepatitis C, HIV, STIs and the Aboriginal and Torres Strait Islander Blood Borne Virus and STI strategy  and in all of them prison are a key site for intervention because of ongoing transmission.  - I’ll talk about this more in the next slide</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Final point to make is that Harm reduction </a:t>
            </a:r>
            <a:r>
              <a:rPr lang="en-AU" sz="1200" b="0" i="0" u="none" strike="noStrike" baseline="0" dirty="0">
                <a:solidFill>
                  <a:srgbClr val="000000"/>
                </a:solidFill>
                <a:latin typeface="Calibri" panose="020F0502020204030204" pitchFamily="34" charset="0"/>
              </a:rPr>
              <a:t>is a health and safety issue for the broader prison population including correctional officers. Interviews with correctional officers have noted fears around needle stick injuries received unintentionally when searching rooms. If equipment is being shared by multiple people, no access to new equipment or cleaning products, much higher risk for that equipment to be carrying HCV or HIV than if clean and new equipment available. Puts correctional officers at higher risk of contracting BBVs or being harmed in the event that they do receive a needle stick injury in the course of their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baseline="0" dirty="0">
              <a:solidFill>
                <a:srgbClr val="000000"/>
              </a:solidFill>
              <a:latin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5</a:t>
            </a:fld>
            <a:endParaRPr lang="en-US"/>
          </a:p>
        </p:txBody>
      </p:sp>
    </p:spTree>
    <p:extLst>
      <p:ext uri="{BB962C8B-B14F-4D97-AF65-F5344CB8AC3E}">
        <p14:creationId xmlns:p14="http://schemas.microsoft.com/office/powerpoint/2010/main" val="856736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highlight>
                  <a:srgbClr val="FFFF00"/>
                </a:highlight>
              </a:rPr>
              <a:t>We know prison is a site of infection and reinfection for hepatitis C because people are being treated for it, and then recontracting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And the reason I’m showing this as there has quite rightly been an effort to scale up testing and treatment, but this graph demonstrates the issues that we’re facing. And that we can’t just band aid </a:t>
            </a:r>
            <a:r>
              <a:rPr lang="en-AU" dirty="0" err="1"/>
              <a:t>ourway</a:t>
            </a:r>
            <a:r>
              <a:rPr lang="en-AU" dirty="0"/>
              <a:t> out of this – there needs to be preventative efforts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highlight>
                <a:srgbClr val="FFFF00"/>
              </a:highlight>
            </a:endParaRPr>
          </a:p>
          <a:p>
            <a:pPr marL="171450" indent="-171450">
              <a:buFont typeface="Arial" panose="020B0604020202020204" pitchFamily="34" charset="0"/>
              <a:buChar char="•"/>
            </a:pPr>
            <a:r>
              <a:rPr lang="en-AU" dirty="0"/>
              <a:t>NSW Health have been recording DAA treatment rates since the start and also infections post-DAA treatment and have kindly given me permission to share this information today.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So the orange blocks provide the number of HCV DAAs dispersed. The dark orange bar shows the number of HCV treatments for confirmed re-infection and the blue line is the proportion of people initiating treatment who are Aboriginal (with Aboriginal people disproportionately represented in prisons across Australia).</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E.g. in the period Oct-Dec 2022/23 FY, 271 DAA treatments were dispensed, 63 of these treatments were for confirmed reinfection and 47% of all people initiating treatment were Aboriginal. There is real equity issue here as well </a:t>
            </a:r>
          </a:p>
          <a:p>
            <a:pPr marL="171450" indent="-171450">
              <a:buFont typeface="Arial" panose="020B0604020202020204" pitchFamily="34" charset="0"/>
              <a:buChar cha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Impacts more than just than people in prison. If people contract HCV or HIV in prison and don’t know and are released, they are taking HIV/HCV into their families and communities. And this is a particular issue for rural and remote communities where there may be less access to ongoing healthcare and testing. </a:t>
            </a:r>
            <a:endParaRPr lang="en-AU" dirty="0"/>
          </a:p>
          <a:p>
            <a:pPr marL="0" indent="0">
              <a:buFont typeface="Arial" panose="020B0604020202020204" pitchFamily="34" charset="0"/>
              <a:buNone/>
            </a:pPr>
            <a:endParaRPr lang="en-AU"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6</a:t>
            </a:fld>
            <a:endParaRPr lang="en-US"/>
          </a:p>
        </p:txBody>
      </p:sp>
    </p:spTree>
    <p:extLst>
      <p:ext uri="{BB962C8B-B14F-4D97-AF65-F5344CB8AC3E}">
        <p14:creationId xmlns:p14="http://schemas.microsoft.com/office/powerpoint/2010/main" val="2650505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works to reduce harm in prisons?</a:t>
            </a:r>
          </a:p>
          <a:p>
            <a:endParaRPr lang="en-AU" b="0" dirty="0"/>
          </a:p>
          <a:p>
            <a:r>
              <a:rPr lang="en-AU" b="0" dirty="0"/>
              <a:t>We have a wealth of evidence from Australian and overseas prisons and initiatives in the community to draw from. And guidance from national strategies, world health organisation and </a:t>
            </a:r>
            <a:r>
              <a:rPr lang="en-AU" dirty="0"/>
              <a:t>consensus statements and guidelines, recommending best-practice based on evidence (including our own consensus statement on harm reduction in prison)</a:t>
            </a:r>
          </a:p>
          <a:p>
            <a:endParaRPr lang="en-AU" dirty="0"/>
          </a:p>
          <a:p>
            <a:pPr marL="0" indent="0">
              <a:buFont typeface="Arial" panose="020B0604020202020204" pitchFamily="34" charset="0"/>
              <a:buNone/>
            </a:pPr>
            <a:r>
              <a:rPr lang="en-AU" dirty="0"/>
              <a:t>This table provides an overview of a range harm reduction interventions with evidence of effectiveness at reducing different risks. </a:t>
            </a:r>
            <a:endParaRPr lang="en-AU" b="0" dirty="0"/>
          </a:p>
          <a:p>
            <a:pPr marL="0" indent="0">
              <a:buFont typeface="Arial" panose="020B0604020202020204" pitchFamily="34" charset="0"/>
              <a:buNone/>
            </a:pPr>
            <a:endParaRPr lang="en-AU" b="0" dirty="0"/>
          </a:p>
          <a:p>
            <a:pPr marL="0" indent="0">
              <a:buFont typeface="Arial" panose="020B0604020202020204" pitchFamily="34" charset="0"/>
              <a:buNone/>
            </a:pPr>
            <a:r>
              <a:rPr lang="en-AU" b="1" dirty="0"/>
              <a:t>Some things worth highlighting on this list:</a:t>
            </a:r>
          </a:p>
          <a:p>
            <a:pPr marL="0" indent="0">
              <a:buFont typeface="Arial" panose="020B0604020202020204" pitchFamily="34" charset="0"/>
              <a:buNone/>
            </a:pPr>
            <a:r>
              <a:rPr lang="en-AU" b="0" dirty="0"/>
              <a:t>Opioid agonist therapy – traditionally methadone but now includes long acting </a:t>
            </a:r>
            <a:r>
              <a:rPr lang="en-AU" b="0" dirty="0" err="1"/>
              <a:t>injectibles</a:t>
            </a:r>
            <a:r>
              <a:rPr lang="en-AU" b="0" dirty="0"/>
              <a:t>. Gives people an opportunity to stop injecting drugs in prison, have access to healthcare and health interventions. Hugely important in terms of blood borne viruses, IRIDs and overdose.  Ensuring that people have appropriate transition to community and community prescribers is a really important consideration. Should be consideration of access to initiate treatment while in prison – often only available for those who go into prison with a prescription. </a:t>
            </a:r>
          </a:p>
          <a:p>
            <a:pPr marL="0" indent="0">
              <a:buFont typeface="Arial" panose="020B0604020202020204" pitchFamily="34" charset="0"/>
              <a:buNone/>
            </a:pPr>
            <a:endParaRPr lang="en-AU" b="0" dirty="0"/>
          </a:p>
          <a:p>
            <a:pPr marL="0" indent="0">
              <a:buFont typeface="Arial" panose="020B0604020202020204" pitchFamily="34" charset="0"/>
              <a:buNone/>
            </a:pPr>
            <a:r>
              <a:rPr lang="en-AU" b="0" dirty="0"/>
              <a:t>I’m going to talk about some innovations in the harm reduction space in a moment. </a:t>
            </a:r>
          </a:p>
          <a:p>
            <a:pPr marL="0" indent="0">
              <a:buNone/>
            </a:pPr>
            <a:endParaRPr lang="en-AU" dirty="0"/>
          </a:p>
          <a:p>
            <a:pPr marL="0" indent="0">
              <a:buNone/>
            </a:pPr>
            <a:r>
              <a:rPr lang="en-AU" dirty="0"/>
              <a:t>Of course how these programs operate can be just as important for effectiveness and impact. </a:t>
            </a:r>
          </a:p>
          <a:p>
            <a:pPr marL="0" indent="0">
              <a:buNone/>
            </a:pPr>
            <a:r>
              <a:rPr lang="en-AU" dirty="0"/>
              <a:t>Condoms – are they available in the health service, do people have to ask corrections officers for them? Are they available in a vending machine? Is that machine operational, where is it located?</a:t>
            </a:r>
          </a:p>
          <a:p>
            <a:pPr marL="0" indent="0">
              <a:buNone/>
            </a:pPr>
            <a:r>
              <a:rPr lang="en-AU" dirty="0"/>
              <a:t>All of these things can impact the accessibility of the intervention</a:t>
            </a:r>
          </a:p>
          <a:p>
            <a:endParaRPr lang="en-AU" b="0" dirty="0"/>
          </a:p>
          <a:p>
            <a:pPr marL="0" indent="0">
              <a:buNone/>
            </a:pPr>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7</a:t>
            </a:fld>
            <a:endParaRPr lang="en-US"/>
          </a:p>
        </p:txBody>
      </p:sp>
    </p:spTree>
    <p:extLst>
      <p:ext uri="{BB962C8B-B14F-4D97-AF65-F5344CB8AC3E}">
        <p14:creationId xmlns:p14="http://schemas.microsoft.com/office/powerpoint/2010/main" val="222782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 is the current state of harm reduction in Australian prisons?</a:t>
            </a:r>
          </a:p>
          <a:p>
            <a:endParaRPr lang="en-AU" dirty="0"/>
          </a:p>
          <a:p>
            <a:r>
              <a:rPr lang="en-AU" dirty="0"/>
              <a:t>The answer to that is we don’t actually know – or at least we only know a bit of what is happening.</a:t>
            </a:r>
          </a:p>
          <a:p>
            <a:endParaRPr lang="en-AU" dirty="0"/>
          </a:p>
          <a:p>
            <a:r>
              <a:rPr lang="en-AU" dirty="0"/>
              <a:t>The reason for this is that there is no national guidelines and each state and territory does it’s own thing, some of which we know about because it is in policy guidelines, or announcements, and others we don’t. </a:t>
            </a:r>
          </a:p>
          <a:p>
            <a:r>
              <a:rPr lang="en-AU" dirty="0"/>
              <a:t>The other piece to know is that how these harm reduction initiatives are implemented or operate can vary from prison to prison. </a:t>
            </a:r>
          </a:p>
          <a:p>
            <a:endParaRPr lang="en-AU" dirty="0"/>
          </a:p>
          <a:p>
            <a:r>
              <a:rPr lang="en-AU" dirty="0"/>
              <a:t>What do we know?</a:t>
            </a:r>
          </a:p>
          <a:p>
            <a:endParaRPr lang="en-AU" dirty="0"/>
          </a:p>
          <a:p>
            <a:pPr marL="171450" indent="-171450">
              <a:buFont typeface="Arial" panose="020B0604020202020204" pitchFamily="34" charset="0"/>
              <a:buChar char="•"/>
            </a:pPr>
            <a:r>
              <a:rPr lang="en-AU" dirty="0"/>
              <a:t>There is Opioid agonist therapy in each state and territory apart from the NT  (well done </a:t>
            </a:r>
            <a:r>
              <a:rPr lang="en-AU" dirty="0" err="1"/>
              <a:t>queensland</a:t>
            </a:r>
            <a:r>
              <a:rPr lang="en-AU" dirty="0"/>
              <a:t> for introducing this)</a:t>
            </a:r>
          </a:p>
          <a:p>
            <a:pPr marL="171450" indent="-171450">
              <a:buFont typeface="Arial" panose="020B0604020202020204" pitchFamily="34" charset="0"/>
              <a:buChar char="•"/>
            </a:pPr>
            <a:r>
              <a:rPr lang="en-AU" dirty="0"/>
              <a:t>Variety in what is offered. Some prisons moving to long acting </a:t>
            </a:r>
            <a:r>
              <a:rPr lang="en-AU" dirty="0" err="1"/>
              <a:t>injectibles</a:t>
            </a:r>
            <a:r>
              <a:rPr lang="en-AU" dirty="0"/>
              <a:t> only, others still offer a choice of OAT. Some only allow OAT for those who came into prison already on OAT, others allow people to initiate OAT while in prison. It is not clear if any prisons in Australia offer OAT for people on remand or it is for sentenced people only </a:t>
            </a:r>
          </a:p>
          <a:p>
            <a:pPr marL="171450" indent="-171450">
              <a:buFont typeface="Arial" panose="020B0604020202020204" pitchFamily="34" charset="0"/>
              <a:buChar char="•"/>
            </a:pPr>
            <a:r>
              <a:rPr lang="en-AU" dirty="0"/>
              <a:t>No state or territory offers a needle exchange program or a safe consumption site</a:t>
            </a:r>
          </a:p>
          <a:p>
            <a:pPr marL="171450" indent="-171450">
              <a:buFont typeface="Arial" panose="020B0604020202020204" pitchFamily="34" charset="0"/>
              <a:buChar char="•"/>
            </a:pPr>
            <a:r>
              <a:rPr lang="en-AU" dirty="0"/>
              <a:t>Needle cleaning agents are available in Victoria and NSW only (at present)</a:t>
            </a:r>
          </a:p>
          <a:p>
            <a:pPr marL="171450" indent="-171450">
              <a:buFont typeface="Arial" panose="020B0604020202020204" pitchFamily="34" charset="0"/>
              <a:buChar char="•"/>
            </a:pPr>
            <a:r>
              <a:rPr lang="en-AU" dirty="0"/>
              <a:t>Not sure what is happening with naloxone in exit, or where available in prisons</a:t>
            </a:r>
          </a:p>
          <a:p>
            <a:pPr marL="171450" indent="-171450">
              <a:buFont typeface="Arial" panose="020B0604020202020204" pitchFamily="34" charset="0"/>
              <a:buChar char="•"/>
            </a:pPr>
            <a:r>
              <a:rPr lang="en-AU" dirty="0"/>
              <a:t>Queensland is the only states/territory where condoms are not provided in any prisons, although NT did make an announcement saying they would be made available in 2023</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8</a:t>
            </a:fld>
            <a:endParaRPr lang="en-US"/>
          </a:p>
        </p:txBody>
      </p:sp>
    </p:spTree>
    <p:extLst>
      <p:ext uri="{BB962C8B-B14F-4D97-AF65-F5344CB8AC3E}">
        <p14:creationId xmlns:p14="http://schemas.microsoft.com/office/powerpoint/2010/main" val="1614082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t>Harm reduction in Australia innovations:</a:t>
            </a:r>
          </a:p>
          <a:p>
            <a:pPr marL="0" indent="0">
              <a:buFont typeface="Arial" panose="020B0604020202020204" pitchFamily="34" charset="0"/>
              <a:buNone/>
            </a:pPr>
            <a:endParaRPr lang="en-AU" b="0" dirty="0"/>
          </a:p>
          <a:p>
            <a:pPr marL="0" indent="0">
              <a:buNone/>
            </a:pPr>
            <a:r>
              <a:rPr lang="en-AU" b="1" dirty="0"/>
              <a:t>Testing and treatment scale up</a:t>
            </a:r>
          </a:p>
          <a:p>
            <a:pPr marL="0" indent="0">
              <a:buNone/>
            </a:pPr>
            <a:endParaRPr lang="en-AU" b="1" dirty="0"/>
          </a:p>
          <a:p>
            <a:pPr marL="171450" indent="-171450">
              <a:buFont typeface="Arial" panose="020B0604020202020204" pitchFamily="34" charset="0"/>
              <a:buChar char="•"/>
            </a:pPr>
            <a:r>
              <a:rPr lang="en-AU" b="0" dirty="0"/>
              <a:t>Point of care testing</a:t>
            </a:r>
          </a:p>
          <a:p>
            <a:pPr marL="171450" indent="-171450">
              <a:buFont typeface="Arial" panose="020B0604020202020204" pitchFamily="34" charset="0"/>
              <a:buChar char="•"/>
            </a:pPr>
            <a:r>
              <a:rPr lang="en-AU" b="0" dirty="0"/>
              <a:t>Testing that includes HCV, HIV and syphilis in the one test</a:t>
            </a:r>
          </a:p>
          <a:p>
            <a:pPr marL="171450" indent="-171450">
              <a:buFont typeface="Arial" panose="020B0604020202020204" pitchFamily="34" charset="0"/>
              <a:buChar char="•"/>
            </a:pPr>
            <a:r>
              <a:rPr lang="en-AU" b="0" dirty="0"/>
              <a:t>Testing, treatment blitzes (Kombi clinic)</a:t>
            </a:r>
          </a:p>
          <a:p>
            <a:pPr marL="0" indent="0">
              <a:buNone/>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Peers and peer education and harm reduction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Case study from NSW, but using peer workers, so people with history of injecting drug use and </a:t>
            </a:r>
            <a:r>
              <a:rPr lang="en-AU" b="0" dirty="0" err="1"/>
              <a:t>incacertation</a:t>
            </a:r>
            <a:r>
              <a:rPr lang="en-AU" b="0" dirty="0"/>
              <a:t> to educate and train people in prison and training peer harm reduction workforce in prison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Needle cleaning agents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Education and information – whole of prison approach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err="1"/>
              <a:t>Accesible</a:t>
            </a:r>
            <a:r>
              <a:rPr lang="en-AU" b="0" dirty="0"/>
              <a:t> information for people in prison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Education and training for custodial officers to better understand challenges of HCV, stigma and drug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t>Mandatory AOD training now in NSW for custodial officers</a:t>
            </a:r>
          </a:p>
          <a:p>
            <a:pPr marL="0" indent="0">
              <a:buNone/>
            </a:pPr>
            <a:endParaRPr lang="en-AU" b="1" dirty="0"/>
          </a:p>
          <a:p>
            <a:pPr marL="0" indent="0">
              <a:buNone/>
            </a:pPr>
            <a:endParaRPr lang="en-AU" b="1" dirty="0"/>
          </a:p>
          <a:p>
            <a:pPr marL="0" indent="0">
              <a:buNone/>
            </a:pPr>
            <a:r>
              <a:rPr lang="en-AU" b="1" dirty="0"/>
              <a:t>Naloxone</a:t>
            </a:r>
          </a:p>
          <a:p>
            <a:pPr marL="0" indent="0">
              <a:buNone/>
            </a:pPr>
            <a:endParaRPr lang="en-AU" dirty="0"/>
          </a:p>
          <a:p>
            <a:r>
              <a:rPr lang="en-AU" b="0" dirty="0"/>
              <a:t>Geoff has spoking about this. There is a national program to get naloxone into exit packs but more needs to be done here. The other initiative is making sure naloxone is available in prisons. At the moment it appears that some states and territories have naloxone available in some prisons through health centres, but as these are only open certain hours, and also access is restricted, naloxone needs to be available more broadly in the prison community including making sure that custodial officers have access. Dealing with overdose and finding someone who has overdosed can be extremely distressing for custodial officers. So really important to equip them with the tools to manage and respond to overdose and this includes training and having access to naloxone as well. NSW are going to be training custodial officers – I think they are the first and maybe only group doing this. </a:t>
            </a:r>
          </a:p>
          <a:p>
            <a:endParaRPr lang="en-AU" b="0" dirty="0"/>
          </a:p>
          <a:p>
            <a:endParaRPr lang="en-AU" b="0" dirty="0"/>
          </a:p>
          <a:p>
            <a:endParaRPr lang="en-AU" b="0" dirty="0"/>
          </a:p>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9</a:t>
            </a:fld>
            <a:endParaRPr lang="en-US"/>
          </a:p>
        </p:txBody>
      </p:sp>
    </p:spTree>
    <p:extLst>
      <p:ext uri="{BB962C8B-B14F-4D97-AF65-F5344CB8AC3E}">
        <p14:creationId xmlns:p14="http://schemas.microsoft.com/office/powerpoint/2010/main" val="3875245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976E31-1EA1-274A-A1AD-5915E61D3EEC}"/>
              </a:ext>
              <a:ext uri="{C183D7F6-B498-43B3-948B-1728B52AA6E4}">
                <adec:decorative xmlns:adec="http://schemas.microsoft.com/office/drawing/2017/decorative" val="1"/>
              </a:ext>
            </a:extLst>
          </p:cNvPr>
          <p:cNvSpPr/>
          <p:nvPr userDrawn="1"/>
        </p:nvSpPr>
        <p:spPr>
          <a:xfrm>
            <a:off x="10010233" y="0"/>
            <a:ext cx="2183586"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SW Sydney Logo">
            <a:extLst>
              <a:ext uri="{FF2B5EF4-FFF2-40B4-BE49-F238E27FC236}">
                <a16:creationId xmlns:a16="http://schemas.microsoft.com/office/drawing/2014/main" id="{F0BF8575-4955-BC4A-80DE-4BF637C59C7B}"/>
              </a:ext>
            </a:extLst>
          </p:cNvPr>
          <p:cNvPicPr>
            <a:picLocks noChangeAspect="1"/>
          </p:cNvPicPr>
          <p:nvPr userDrawn="1"/>
        </p:nvPicPr>
        <p:blipFill>
          <a:blip r:embed="rId2"/>
          <a:srcRect/>
          <a:stretch/>
        </p:blipFill>
        <p:spPr>
          <a:xfrm>
            <a:off x="10593240" y="522000"/>
            <a:ext cx="1188000" cy="1240241"/>
          </a:xfrm>
          <a:prstGeom prst="rect">
            <a:avLst/>
          </a:prstGeom>
        </p:spPr>
      </p:pic>
      <p:sp>
        <p:nvSpPr>
          <p:cNvPr id="10" name="Title Placeholder 1" descr="Click to edit master title style&#10;">
            <a:extLst>
              <a:ext uri="{FF2B5EF4-FFF2-40B4-BE49-F238E27FC236}">
                <a16:creationId xmlns:a16="http://schemas.microsoft.com/office/drawing/2014/main" id="{86AF8517-E0F0-4998-8AA8-25A0DD8EF33A}"/>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lvl1pPr>
              <a:defRPr sz="8000"/>
            </a:lvl1pPr>
          </a:lstStyle>
          <a:p>
            <a:r>
              <a:rPr lang="en-US"/>
              <a:t>Click to edit Master title style</a:t>
            </a:r>
            <a:endParaRPr lang="en-US" dirty="0"/>
          </a:p>
        </p:txBody>
      </p:sp>
      <p:sp>
        <p:nvSpPr>
          <p:cNvPr id="11" name="Text Placeholder 2" descr="Click to add secondary details&#10;">
            <a:extLst>
              <a:ext uri="{FF2B5EF4-FFF2-40B4-BE49-F238E27FC236}">
                <a16:creationId xmlns:a16="http://schemas.microsoft.com/office/drawing/2014/main" id="{D34C583A-86D7-4AD9-912C-AA86DC354559}"/>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Tree>
    <p:extLst>
      <p:ext uri="{BB962C8B-B14F-4D97-AF65-F5344CB8AC3E}">
        <p14:creationId xmlns:p14="http://schemas.microsoft.com/office/powerpoint/2010/main" val="331960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9D3B421E-C230-4985-A55F-249E4712D5D8}"/>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descr="Click to edit body text styles">
            <a:extLst>
              <a:ext uri="{FF2B5EF4-FFF2-40B4-BE49-F238E27FC236}">
                <a16:creationId xmlns:a16="http://schemas.microsoft.com/office/drawing/2014/main" id="{9F9B1106-1747-47C6-AD4D-1ED872037F9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descr="Click to add date Day/Month/Year">
            <a:extLst>
              <a:ext uri="{FF2B5EF4-FFF2-40B4-BE49-F238E27FC236}">
                <a16:creationId xmlns:a16="http://schemas.microsoft.com/office/drawing/2014/main" id="{EE6605EE-6C12-4B09-B328-5FC771964EB0}"/>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22/11/2024</a:t>
            </a:fld>
            <a:endParaRPr lang="en-AU"/>
          </a:p>
        </p:txBody>
      </p:sp>
      <p:sp>
        <p:nvSpPr>
          <p:cNvPr id="5" name="Footer Placeholder 4" descr="Click to add a footer">
            <a:extLst>
              <a:ext uri="{FF2B5EF4-FFF2-40B4-BE49-F238E27FC236}">
                <a16:creationId xmlns:a16="http://schemas.microsoft.com/office/drawing/2014/main" id="{39B7F1C5-E024-4AB0-B408-32F5C1A10AB0}"/>
              </a:ext>
            </a:extLst>
          </p:cNvPr>
          <p:cNvSpPr>
            <a:spLocks noGrp="1"/>
          </p:cNvSpPr>
          <p:nvPr>
            <p:ph type="ftr" sz="quarter" idx="11"/>
          </p:nvPr>
        </p:nvSpPr>
        <p:spPr/>
        <p:txBody>
          <a:bodyPr/>
          <a:lstStyle>
            <a:lvl1pPr>
              <a:defRPr>
                <a:solidFill>
                  <a:schemeClr val="tx1"/>
                </a:solidFill>
              </a:defRPr>
            </a:lvl1pPr>
          </a:lstStyle>
          <a:p>
            <a:endParaRPr lang="en-AU" dirty="0"/>
          </a:p>
        </p:txBody>
      </p:sp>
      <p:sp>
        <p:nvSpPr>
          <p:cNvPr id="6" name="Slide Number Placeholder 5" descr="Click to add page number">
            <a:extLst>
              <a:ext uri="{FF2B5EF4-FFF2-40B4-BE49-F238E27FC236}">
                <a16:creationId xmlns:a16="http://schemas.microsoft.com/office/drawing/2014/main" id="{59489FD8-71FE-4137-8FE6-DC2A193CC355}"/>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dirty="0"/>
          </a:p>
        </p:txBody>
      </p:sp>
    </p:spTree>
    <p:extLst>
      <p:ext uri="{BB962C8B-B14F-4D97-AF65-F5344CB8AC3E}">
        <p14:creationId xmlns:p14="http://schemas.microsoft.com/office/powerpoint/2010/main" val="174817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3E085695-8E0F-403A-9CD7-62C032F7690D}"/>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descr="Click to edit body text styles on the left side of slide">
            <a:extLst>
              <a:ext uri="{FF2B5EF4-FFF2-40B4-BE49-F238E27FC236}">
                <a16:creationId xmlns:a16="http://schemas.microsoft.com/office/drawing/2014/main" id="{FC05A9F9-AE68-4F94-9E5E-068EE37349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descr="Click to edit body text styles on the right side of slide">
            <a:extLst>
              <a:ext uri="{FF2B5EF4-FFF2-40B4-BE49-F238E27FC236}">
                <a16:creationId xmlns:a16="http://schemas.microsoft.com/office/drawing/2014/main" id="{C93A7560-CAFD-4E61-95FB-BDA485201B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descr="Click to add date Day/Month/Year">
            <a:extLst>
              <a:ext uri="{FF2B5EF4-FFF2-40B4-BE49-F238E27FC236}">
                <a16:creationId xmlns:a16="http://schemas.microsoft.com/office/drawing/2014/main" id="{99DDD9F1-1A2C-48B2-B5C9-C73A7289C320}"/>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22/11/2024</a:t>
            </a:fld>
            <a:endParaRPr lang="en-AU" dirty="0"/>
          </a:p>
        </p:txBody>
      </p:sp>
      <p:sp>
        <p:nvSpPr>
          <p:cNvPr id="6" name="Footer Placeholder 5" descr="Click to add a footer">
            <a:extLst>
              <a:ext uri="{FF2B5EF4-FFF2-40B4-BE49-F238E27FC236}">
                <a16:creationId xmlns:a16="http://schemas.microsoft.com/office/drawing/2014/main" id="{6B3D520C-6BAD-40E9-A2B0-8BFA83635E11}"/>
              </a:ext>
            </a:extLst>
          </p:cNvPr>
          <p:cNvSpPr>
            <a:spLocks noGrp="1"/>
          </p:cNvSpPr>
          <p:nvPr>
            <p:ph type="ftr" sz="quarter" idx="11"/>
          </p:nvPr>
        </p:nvSpPr>
        <p:spPr/>
        <p:txBody>
          <a:bodyPr/>
          <a:lstStyle>
            <a:lvl1pPr>
              <a:defRPr>
                <a:solidFill>
                  <a:schemeClr val="tx1"/>
                </a:solidFill>
              </a:defRPr>
            </a:lvl1pPr>
          </a:lstStyle>
          <a:p>
            <a:endParaRPr lang="en-AU" dirty="0"/>
          </a:p>
        </p:txBody>
      </p:sp>
      <p:sp>
        <p:nvSpPr>
          <p:cNvPr id="7" name="Slide Number Placeholder 6" descr="Click to add page number">
            <a:extLst>
              <a:ext uri="{FF2B5EF4-FFF2-40B4-BE49-F238E27FC236}">
                <a16:creationId xmlns:a16="http://schemas.microsoft.com/office/drawing/2014/main" id="{6E604E87-51E9-4833-AA93-39FB9ED72BE2}"/>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932208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915C9467-6CA3-4111-A4AE-FFD0F459C1D4}"/>
              </a:ext>
            </a:extLst>
          </p:cNvPr>
          <p:cNvSpPr>
            <a:spLocks noGrp="1"/>
          </p:cNvSpPr>
          <p:nvPr>
            <p:ph type="title"/>
          </p:nvPr>
        </p:nvSpPr>
        <p:spPr>
          <a:xfrm>
            <a:off x="839788" y="365125"/>
            <a:ext cx="10515600" cy="1325563"/>
          </a:xfrm>
        </p:spPr>
        <p:txBody>
          <a:bodyPr/>
          <a:lstStyle/>
          <a:p>
            <a:r>
              <a:rPr lang="en-US" dirty="0"/>
              <a:t>Click to edit Master title style</a:t>
            </a:r>
            <a:endParaRPr lang="en-AU" dirty="0"/>
          </a:p>
        </p:txBody>
      </p:sp>
      <p:sp>
        <p:nvSpPr>
          <p:cNvPr id="3" name="Text Placeholder 2" descr="Click to edit subheading style on the left hand side of slide">
            <a:extLst>
              <a:ext uri="{FF2B5EF4-FFF2-40B4-BE49-F238E27FC236}">
                <a16:creationId xmlns:a16="http://schemas.microsoft.com/office/drawing/2014/main" id="{CE09CDFA-8C89-4FC7-83CB-4B6BD3F03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descr="Click to edit body text styles on the left side of slide">
            <a:extLst>
              <a:ext uri="{FF2B5EF4-FFF2-40B4-BE49-F238E27FC236}">
                <a16:creationId xmlns:a16="http://schemas.microsoft.com/office/drawing/2014/main" id="{27C0D324-2CEE-48D7-AB8D-9EB56FF323B2}"/>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descr="Click to edit subheading style on the right hand side of slide">
            <a:extLst>
              <a:ext uri="{FF2B5EF4-FFF2-40B4-BE49-F238E27FC236}">
                <a16:creationId xmlns:a16="http://schemas.microsoft.com/office/drawing/2014/main" id="{535C84E4-E747-422F-823D-ABB103E22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descr="Click to edit body text styles on the right side of slide">
            <a:extLst>
              <a:ext uri="{FF2B5EF4-FFF2-40B4-BE49-F238E27FC236}">
                <a16:creationId xmlns:a16="http://schemas.microsoft.com/office/drawing/2014/main" id="{B06CBDB2-558E-4410-815E-BC17CE86EE31}"/>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6" descr="Click to add date Day/Month/Year">
            <a:extLst>
              <a:ext uri="{FF2B5EF4-FFF2-40B4-BE49-F238E27FC236}">
                <a16:creationId xmlns:a16="http://schemas.microsoft.com/office/drawing/2014/main" id="{7BD73ABA-F022-4A2D-BC50-6EFA1A189B4A}"/>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22/11/2024</a:t>
            </a:fld>
            <a:endParaRPr lang="en-AU"/>
          </a:p>
        </p:txBody>
      </p:sp>
      <p:sp>
        <p:nvSpPr>
          <p:cNvPr id="8" name="Footer Placeholder 7" descr="Click to add a footer">
            <a:extLst>
              <a:ext uri="{FF2B5EF4-FFF2-40B4-BE49-F238E27FC236}">
                <a16:creationId xmlns:a16="http://schemas.microsoft.com/office/drawing/2014/main" id="{0119AFDB-C42E-463D-B00B-B7C3F2C195ED}"/>
              </a:ext>
            </a:extLst>
          </p:cNvPr>
          <p:cNvSpPr>
            <a:spLocks noGrp="1"/>
          </p:cNvSpPr>
          <p:nvPr>
            <p:ph type="ftr" sz="quarter" idx="11"/>
          </p:nvPr>
        </p:nvSpPr>
        <p:spPr/>
        <p:txBody>
          <a:bodyPr/>
          <a:lstStyle>
            <a:lvl1pPr>
              <a:defRPr>
                <a:solidFill>
                  <a:schemeClr val="tx1"/>
                </a:solidFill>
              </a:defRPr>
            </a:lvl1pPr>
          </a:lstStyle>
          <a:p>
            <a:endParaRPr lang="en-AU" dirty="0"/>
          </a:p>
        </p:txBody>
      </p:sp>
      <p:sp>
        <p:nvSpPr>
          <p:cNvPr id="9" name="Slide Number Placeholder 8" descr="Click to add page number">
            <a:extLst>
              <a:ext uri="{FF2B5EF4-FFF2-40B4-BE49-F238E27FC236}">
                <a16:creationId xmlns:a16="http://schemas.microsoft.com/office/drawing/2014/main" id="{3508F5CF-1000-4107-8B86-354403242CE2}"/>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2214800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3CB7D6A8-8593-4C21-938E-8349B6D2FBE3}"/>
              </a:ext>
            </a:extLst>
          </p:cNvPr>
          <p:cNvSpPr>
            <a:spLocks noGrp="1"/>
          </p:cNvSpPr>
          <p:nvPr>
            <p:ph type="title"/>
          </p:nvPr>
        </p:nvSpPr>
        <p:spPr/>
        <p:txBody>
          <a:bodyPr/>
          <a:lstStyle/>
          <a:p>
            <a:r>
              <a:rPr lang="en-US" dirty="0"/>
              <a:t>Click to edit Master title style</a:t>
            </a:r>
            <a:endParaRPr lang="en-AU" dirty="0"/>
          </a:p>
        </p:txBody>
      </p:sp>
      <p:sp>
        <p:nvSpPr>
          <p:cNvPr id="3" name="Date Placeholder 2" descr="Click to add date Day/Month/Year">
            <a:extLst>
              <a:ext uri="{FF2B5EF4-FFF2-40B4-BE49-F238E27FC236}">
                <a16:creationId xmlns:a16="http://schemas.microsoft.com/office/drawing/2014/main" id="{3F9A56A4-BCFE-444A-B799-3003156ECF65}"/>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22/11/2024</a:t>
            </a:fld>
            <a:endParaRPr lang="en-AU" dirty="0"/>
          </a:p>
        </p:txBody>
      </p:sp>
      <p:sp>
        <p:nvSpPr>
          <p:cNvPr id="4" name="Footer Placeholder 3" descr="Click to add a footer">
            <a:extLst>
              <a:ext uri="{FF2B5EF4-FFF2-40B4-BE49-F238E27FC236}">
                <a16:creationId xmlns:a16="http://schemas.microsoft.com/office/drawing/2014/main" id="{33661598-FDFF-4254-A4A3-B4A979362993}"/>
              </a:ext>
            </a:extLst>
          </p:cNvPr>
          <p:cNvSpPr>
            <a:spLocks noGrp="1"/>
          </p:cNvSpPr>
          <p:nvPr>
            <p:ph type="ftr" sz="quarter" idx="11"/>
          </p:nvPr>
        </p:nvSpPr>
        <p:spPr/>
        <p:txBody>
          <a:bodyPr/>
          <a:lstStyle>
            <a:lvl1pPr>
              <a:defRPr>
                <a:solidFill>
                  <a:schemeClr val="tx1"/>
                </a:solidFill>
              </a:defRPr>
            </a:lvl1pPr>
          </a:lstStyle>
          <a:p>
            <a:endParaRPr lang="en-AU" dirty="0"/>
          </a:p>
        </p:txBody>
      </p:sp>
      <p:sp>
        <p:nvSpPr>
          <p:cNvPr id="5" name="Slide Number Placeholder 4" descr="Click to add page number">
            <a:extLst>
              <a:ext uri="{FF2B5EF4-FFF2-40B4-BE49-F238E27FC236}">
                <a16:creationId xmlns:a16="http://schemas.microsoft.com/office/drawing/2014/main" id="{FF24BB6E-0C9C-4308-81D1-8B331EC18F2D}"/>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3781294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03AC5B-4BEF-3F81-2082-0A3885418190}"/>
              </a:ext>
              <a:ext uri="{C183D7F6-B498-43B3-948B-1728B52AA6E4}">
                <adec:decorative xmlns:adec="http://schemas.microsoft.com/office/drawing/2017/decorative" val="1"/>
              </a:ext>
            </a:extLst>
          </p:cNvPr>
          <p:cNvPicPr>
            <a:picLocks noChangeAspect="1"/>
          </p:cNvPicPr>
          <p:nvPr userDrawn="1"/>
        </p:nvPicPr>
        <p:blipFill rotWithShape="1">
          <a:blip r:embed="rId2">
            <a:alphaModFix amt="70000"/>
          </a:blip>
          <a:srcRect l="30378"/>
          <a:stretch/>
        </p:blipFill>
        <p:spPr>
          <a:xfrm rot="10800000">
            <a:off x="8269200" y="-1"/>
            <a:ext cx="3922800" cy="6069303"/>
          </a:xfrm>
          <a:prstGeom prst="rect">
            <a:avLst/>
          </a:prstGeom>
        </p:spPr>
      </p:pic>
      <p:sp>
        <p:nvSpPr>
          <p:cNvPr id="10" name="Title Placeholder 1" descr="Click to edit master title style&#10;">
            <a:extLst>
              <a:ext uri="{FF2B5EF4-FFF2-40B4-BE49-F238E27FC236}">
                <a16:creationId xmlns:a16="http://schemas.microsoft.com/office/drawing/2014/main" id="{86AF8517-E0F0-4998-8AA8-25A0DD8EF33A}"/>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11" name="Text Placeholder 2" descr="Click to add secondary details&#10;">
            <a:extLst>
              <a:ext uri="{FF2B5EF4-FFF2-40B4-BE49-F238E27FC236}">
                <a16:creationId xmlns:a16="http://schemas.microsoft.com/office/drawing/2014/main" id="{D34C583A-86D7-4AD9-912C-AA86DC354559}"/>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Tree>
    <p:extLst>
      <p:ext uri="{BB962C8B-B14F-4D97-AF65-F5344CB8AC3E}">
        <p14:creationId xmlns:p14="http://schemas.microsoft.com/office/powerpoint/2010/main" val="337548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635519">
            <a:off x="1557173" y="-82749"/>
            <a:ext cx="5957925" cy="6417766"/>
          </a:xfrm>
          <a:prstGeom prst="rect">
            <a:avLst/>
          </a:prstGeom>
        </p:spPr>
      </p:pic>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Tree>
    <p:extLst>
      <p:ext uri="{BB962C8B-B14F-4D97-AF65-F5344CB8AC3E}">
        <p14:creationId xmlns:p14="http://schemas.microsoft.com/office/powerpoint/2010/main" val="421259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picture icon to add an imag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GB"/>
              <a:t>Click icon to add picture</a:t>
            </a:r>
            <a:endParaRPr lang="en-AU"/>
          </a:p>
        </p:txBody>
      </p:sp>
    </p:spTree>
    <p:extLst>
      <p:ext uri="{BB962C8B-B14F-4D97-AF65-F5344CB8AC3E}">
        <p14:creationId xmlns:p14="http://schemas.microsoft.com/office/powerpoint/2010/main" val="1745549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6" name="Text Placeholder 2" descr="Click to add secondary details&#10;">
            <a:extLst>
              <a:ext uri="{FF2B5EF4-FFF2-40B4-BE49-F238E27FC236}">
                <a16:creationId xmlns:a16="http://schemas.microsoft.com/office/drawing/2014/main" id="{D58515C2-9BB5-4C9A-BBC5-7F4A491DD6EC}"/>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5" name="Title Placeholder 1" descr="Click to edit master title style&#10;">
            <a:extLst>
              <a:ext uri="{FF2B5EF4-FFF2-40B4-BE49-F238E27FC236}">
                <a16:creationId xmlns:a16="http://schemas.microsoft.com/office/drawing/2014/main" id="{2D2519EB-A5E4-4600-B620-DAE568D00CAB}"/>
              </a:ext>
            </a:extLst>
          </p:cNvPr>
          <p:cNvSpPr>
            <a:spLocks noGrp="1"/>
          </p:cNvSpPr>
          <p:nvPr>
            <p:ph type="title"/>
          </p:nvPr>
        </p:nvSpPr>
        <p:spPr>
          <a:xfrm>
            <a:off x="410400" y="3211200"/>
            <a:ext cx="11268000" cy="1785600"/>
          </a:xfrm>
          <a:prstGeom prst="rect">
            <a:avLst/>
          </a:prstGeom>
        </p:spPr>
        <p:txBody>
          <a:bodyPr vert="horz" lIns="91440" tIns="45720" rIns="91440" bIns="45720" rtlCol="0" anchor="t" anchorCtr="0">
            <a:noAutofit/>
          </a:bodyPr>
          <a:lstStyle/>
          <a:p>
            <a:r>
              <a:rPr lang="en-GB"/>
              <a:t>Click to edit Master title style</a:t>
            </a:r>
            <a:endParaRPr lang="en-US" dirty="0"/>
          </a:p>
        </p:txBody>
      </p:sp>
    </p:spTree>
    <p:extLst>
      <p:ext uri="{BB962C8B-B14F-4D97-AF65-F5344CB8AC3E}">
        <p14:creationId xmlns:p14="http://schemas.microsoft.com/office/powerpoint/2010/main" val="969491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picture icon to add an imag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GB"/>
              <a:t>Click icon to add picture</a:t>
            </a:r>
            <a:endParaRPr lang="en-AU"/>
          </a:p>
        </p:txBody>
      </p:sp>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GB" dirty="0"/>
              <a:t>Click to edit Master title style</a:t>
            </a:r>
            <a:endParaRPr lang="en-US" dirty="0"/>
          </a:p>
        </p:txBody>
      </p:sp>
    </p:spTree>
    <p:extLst>
      <p:ext uri="{BB962C8B-B14F-4D97-AF65-F5344CB8AC3E}">
        <p14:creationId xmlns:p14="http://schemas.microsoft.com/office/powerpoint/2010/main" val="1716589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6" name="Picture Placeholder 15"/>
          <p:cNvSpPr>
            <a:spLocks noGrp="1"/>
          </p:cNvSpPr>
          <p:nvPr>
            <p:ph type="pic" sz="quarter" idx="12" hasCustomPrompt="1"/>
          </p:nvPr>
        </p:nvSpPr>
        <p:spPr bwMode="auto">
          <a:xfrm>
            <a:off x="-6350" y="0"/>
            <a:ext cx="12198351" cy="6858000"/>
          </a:xfrm>
          <a:custGeom>
            <a:avLst/>
            <a:gdLst>
              <a:gd name="connsiteX0" fmla="*/ 669 w 9148763"/>
              <a:gd name="connsiteY0" fmla="*/ 836712 h 6858000"/>
              <a:gd name="connsiteX1" fmla="*/ 669 w 9148763"/>
              <a:gd name="connsiteY1" fmla="*/ 2043491 h 6858000"/>
              <a:gd name="connsiteX2" fmla="*/ 1836365 w 9148763"/>
              <a:gd name="connsiteY2" fmla="*/ 2043491 h 6858000"/>
              <a:gd name="connsiteX3" fmla="*/ 1836365 w 9148763"/>
              <a:gd name="connsiteY3" fmla="*/ 836712 h 6858000"/>
              <a:gd name="connsiteX4" fmla="*/ 0 w 9148763"/>
              <a:gd name="connsiteY4" fmla="*/ 0 h 6858000"/>
              <a:gd name="connsiteX5" fmla="*/ 9148763 w 9148763"/>
              <a:gd name="connsiteY5" fmla="*/ 0 h 6858000"/>
              <a:gd name="connsiteX6" fmla="*/ 9148763 w 9148763"/>
              <a:gd name="connsiteY6" fmla="*/ 6858000 h 6858000"/>
              <a:gd name="connsiteX7" fmla="*/ 0 w 9148763"/>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8763" h="6858000">
                <a:moveTo>
                  <a:pt x="669" y="836712"/>
                </a:moveTo>
                <a:lnTo>
                  <a:pt x="669" y="2043491"/>
                </a:lnTo>
                <a:lnTo>
                  <a:pt x="1836365" y="2043491"/>
                </a:lnTo>
                <a:lnTo>
                  <a:pt x="1836365" y="836712"/>
                </a:lnTo>
                <a:close/>
                <a:moveTo>
                  <a:pt x="0" y="0"/>
                </a:moveTo>
                <a:lnTo>
                  <a:pt x="9148763" y="0"/>
                </a:lnTo>
                <a:lnTo>
                  <a:pt x="9148763" y="6858000"/>
                </a:lnTo>
                <a:lnTo>
                  <a:pt x="0" y="68580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p>
            <a:r>
              <a:rPr lang="en-US" dirty="0"/>
              <a:t>Drag &amp; Drop your image or click the image icon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9" y="836713"/>
            <a:ext cx="2447595" cy="1206779"/>
          </a:xfrm>
          <a:prstGeom prst="rect">
            <a:avLst/>
          </a:prstGeom>
        </p:spPr>
      </p:pic>
      <p:sp>
        <p:nvSpPr>
          <p:cNvPr id="6" name="Text Placeholder 2"/>
          <p:cNvSpPr>
            <a:spLocks noGrp="1"/>
          </p:cNvSpPr>
          <p:nvPr>
            <p:ph type="body" sz="quarter" idx="11" hasCustomPrompt="1"/>
          </p:nvPr>
        </p:nvSpPr>
        <p:spPr>
          <a:xfrm>
            <a:off x="2831637" y="1061545"/>
            <a:ext cx="8928992" cy="809296"/>
          </a:xfrm>
        </p:spPr>
        <p:txBody>
          <a:bodyPr anchor="b"/>
          <a:lstStyle>
            <a:lvl1pPr marL="0" indent="0">
              <a:spcBef>
                <a:spcPct val="0"/>
              </a:spcBef>
              <a:spcAft>
                <a:spcPts val="400"/>
              </a:spcAft>
              <a:defRPr b="1" i="0" baseline="0"/>
            </a:lvl1pPr>
          </a:lstStyle>
          <a:p>
            <a:pPr marL="0" indent="0">
              <a:spcBef>
                <a:spcPct val="0"/>
              </a:spcBef>
              <a:spcAft>
                <a:spcPts val="400"/>
              </a:spcAft>
            </a:pPr>
            <a:r>
              <a:rPr lang="en-AU" altLang="en-US" sz="1200" dirty="0">
                <a:latin typeface="Arial" charset="0"/>
                <a:ea typeface="Microsoft Sans Serif" charset="0"/>
                <a:cs typeface="Arial" charset="0"/>
              </a:rPr>
              <a:t>Optimal position for Faculty\School\Unit name – Arial Font</a:t>
            </a:r>
          </a:p>
          <a:p>
            <a:pPr marL="0" indent="0">
              <a:spcBef>
                <a:spcPct val="0"/>
              </a:spcBef>
              <a:spcAft>
                <a:spcPts val="400"/>
              </a:spcAft>
            </a:pPr>
            <a:r>
              <a:rPr lang="en-AU" altLang="en-US" dirty="0">
                <a:latin typeface="Arial" charset="0"/>
                <a:ea typeface="Microsoft Sans Serif" charset="0"/>
                <a:cs typeface="Arial" charset="0"/>
              </a:rPr>
              <a:t>Main heading -  Arial Font</a:t>
            </a:r>
          </a:p>
        </p:txBody>
      </p:sp>
    </p:spTree>
    <p:extLst>
      <p:ext uri="{BB962C8B-B14F-4D97-AF65-F5344CB8AC3E}">
        <p14:creationId xmlns:p14="http://schemas.microsoft.com/office/powerpoint/2010/main" val="240827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434031" y="-748389"/>
            <a:ext cx="7756149" cy="8354779"/>
          </a:xfrm>
          <a:prstGeom prst="rect">
            <a:avLst/>
          </a:prstGeom>
        </p:spPr>
      </p:pic>
      <p:sp>
        <p:nvSpPr>
          <p:cNvPr id="7" name="Rectangle 6">
            <a:extLst>
              <a:ext uri="{FF2B5EF4-FFF2-40B4-BE49-F238E27FC236}">
                <a16:creationId xmlns:a16="http://schemas.microsoft.com/office/drawing/2014/main" id="{8FBC9DD3-2081-9D4A-BCDD-FD7DDC635932}"/>
              </a:ext>
              <a:ext uri="{C183D7F6-B498-43B3-948B-1728B52AA6E4}">
                <adec:decorative xmlns:adec="http://schemas.microsoft.com/office/drawing/2017/decorative" val="1"/>
              </a:ext>
            </a:extLst>
          </p:cNvPr>
          <p:cNvSpPr/>
          <p:nvPr userDrawn="1"/>
        </p:nvSpPr>
        <p:spPr>
          <a:xfrm>
            <a:off x="10010233" y="0"/>
            <a:ext cx="2183586"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lvl1pPr>
              <a:defRPr sz="8000"/>
            </a:lvl1pPr>
          </a:lstStyle>
          <a:p>
            <a:r>
              <a:rPr lang="en-US"/>
              <a:t>Click to edit Master title style</a:t>
            </a:r>
            <a:endParaRPr lang="en-US" dirty="0"/>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pic>
        <p:nvPicPr>
          <p:cNvPr id="2" name="Picture 1" descr="UNSW Sydney Logo">
            <a:extLst>
              <a:ext uri="{FF2B5EF4-FFF2-40B4-BE49-F238E27FC236}">
                <a16:creationId xmlns:a16="http://schemas.microsoft.com/office/drawing/2014/main" id="{16367954-2926-486A-95D7-D57A05D0A1ED}"/>
              </a:ext>
            </a:extLst>
          </p:cNvPr>
          <p:cNvPicPr>
            <a:picLocks noChangeAspect="1"/>
          </p:cNvPicPr>
          <p:nvPr userDrawn="1"/>
        </p:nvPicPr>
        <p:blipFill>
          <a:blip r:embed="rId3"/>
          <a:srcRect/>
          <a:stretch/>
        </p:blipFill>
        <p:spPr>
          <a:xfrm>
            <a:off x="10667151" y="5261593"/>
            <a:ext cx="1188000" cy="1240241"/>
          </a:xfrm>
          <a:prstGeom prst="rect">
            <a:avLst/>
          </a:prstGeom>
        </p:spPr>
      </p:pic>
    </p:spTree>
    <p:extLst>
      <p:ext uri="{BB962C8B-B14F-4D97-AF65-F5344CB8AC3E}">
        <p14:creationId xmlns:p14="http://schemas.microsoft.com/office/powerpoint/2010/main" val="31868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9D3B421E-C230-4985-A55F-249E4712D5D8}"/>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9F9B1106-1747-47C6-AD4D-1ED872037F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descr="Click to add date Day/Month/Year">
            <a:extLst>
              <a:ext uri="{FF2B5EF4-FFF2-40B4-BE49-F238E27FC236}">
                <a16:creationId xmlns:a16="http://schemas.microsoft.com/office/drawing/2014/main" id="{EE6605EE-6C12-4B09-B328-5FC771964EB0}"/>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22/11/2024</a:t>
            </a:fld>
            <a:endParaRPr lang="en-AU"/>
          </a:p>
        </p:txBody>
      </p:sp>
      <p:sp>
        <p:nvSpPr>
          <p:cNvPr id="5" name="Footer Placeholder 4" descr="Click to add a footer">
            <a:extLst>
              <a:ext uri="{FF2B5EF4-FFF2-40B4-BE49-F238E27FC236}">
                <a16:creationId xmlns:a16="http://schemas.microsoft.com/office/drawing/2014/main" id="{39B7F1C5-E024-4AB0-B408-32F5C1A10AB0}"/>
              </a:ext>
            </a:extLst>
          </p:cNvPr>
          <p:cNvSpPr>
            <a:spLocks noGrp="1"/>
          </p:cNvSpPr>
          <p:nvPr>
            <p:ph type="ftr" sz="quarter" idx="11"/>
          </p:nvPr>
        </p:nvSpPr>
        <p:spPr/>
        <p:txBody>
          <a:bodyPr/>
          <a:lstStyle>
            <a:lvl1pPr>
              <a:defRPr>
                <a:solidFill>
                  <a:schemeClr val="tx1"/>
                </a:solidFill>
              </a:defRPr>
            </a:lvl1pPr>
          </a:lstStyle>
          <a:p>
            <a:endParaRPr lang="en-AU" dirty="0"/>
          </a:p>
        </p:txBody>
      </p:sp>
      <p:sp>
        <p:nvSpPr>
          <p:cNvPr id="6" name="Slide Number Placeholder 5" descr="Click to add page number">
            <a:extLst>
              <a:ext uri="{FF2B5EF4-FFF2-40B4-BE49-F238E27FC236}">
                <a16:creationId xmlns:a16="http://schemas.microsoft.com/office/drawing/2014/main" id="{59489FD8-71FE-4137-8FE6-DC2A193CC355}"/>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126321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3E085695-8E0F-403A-9CD7-62C032F7690D}"/>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descr="Click to edit body text styles on the left side of slide">
            <a:extLst>
              <a:ext uri="{FF2B5EF4-FFF2-40B4-BE49-F238E27FC236}">
                <a16:creationId xmlns:a16="http://schemas.microsoft.com/office/drawing/2014/main" id="{FC05A9F9-AE68-4F94-9E5E-068EE3734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descr="Click to edit body text styles on the right side of slide">
            <a:extLst>
              <a:ext uri="{FF2B5EF4-FFF2-40B4-BE49-F238E27FC236}">
                <a16:creationId xmlns:a16="http://schemas.microsoft.com/office/drawing/2014/main" id="{C93A7560-CAFD-4E61-95FB-BDA485201B26}"/>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descr="Click to add date Day/Month/Year">
            <a:extLst>
              <a:ext uri="{FF2B5EF4-FFF2-40B4-BE49-F238E27FC236}">
                <a16:creationId xmlns:a16="http://schemas.microsoft.com/office/drawing/2014/main" id="{99DDD9F1-1A2C-48B2-B5C9-C73A7289C320}"/>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22/11/2024</a:t>
            </a:fld>
            <a:endParaRPr lang="en-AU"/>
          </a:p>
        </p:txBody>
      </p:sp>
      <p:sp>
        <p:nvSpPr>
          <p:cNvPr id="6" name="Footer Placeholder 5" descr="Click to add a footer">
            <a:extLst>
              <a:ext uri="{FF2B5EF4-FFF2-40B4-BE49-F238E27FC236}">
                <a16:creationId xmlns:a16="http://schemas.microsoft.com/office/drawing/2014/main" id="{6B3D520C-6BAD-40E9-A2B0-8BFA83635E11}"/>
              </a:ext>
            </a:extLst>
          </p:cNvPr>
          <p:cNvSpPr>
            <a:spLocks noGrp="1"/>
          </p:cNvSpPr>
          <p:nvPr>
            <p:ph type="ftr" sz="quarter" idx="11"/>
          </p:nvPr>
        </p:nvSpPr>
        <p:spPr/>
        <p:txBody>
          <a:bodyPr/>
          <a:lstStyle>
            <a:lvl1pPr>
              <a:defRPr>
                <a:solidFill>
                  <a:schemeClr val="tx1"/>
                </a:solidFill>
              </a:defRPr>
            </a:lvl1pPr>
          </a:lstStyle>
          <a:p>
            <a:endParaRPr lang="en-AU"/>
          </a:p>
        </p:txBody>
      </p:sp>
      <p:sp>
        <p:nvSpPr>
          <p:cNvPr id="7" name="Slide Number Placeholder 6" descr="Click to add page number">
            <a:extLst>
              <a:ext uri="{FF2B5EF4-FFF2-40B4-BE49-F238E27FC236}">
                <a16:creationId xmlns:a16="http://schemas.microsoft.com/office/drawing/2014/main" id="{6E604E87-51E9-4833-AA93-39FB9ED72BE2}"/>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a:p>
        </p:txBody>
      </p:sp>
    </p:spTree>
    <p:extLst>
      <p:ext uri="{BB962C8B-B14F-4D97-AF65-F5344CB8AC3E}">
        <p14:creationId xmlns:p14="http://schemas.microsoft.com/office/powerpoint/2010/main" val="1396323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915C9467-6CA3-4111-A4AE-FFD0F459C1D4}"/>
              </a:ext>
            </a:extLst>
          </p:cNvPr>
          <p:cNvSpPr>
            <a:spLocks noGrp="1"/>
          </p:cNvSpPr>
          <p:nvPr>
            <p:ph type="title"/>
          </p:nvPr>
        </p:nvSpPr>
        <p:spPr>
          <a:xfrm>
            <a:off x="839788" y="365125"/>
            <a:ext cx="10515600" cy="1325563"/>
          </a:xfrm>
        </p:spPr>
        <p:txBody>
          <a:bodyPr/>
          <a:lstStyle/>
          <a:p>
            <a:r>
              <a:rPr lang="en-US" dirty="0"/>
              <a:t>Click to edit Master title style</a:t>
            </a:r>
            <a:endParaRPr lang="en-AU" dirty="0"/>
          </a:p>
        </p:txBody>
      </p:sp>
      <p:sp>
        <p:nvSpPr>
          <p:cNvPr id="3" name="Text Placeholder 2" descr="Click to edit subheading style on the left hand side of slide">
            <a:extLst>
              <a:ext uri="{FF2B5EF4-FFF2-40B4-BE49-F238E27FC236}">
                <a16:creationId xmlns:a16="http://schemas.microsoft.com/office/drawing/2014/main" id="{CE09CDFA-8C89-4FC7-83CB-4B6BD3F03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7C0D324-2CEE-48D7-AB8D-9EB56FF32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descr="Click to edit subheading style on the right hand side of slide">
            <a:extLst>
              <a:ext uri="{FF2B5EF4-FFF2-40B4-BE49-F238E27FC236}">
                <a16:creationId xmlns:a16="http://schemas.microsoft.com/office/drawing/2014/main" id="{535C84E4-E747-422F-823D-ABB103E22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06CBDB2-558E-4410-815E-BC17CE86EE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descr="Click to add date Day/Month/Year">
            <a:extLst>
              <a:ext uri="{FF2B5EF4-FFF2-40B4-BE49-F238E27FC236}">
                <a16:creationId xmlns:a16="http://schemas.microsoft.com/office/drawing/2014/main" id="{7BD73ABA-F022-4A2D-BC50-6EFA1A189B4A}"/>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22/11/2024</a:t>
            </a:fld>
            <a:endParaRPr lang="en-AU"/>
          </a:p>
        </p:txBody>
      </p:sp>
      <p:sp>
        <p:nvSpPr>
          <p:cNvPr id="8" name="Footer Placeholder 7" descr="Click to add a footer">
            <a:extLst>
              <a:ext uri="{FF2B5EF4-FFF2-40B4-BE49-F238E27FC236}">
                <a16:creationId xmlns:a16="http://schemas.microsoft.com/office/drawing/2014/main" id="{0119AFDB-C42E-463D-B00B-B7C3F2C195ED}"/>
              </a:ext>
            </a:extLst>
          </p:cNvPr>
          <p:cNvSpPr>
            <a:spLocks noGrp="1"/>
          </p:cNvSpPr>
          <p:nvPr>
            <p:ph type="ftr" sz="quarter" idx="11"/>
          </p:nvPr>
        </p:nvSpPr>
        <p:spPr/>
        <p:txBody>
          <a:bodyPr/>
          <a:lstStyle>
            <a:lvl1pPr>
              <a:defRPr>
                <a:solidFill>
                  <a:schemeClr val="tx1"/>
                </a:solidFill>
              </a:defRPr>
            </a:lvl1pPr>
          </a:lstStyle>
          <a:p>
            <a:endParaRPr lang="en-AU"/>
          </a:p>
        </p:txBody>
      </p:sp>
      <p:sp>
        <p:nvSpPr>
          <p:cNvPr id="9" name="Slide Number Placeholder 8" descr="Click to add page number">
            <a:extLst>
              <a:ext uri="{FF2B5EF4-FFF2-40B4-BE49-F238E27FC236}">
                <a16:creationId xmlns:a16="http://schemas.microsoft.com/office/drawing/2014/main" id="{3508F5CF-1000-4107-8B86-354403242CE2}"/>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dirty="0"/>
          </a:p>
        </p:txBody>
      </p:sp>
    </p:spTree>
    <p:extLst>
      <p:ext uri="{BB962C8B-B14F-4D97-AF65-F5344CB8AC3E}">
        <p14:creationId xmlns:p14="http://schemas.microsoft.com/office/powerpoint/2010/main" val="3707742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Click to edit master title style&#10;">
            <a:extLst>
              <a:ext uri="{FF2B5EF4-FFF2-40B4-BE49-F238E27FC236}">
                <a16:creationId xmlns:a16="http://schemas.microsoft.com/office/drawing/2014/main" id="{3CB7D6A8-8593-4C21-938E-8349B6D2FBE3}"/>
              </a:ext>
            </a:extLst>
          </p:cNvPr>
          <p:cNvSpPr>
            <a:spLocks noGrp="1"/>
          </p:cNvSpPr>
          <p:nvPr>
            <p:ph type="title"/>
          </p:nvPr>
        </p:nvSpPr>
        <p:spPr/>
        <p:txBody>
          <a:bodyPr/>
          <a:lstStyle/>
          <a:p>
            <a:r>
              <a:rPr lang="en-US" dirty="0"/>
              <a:t>Click to edit Master title style</a:t>
            </a:r>
            <a:endParaRPr lang="en-AU" dirty="0"/>
          </a:p>
        </p:txBody>
      </p:sp>
      <p:sp>
        <p:nvSpPr>
          <p:cNvPr id="3" name="Date Placeholder 2" descr="Click to add date Day/Month/Year">
            <a:extLst>
              <a:ext uri="{FF2B5EF4-FFF2-40B4-BE49-F238E27FC236}">
                <a16:creationId xmlns:a16="http://schemas.microsoft.com/office/drawing/2014/main" id="{3F9A56A4-BCFE-444A-B799-3003156ECF65}"/>
              </a:ext>
            </a:extLst>
          </p:cNvPr>
          <p:cNvSpPr>
            <a:spLocks noGrp="1"/>
          </p:cNvSpPr>
          <p:nvPr>
            <p:ph type="dt" sz="half" idx="10"/>
          </p:nvPr>
        </p:nvSpPr>
        <p:spPr/>
        <p:txBody>
          <a:bodyPr/>
          <a:lstStyle>
            <a:lvl1pPr>
              <a:defRPr>
                <a:solidFill>
                  <a:schemeClr val="tx1"/>
                </a:solidFill>
              </a:defRPr>
            </a:lvl1pPr>
          </a:lstStyle>
          <a:p>
            <a:fld id="{2A3090FF-0D07-44EF-BE91-92BA9AB775B9}" type="datetimeFigureOut">
              <a:rPr lang="en-AU" smtClean="0"/>
              <a:pPr/>
              <a:t>22/11/2024</a:t>
            </a:fld>
            <a:endParaRPr lang="en-AU"/>
          </a:p>
        </p:txBody>
      </p:sp>
      <p:sp>
        <p:nvSpPr>
          <p:cNvPr id="4" name="Footer Placeholder 3" descr="Click to add a footer">
            <a:extLst>
              <a:ext uri="{FF2B5EF4-FFF2-40B4-BE49-F238E27FC236}">
                <a16:creationId xmlns:a16="http://schemas.microsoft.com/office/drawing/2014/main" id="{33661598-FDFF-4254-A4A3-B4A979362993}"/>
              </a:ext>
            </a:extLst>
          </p:cNvPr>
          <p:cNvSpPr>
            <a:spLocks noGrp="1"/>
          </p:cNvSpPr>
          <p:nvPr>
            <p:ph type="ftr" sz="quarter" idx="11"/>
          </p:nvPr>
        </p:nvSpPr>
        <p:spPr/>
        <p:txBody>
          <a:bodyPr/>
          <a:lstStyle>
            <a:lvl1pPr>
              <a:defRPr>
                <a:solidFill>
                  <a:schemeClr val="tx1"/>
                </a:solidFill>
              </a:defRPr>
            </a:lvl1pPr>
          </a:lstStyle>
          <a:p>
            <a:endParaRPr lang="en-AU" dirty="0"/>
          </a:p>
        </p:txBody>
      </p:sp>
      <p:sp>
        <p:nvSpPr>
          <p:cNvPr id="5" name="Slide Number Placeholder 4" descr="Click to add page number">
            <a:extLst>
              <a:ext uri="{FF2B5EF4-FFF2-40B4-BE49-F238E27FC236}">
                <a16:creationId xmlns:a16="http://schemas.microsoft.com/office/drawing/2014/main" id="{FF24BB6E-0C9C-4308-81D1-8B331EC18F2D}"/>
              </a:ext>
            </a:extLst>
          </p:cNvPr>
          <p:cNvSpPr>
            <a:spLocks noGrp="1"/>
          </p:cNvSpPr>
          <p:nvPr>
            <p:ph type="sldNum" sz="quarter" idx="12"/>
          </p:nvPr>
        </p:nvSpPr>
        <p:spPr/>
        <p:txBody>
          <a:bodyPr/>
          <a:lstStyle>
            <a:lvl1pPr>
              <a:defRPr>
                <a:solidFill>
                  <a:schemeClr val="tx1"/>
                </a:solidFill>
              </a:defRPr>
            </a:lvl1pPr>
          </a:lstStyle>
          <a:p>
            <a:fld id="{009375D7-070A-4959-9224-FB5E66F2B1B3}" type="slidenum">
              <a:rPr lang="en-AU" smtClean="0"/>
              <a:pPr/>
              <a:t>‹#›</a:t>
            </a:fld>
            <a:endParaRPr lang="en-AU" dirty="0"/>
          </a:p>
        </p:txBody>
      </p:sp>
    </p:spTree>
    <p:extLst>
      <p:ext uri="{BB962C8B-B14F-4D97-AF65-F5344CB8AC3E}">
        <p14:creationId xmlns:p14="http://schemas.microsoft.com/office/powerpoint/2010/main" val="3997384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03AC5B-4BEF-3F81-2082-0A3885418190}"/>
              </a:ext>
              <a:ext uri="{C183D7F6-B498-43B3-948B-1728B52AA6E4}">
                <adec:decorative xmlns:adec="http://schemas.microsoft.com/office/drawing/2017/decorative" val="1"/>
              </a:ext>
            </a:extLst>
          </p:cNvPr>
          <p:cNvPicPr>
            <a:picLocks noChangeAspect="1"/>
          </p:cNvPicPr>
          <p:nvPr userDrawn="1"/>
        </p:nvPicPr>
        <p:blipFill rotWithShape="1">
          <a:blip r:embed="rId2">
            <a:alphaModFix amt="70000"/>
          </a:blip>
          <a:srcRect t="4695" b="4695"/>
          <a:stretch/>
        </p:blipFill>
        <p:spPr>
          <a:xfrm>
            <a:off x="4339800" y="0"/>
            <a:ext cx="7026443" cy="6858000"/>
          </a:xfrm>
          <a:prstGeom prst="rect">
            <a:avLst/>
          </a:prstGeom>
        </p:spPr>
      </p:pic>
      <p:sp>
        <p:nvSpPr>
          <p:cNvPr id="10" name="Title Placeholder 1" descr="Click to edit master title style&#10;">
            <a:extLst>
              <a:ext uri="{FF2B5EF4-FFF2-40B4-BE49-F238E27FC236}">
                <a16:creationId xmlns:a16="http://schemas.microsoft.com/office/drawing/2014/main" id="{86AF8517-E0F0-4998-8AA8-25A0DD8EF33A}"/>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11" name="Text Placeholder 2" descr="Click to add secondary details&#10;">
            <a:extLst>
              <a:ext uri="{FF2B5EF4-FFF2-40B4-BE49-F238E27FC236}">
                <a16:creationId xmlns:a16="http://schemas.microsoft.com/office/drawing/2014/main" id="{D34C583A-86D7-4AD9-912C-AA86DC354559}"/>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Tree>
    <p:extLst>
      <p:ext uri="{BB962C8B-B14F-4D97-AF65-F5344CB8AC3E}">
        <p14:creationId xmlns:p14="http://schemas.microsoft.com/office/powerpoint/2010/main" val="181969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434031" y="-748389"/>
            <a:ext cx="7756149" cy="8354779"/>
          </a:xfrm>
          <a:prstGeom prst="rect">
            <a:avLst/>
          </a:prstGeom>
        </p:spPr>
      </p:pic>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Tree>
    <p:extLst>
      <p:ext uri="{BB962C8B-B14F-4D97-AF65-F5344CB8AC3E}">
        <p14:creationId xmlns:p14="http://schemas.microsoft.com/office/powerpoint/2010/main" val="1749104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9CB962-B705-314A-93E0-7EFEF584C6D7}"/>
              </a:ext>
              <a:ext uri="{C183D7F6-B498-43B3-948B-1728B52AA6E4}">
                <adec:decorative xmlns:adec="http://schemas.microsoft.com/office/drawing/2017/decorative" val="1"/>
              </a:ext>
            </a:extLst>
          </p:cNvPr>
          <p:cNvSpPr/>
          <p:nvPr userDrawn="1"/>
        </p:nvSpPr>
        <p:spPr>
          <a:xfrm>
            <a:off x="0" y="0"/>
            <a:ext cx="554355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descr="Click to add secondary details&#10;">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dirty="0"/>
              <a:t>Secondary details go here</a:t>
            </a:r>
          </a:p>
        </p:txBody>
      </p:sp>
      <p:pic>
        <p:nvPicPr>
          <p:cNvPr id="7" name="Picture 6">
            <a:extLst>
              <a:ext uri="{FF2B5EF4-FFF2-40B4-BE49-F238E27FC236}">
                <a16:creationId xmlns:a16="http://schemas.microsoft.com/office/drawing/2014/main" id="{06AA350A-B2F4-79AE-53AE-78E33FFD6C1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2894683">
            <a:off x="1253302" y="-398755"/>
            <a:ext cx="4736592" cy="6444871"/>
          </a:xfrm>
          <a:prstGeom prst="rect">
            <a:avLst/>
          </a:prstGeom>
        </p:spPr>
      </p:pic>
      <p:sp>
        <p:nvSpPr>
          <p:cNvPr id="3" name="Picture Placeholder 2" descr="Click picture icon to add an image">
            <a:extLst>
              <a:ext uri="{FF2B5EF4-FFF2-40B4-BE49-F238E27FC236}">
                <a16:creationId xmlns:a16="http://schemas.microsoft.com/office/drawing/2014/main" id="{2990D705-58F1-4621-96D0-F0B963892461}"/>
              </a:ext>
            </a:extLst>
          </p:cNvPr>
          <p:cNvSpPr>
            <a:spLocks noGrp="1"/>
          </p:cNvSpPr>
          <p:nvPr>
            <p:ph type="pic" sz="quarter" idx="10"/>
          </p:nvPr>
        </p:nvSpPr>
        <p:spPr>
          <a:xfrm>
            <a:off x="5543550" y="-1"/>
            <a:ext cx="6663600" cy="5011200"/>
          </a:xfrm>
        </p:spPr>
        <p:txBody>
          <a:bodyPr/>
          <a:lstStyle/>
          <a:p>
            <a:r>
              <a:rPr lang="en-GB"/>
              <a:t>Click icon to add picture</a:t>
            </a:r>
            <a:endParaRPr lang="en-AU"/>
          </a:p>
        </p:txBody>
      </p:sp>
      <p:sp>
        <p:nvSpPr>
          <p:cNvPr id="5" name="Title Placeholder 1" descr="Click to edit master title style&#10;">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p>
            <a:r>
              <a:rPr lang="en-GB"/>
              <a:t>Click to edit Master title style</a:t>
            </a:r>
            <a:endParaRPr lang="en-US" dirty="0"/>
          </a:p>
        </p:txBody>
      </p:sp>
    </p:spTree>
    <p:extLst>
      <p:ext uri="{BB962C8B-B14F-4D97-AF65-F5344CB8AC3E}">
        <p14:creationId xmlns:p14="http://schemas.microsoft.com/office/powerpoint/2010/main" val="3050700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GB" dirty="0"/>
              <a:t>Click to edit</a:t>
            </a:r>
            <a:endParaRPr lang="en-US" dirty="0"/>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picture icon to add an imag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GB"/>
              <a:t>Click icon to add picture</a:t>
            </a:r>
            <a:endParaRPr lang="en-AU"/>
          </a:p>
        </p:txBody>
      </p:sp>
    </p:spTree>
    <p:extLst>
      <p:ext uri="{BB962C8B-B14F-4D97-AF65-F5344CB8AC3E}">
        <p14:creationId xmlns:p14="http://schemas.microsoft.com/office/powerpoint/2010/main" val="460504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6" name="Text Placeholder 2" descr="Click to add secondary details&#10;">
            <a:extLst>
              <a:ext uri="{FF2B5EF4-FFF2-40B4-BE49-F238E27FC236}">
                <a16:creationId xmlns:a16="http://schemas.microsoft.com/office/drawing/2014/main" id="{D58515C2-9BB5-4C9A-BBC5-7F4A491DD6EC}"/>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5" name="Title Placeholder 1" descr="Click to edit master title style&#10;">
            <a:extLst>
              <a:ext uri="{FF2B5EF4-FFF2-40B4-BE49-F238E27FC236}">
                <a16:creationId xmlns:a16="http://schemas.microsoft.com/office/drawing/2014/main" id="{2D2519EB-A5E4-4600-B620-DAE568D00CAB}"/>
              </a:ext>
            </a:extLst>
          </p:cNvPr>
          <p:cNvSpPr>
            <a:spLocks noGrp="1"/>
          </p:cNvSpPr>
          <p:nvPr>
            <p:ph type="title"/>
          </p:nvPr>
        </p:nvSpPr>
        <p:spPr>
          <a:xfrm>
            <a:off x="410400" y="3211200"/>
            <a:ext cx="11268000" cy="1785600"/>
          </a:xfrm>
          <a:prstGeom prst="rect">
            <a:avLst/>
          </a:prstGeom>
        </p:spPr>
        <p:txBody>
          <a:bodyPr vert="horz" lIns="91440" tIns="45720" rIns="91440" bIns="45720" rtlCol="0" anchor="t" anchorCtr="0">
            <a:noAutofit/>
          </a:bodyPr>
          <a:lstStyle/>
          <a:p>
            <a:r>
              <a:rPr lang="en-GB"/>
              <a:t>Click to edit Master title style</a:t>
            </a:r>
            <a:endParaRPr lang="en-US" dirty="0"/>
          </a:p>
        </p:txBody>
      </p:sp>
    </p:spTree>
    <p:extLst>
      <p:ext uri="{BB962C8B-B14F-4D97-AF65-F5344CB8AC3E}">
        <p14:creationId xmlns:p14="http://schemas.microsoft.com/office/powerpoint/2010/main" val="3505129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B341F3-514D-F42F-D0AA-C75B36DDF59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3685278">
            <a:off x="649418" y="1428645"/>
            <a:ext cx="5544134" cy="7503507"/>
          </a:xfrm>
          <a:prstGeom prst="rect">
            <a:avLst/>
          </a:prstGeom>
        </p:spPr>
      </p:pic>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picture icon to add an imag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GB"/>
              <a:t>Click icon to add picture</a:t>
            </a:r>
            <a:endParaRPr lang="en-AU"/>
          </a:p>
        </p:txBody>
      </p:sp>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8000"/>
            </a:lvl1pPr>
          </a:lstStyle>
          <a:p>
            <a:r>
              <a:rPr lang="en-GB" dirty="0"/>
              <a:t>Click to edit Master title style</a:t>
            </a:r>
            <a:endParaRPr lang="en-US" dirty="0"/>
          </a:p>
        </p:txBody>
      </p:sp>
    </p:spTree>
    <p:extLst>
      <p:ext uri="{BB962C8B-B14F-4D97-AF65-F5344CB8AC3E}">
        <p14:creationId xmlns:p14="http://schemas.microsoft.com/office/powerpoint/2010/main" val="121868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9CB962-B705-314A-93E0-7EFEF584C6D7}"/>
              </a:ext>
              <a:ext uri="{C183D7F6-B498-43B3-948B-1728B52AA6E4}">
                <adec:decorative xmlns:adec="http://schemas.microsoft.com/office/drawing/2017/decorative" val="1"/>
              </a:ext>
            </a:extLst>
          </p:cNvPr>
          <p:cNvSpPr/>
          <p:nvPr userDrawn="1"/>
        </p:nvSpPr>
        <p:spPr>
          <a:xfrm>
            <a:off x="1" y="1"/>
            <a:ext cx="554355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descr="Click to add secondary details&#10;">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dirty="0"/>
              <a:t>Secondary details go here</a:t>
            </a:r>
          </a:p>
        </p:txBody>
      </p:sp>
      <p:pic>
        <p:nvPicPr>
          <p:cNvPr id="7" name="Picture 6">
            <a:extLst>
              <a:ext uri="{FF2B5EF4-FFF2-40B4-BE49-F238E27FC236}">
                <a16:creationId xmlns:a16="http://schemas.microsoft.com/office/drawing/2014/main" id="{06AA350A-B2F4-79AE-53AE-78E33FFD6C1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2894683">
            <a:off x="1385383" y="-277157"/>
            <a:ext cx="4736592" cy="6444871"/>
          </a:xfrm>
          <a:prstGeom prst="rect">
            <a:avLst/>
          </a:prstGeom>
        </p:spPr>
      </p:pic>
      <p:sp>
        <p:nvSpPr>
          <p:cNvPr id="3" name="Picture Placeholder 2" descr="Click picture icon to add an image">
            <a:extLst>
              <a:ext uri="{FF2B5EF4-FFF2-40B4-BE49-F238E27FC236}">
                <a16:creationId xmlns:a16="http://schemas.microsoft.com/office/drawing/2014/main" id="{2990D705-58F1-4621-96D0-F0B963892461}"/>
              </a:ext>
            </a:extLst>
          </p:cNvPr>
          <p:cNvSpPr>
            <a:spLocks noGrp="1"/>
          </p:cNvSpPr>
          <p:nvPr>
            <p:ph type="pic" sz="quarter" idx="10"/>
          </p:nvPr>
        </p:nvSpPr>
        <p:spPr>
          <a:xfrm>
            <a:off x="5528400" y="0"/>
            <a:ext cx="6663600" cy="5011200"/>
          </a:xfrm>
        </p:spPr>
        <p:txBody>
          <a:bodyPr/>
          <a:lstStyle/>
          <a:p>
            <a:r>
              <a:rPr lang="en-US"/>
              <a:t>Click icon to add picture</a:t>
            </a:r>
            <a:endParaRPr lang="en-AU"/>
          </a:p>
        </p:txBody>
      </p:sp>
      <p:pic>
        <p:nvPicPr>
          <p:cNvPr id="2" name="Picture 1" descr="UNSW Sydney Logo">
            <a:extLst>
              <a:ext uri="{FF2B5EF4-FFF2-40B4-BE49-F238E27FC236}">
                <a16:creationId xmlns:a16="http://schemas.microsoft.com/office/drawing/2014/main" id="{87B7DB84-DBF6-43D5-A225-64A86E32A4E9}"/>
              </a:ext>
            </a:extLst>
          </p:cNvPr>
          <p:cNvPicPr>
            <a:picLocks noChangeAspect="1"/>
          </p:cNvPicPr>
          <p:nvPr userDrawn="1"/>
        </p:nvPicPr>
        <p:blipFill>
          <a:blip r:embed="rId3"/>
          <a:srcRect/>
          <a:stretch/>
        </p:blipFill>
        <p:spPr>
          <a:xfrm>
            <a:off x="412071" y="5320585"/>
            <a:ext cx="1188000" cy="1240241"/>
          </a:xfrm>
          <a:prstGeom prst="rect">
            <a:avLst/>
          </a:prstGeom>
        </p:spPr>
      </p:pic>
      <p:sp>
        <p:nvSpPr>
          <p:cNvPr id="5" name="Title Placeholder 1" descr="Click to edit master title style&#10;">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3481362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635519">
            <a:off x="434031" y="-748389"/>
            <a:ext cx="7756149" cy="8354779"/>
          </a:xfrm>
          <a:prstGeom prst="rect">
            <a:avLst/>
          </a:prstGeom>
        </p:spPr>
      </p:pic>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a:t>Click to edit Master title style</a:t>
            </a:r>
            <a:endParaRPr lang="en-US" dirty="0"/>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Tree>
    <p:extLst>
      <p:ext uri="{BB962C8B-B14F-4D97-AF65-F5344CB8AC3E}">
        <p14:creationId xmlns:p14="http://schemas.microsoft.com/office/powerpoint/2010/main" val="83848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6" name="Text Placeholder 2" descr="Click to add secondary details&#10;">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3" name="Picture Placeholder 2" descr="Click picture icon to add an image">
            <a:extLst>
              <a:ext uri="{FF2B5EF4-FFF2-40B4-BE49-F238E27FC236}">
                <a16:creationId xmlns:a16="http://schemas.microsoft.com/office/drawing/2014/main" id="{2990D705-58F1-4621-96D0-F0B963892461}"/>
              </a:ext>
            </a:extLst>
          </p:cNvPr>
          <p:cNvSpPr>
            <a:spLocks noGrp="1"/>
          </p:cNvSpPr>
          <p:nvPr>
            <p:ph type="pic" sz="quarter" idx="10"/>
          </p:nvPr>
        </p:nvSpPr>
        <p:spPr>
          <a:xfrm>
            <a:off x="5543551" y="0"/>
            <a:ext cx="6663600" cy="5011200"/>
          </a:xfrm>
        </p:spPr>
        <p:txBody>
          <a:bodyPr/>
          <a:lstStyle/>
          <a:p>
            <a:r>
              <a:rPr lang="en-GB"/>
              <a:t>Click icon to add picture</a:t>
            </a:r>
            <a:endParaRPr lang="en-AU"/>
          </a:p>
        </p:txBody>
      </p:sp>
      <p:sp>
        <p:nvSpPr>
          <p:cNvPr id="5" name="Title Placeholder 1" descr="Click to edit master title style&#10;">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p>
            <a:r>
              <a:rPr lang="en-GB"/>
              <a:t>Click to edit Master title style</a:t>
            </a:r>
            <a:endParaRPr lang="en-US" dirty="0"/>
          </a:p>
        </p:txBody>
      </p:sp>
    </p:spTree>
    <p:extLst>
      <p:ext uri="{BB962C8B-B14F-4D97-AF65-F5344CB8AC3E}">
        <p14:creationId xmlns:p14="http://schemas.microsoft.com/office/powerpoint/2010/main" val="1022820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GB" dirty="0"/>
              <a:t>Click to edit</a:t>
            </a:r>
            <a:endParaRPr lang="en-US" dirty="0"/>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picture icon to add an imag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GB"/>
              <a:t>Click icon to add picture</a:t>
            </a:r>
            <a:endParaRPr lang="en-AU"/>
          </a:p>
        </p:txBody>
      </p:sp>
    </p:spTree>
    <p:extLst>
      <p:ext uri="{BB962C8B-B14F-4D97-AF65-F5344CB8AC3E}">
        <p14:creationId xmlns:p14="http://schemas.microsoft.com/office/powerpoint/2010/main" val="159381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D9F833-BA4F-E348-9506-0D3D621C75CA}"/>
              </a:ext>
            </a:extLst>
          </p:cNvPr>
          <p:cNvSpPr/>
          <p:nvPr userDrawn="1"/>
        </p:nvSpPr>
        <p:spPr>
          <a:xfrm>
            <a:off x="6740525" y="1"/>
            <a:ext cx="5453294" cy="501575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hasCustomPrompt="1"/>
          </p:nvPr>
        </p:nvSpPr>
        <p:spPr>
          <a:xfrm>
            <a:off x="6840000" y="0"/>
            <a:ext cx="5353819" cy="5015751"/>
          </a:xfrm>
          <a:prstGeom prst="rect">
            <a:avLst/>
          </a:prstGeom>
        </p:spPr>
        <p:txBody>
          <a:bodyPr vert="horz" lIns="91440" tIns="45720" rIns="91440" bIns="45720" rtlCol="0" anchor="t" anchorCtr="0">
            <a:noAutofit/>
          </a:bodyPr>
          <a:lstStyle/>
          <a:p>
            <a:r>
              <a:rPr lang="en-GB" dirty="0"/>
              <a:t>Click to edit style</a:t>
            </a:r>
            <a:endParaRPr lang="en-US" dirty="0"/>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picture icon to add an imag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US"/>
              <a:t>Click icon to add picture</a:t>
            </a:r>
            <a:endParaRPr lang="en-AU"/>
          </a:p>
        </p:txBody>
      </p:sp>
      <p:pic>
        <p:nvPicPr>
          <p:cNvPr id="2" name="Picture 1" descr="UNSW Sydney Logo">
            <a:extLst>
              <a:ext uri="{FF2B5EF4-FFF2-40B4-BE49-F238E27FC236}">
                <a16:creationId xmlns:a16="http://schemas.microsoft.com/office/drawing/2014/main" id="{FF675AE0-8F62-485C-BF3D-6598839BADFF}"/>
              </a:ext>
            </a:extLst>
          </p:cNvPr>
          <p:cNvPicPr>
            <a:picLocks noChangeAspect="1"/>
          </p:cNvPicPr>
          <p:nvPr userDrawn="1"/>
        </p:nvPicPr>
        <p:blipFill>
          <a:blip r:embed="rId2"/>
          <a:srcRect/>
          <a:stretch/>
        </p:blipFill>
        <p:spPr>
          <a:xfrm>
            <a:off x="10735975" y="5300921"/>
            <a:ext cx="1188000" cy="1240241"/>
          </a:xfrm>
          <a:prstGeom prst="rect">
            <a:avLst/>
          </a:prstGeom>
        </p:spPr>
      </p:pic>
    </p:spTree>
    <p:extLst>
      <p:ext uri="{BB962C8B-B14F-4D97-AF65-F5344CB8AC3E}">
        <p14:creationId xmlns:p14="http://schemas.microsoft.com/office/powerpoint/2010/main" val="3619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E16058-FC97-C34C-A94D-1AEBA1319CEF}"/>
              </a:ext>
            </a:extLst>
          </p:cNvPr>
          <p:cNvSpPr/>
          <p:nvPr userDrawn="1"/>
        </p:nvSpPr>
        <p:spPr>
          <a:xfrm>
            <a:off x="1" y="0"/>
            <a:ext cx="12191999" cy="50006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hape, circle&#10;&#10;Description automatically generated">
            <a:extLst>
              <a:ext uri="{FF2B5EF4-FFF2-40B4-BE49-F238E27FC236}">
                <a16:creationId xmlns:a16="http://schemas.microsoft.com/office/drawing/2014/main" id="{B927EE41-A83A-A9AD-F2C3-0827F1440F60}"/>
              </a:ext>
            </a:extLst>
          </p:cNvPr>
          <p:cNvPicPr>
            <a:picLocks noChangeAspect="1"/>
          </p:cNvPicPr>
          <p:nvPr userDrawn="1"/>
        </p:nvPicPr>
        <p:blipFill>
          <a:blip r:embed="rId2"/>
          <a:stretch>
            <a:fillRect/>
          </a:stretch>
        </p:blipFill>
        <p:spPr>
          <a:xfrm rot="3024056">
            <a:off x="3583339" y="-257331"/>
            <a:ext cx="6243723" cy="7372662"/>
          </a:xfrm>
          <a:prstGeom prst="rect">
            <a:avLst/>
          </a:prstGeom>
        </p:spPr>
      </p:pic>
      <p:sp>
        <p:nvSpPr>
          <p:cNvPr id="6" name="Text Placeholder 2" descr="Click to add secondary details&#10;">
            <a:extLst>
              <a:ext uri="{FF2B5EF4-FFF2-40B4-BE49-F238E27FC236}">
                <a16:creationId xmlns:a16="http://schemas.microsoft.com/office/drawing/2014/main" id="{D58515C2-9BB5-4C9A-BBC5-7F4A491DD6EC}"/>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pic>
        <p:nvPicPr>
          <p:cNvPr id="2" name="Picture 1" descr="UNSW Sydney Logo">
            <a:extLst>
              <a:ext uri="{FF2B5EF4-FFF2-40B4-BE49-F238E27FC236}">
                <a16:creationId xmlns:a16="http://schemas.microsoft.com/office/drawing/2014/main" id="{21B83991-6CB1-46A6-A70E-59562F1A4541}"/>
              </a:ext>
            </a:extLst>
          </p:cNvPr>
          <p:cNvPicPr>
            <a:picLocks noChangeAspect="1"/>
          </p:cNvPicPr>
          <p:nvPr userDrawn="1"/>
        </p:nvPicPr>
        <p:blipFill>
          <a:blip r:embed="rId3"/>
          <a:srcRect/>
          <a:stretch/>
        </p:blipFill>
        <p:spPr>
          <a:xfrm>
            <a:off x="10735975" y="5300921"/>
            <a:ext cx="1188000" cy="1240241"/>
          </a:xfrm>
          <a:prstGeom prst="rect">
            <a:avLst/>
          </a:prstGeom>
        </p:spPr>
      </p:pic>
      <p:sp>
        <p:nvSpPr>
          <p:cNvPr id="5" name="Title Placeholder 1" descr="Click to edit master title style&#10;">
            <a:extLst>
              <a:ext uri="{FF2B5EF4-FFF2-40B4-BE49-F238E27FC236}">
                <a16:creationId xmlns:a16="http://schemas.microsoft.com/office/drawing/2014/main" id="{2D2519EB-A5E4-4600-B620-DAE568D00CAB}"/>
              </a:ext>
            </a:extLst>
          </p:cNvPr>
          <p:cNvSpPr>
            <a:spLocks noGrp="1"/>
          </p:cNvSpPr>
          <p:nvPr>
            <p:ph type="title"/>
          </p:nvPr>
        </p:nvSpPr>
        <p:spPr>
          <a:xfrm>
            <a:off x="325985" y="3515321"/>
            <a:ext cx="11268000" cy="1785600"/>
          </a:xfrm>
          <a:prstGeom prst="rect">
            <a:avLst/>
          </a:prstGeom>
        </p:spPr>
        <p:txBody>
          <a:bodyPr vert="horz" lIns="91440" tIns="45720" rIns="91440" bIns="45720" rtlCol="0" anchor="t" anchorCtr="0">
            <a:noAutofit/>
          </a:bodyPr>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67865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03B341F3-514D-F42F-D0AA-C75B36DDF590}"/>
              </a:ext>
            </a:extLst>
          </p:cNvPr>
          <p:cNvPicPr>
            <a:picLocks noChangeAspect="1"/>
          </p:cNvPicPr>
          <p:nvPr userDrawn="1"/>
        </p:nvPicPr>
        <p:blipFill>
          <a:blip r:embed="rId2"/>
          <a:stretch>
            <a:fillRect/>
          </a:stretch>
        </p:blipFill>
        <p:spPr>
          <a:xfrm rot="13685278">
            <a:off x="659043" y="1428646"/>
            <a:ext cx="5544134" cy="7503507"/>
          </a:xfrm>
          <a:prstGeom prst="rect">
            <a:avLst/>
          </a:prstGeom>
        </p:spPr>
      </p:pic>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icon to add pictur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US"/>
              <a:t>Click icon to add picture</a:t>
            </a:r>
            <a:endParaRPr lang="en-AU"/>
          </a:p>
        </p:txBody>
      </p:sp>
      <p:pic>
        <p:nvPicPr>
          <p:cNvPr id="2" name="Picture 1" descr="UNSW Sydney Logo">
            <a:extLst>
              <a:ext uri="{FF2B5EF4-FFF2-40B4-BE49-F238E27FC236}">
                <a16:creationId xmlns:a16="http://schemas.microsoft.com/office/drawing/2014/main" id="{77E20C77-3D0A-4A35-878B-F3D37CBE0520}"/>
              </a:ext>
            </a:extLst>
          </p:cNvPr>
          <p:cNvPicPr>
            <a:picLocks noChangeAspect="1"/>
          </p:cNvPicPr>
          <p:nvPr userDrawn="1"/>
        </p:nvPicPr>
        <p:blipFill>
          <a:blip r:embed="rId3"/>
          <a:srcRect/>
          <a:stretch/>
        </p:blipFill>
        <p:spPr>
          <a:xfrm>
            <a:off x="304630" y="526455"/>
            <a:ext cx="1188000" cy="1240241"/>
          </a:xfrm>
          <a:prstGeom prst="rect">
            <a:avLst/>
          </a:prstGeom>
        </p:spPr>
      </p:pic>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407673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Title Placeholder 1" descr="Click to edit master title style&#10;">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lvl1pPr>
              <a:defRPr sz="7200"/>
            </a:lvl1pPr>
          </a:lstStyle>
          <a:p>
            <a:r>
              <a:rPr lang="en-US"/>
              <a:t>Click to edit Master title style</a:t>
            </a:r>
            <a:endParaRPr lang="en-US" dirty="0"/>
          </a:p>
        </p:txBody>
      </p:sp>
      <p:sp>
        <p:nvSpPr>
          <p:cNvPr id="5" name="Text Placeholder 2" descr="Click to add secondary details&#10;">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picture icon to add an image">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US"/>
              <a:t>Click icon to add picture</a:t>
            </a:r>
            <a:endParaRPr lang="en-AU"/>
          </a:p>
        </p:txBody>
      </p:sp>
      <p:pic>
        <p:nvPicPr>
          <p:cNvPr id="2" name="Picture 1" descr="UNSW Sydney Logo">
            <a:extLst>
              <a:ext uri="{FF2B5EF4-FFF2-40B4-BE49-F238E27FC236}">
                <a16:creationId xmlns:a16="http://schemas.microsoft.com/office/drawing/2014/main" id="{E4149BEC-B55D-3611-DBCF-0E9A57DC6715}"/>
              </a:ext>
            </a:extLst>
          </p:cNvPr>
          <p:cNvPicPr>
            <a:picLocks noChangeAspect="1"/>
          </p:cNvPicPr>
          <p:nvPr userDrawn="1"/>
        </p:nvPicPr>
        <p:blipFill>
          <a:blip r:embed="rId2"/>
          <a:srcRect/>
          <a:stretch/>
        </p:blipFill>
        <p:spPr>
          <a:xfrm>
            <a:off x="10735975" y="5300921"/>
            <a:ext cx="1188000" cy="1240241"/>
          </a:xfrm>
          <a:prstGeom prst="rect">
            <a:avLst/>
          </a:prstGeom>
        </p:spPr>
      </p:pic>
    </p:spTree>
    <p:extLst>
      <p:ext uri="{BB962C8B-B14F-4D97-AF65-F5344CB8AC3E}">
        <p14:creationId xmlns:p14="http://schemas.microsoft.com/office/powerpoint/2010/main" val="11018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434031" y="-748389"/>
            <a:ext cx="7756149" cy="8354779"/>
          </a:xfrm>
          <a:prstGeom prst="rect">
            <a:avLst/>
          </a:prstGeom>
        </p:spPr>
      </p:pic>
      <p:sp>
        <p:nvSpPr>
          <p:cNvPr id="5" name="Title Placeholder 1" descr="Click to edit master title style&#10;">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lvl1pPr>
              <a:defRPr sz="7200"/>
            </a:lvl1pPr>
          </a:lstStyle>
          <a:p>
            <a:r>
              <a:rPr lang="en-US"/>
              <a:t>Click to edit Master title style</a:t>
            </a:r>
            <a:endParaRPr lang="en-US" dirty="0"/>
          </a:p>
        </p:txBody>
      </p:sp>
      <p:sp>
        <p:nvSpPr>
          <p:cNvPr id="9" name="Text Placeholder 2" descr="Click to add secondary details&#10;">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pic>
        <p:nvPicPr>
          <p:cNvPr id="2" name="Picture 1" descr="UNSW Sydney Logo">
            <a:extLst>
              <a:ext uri="{FF2B5EF4-FFF2-40B4-BE49-F238E27FC236}">
                <a16:creationId xmlns:a16="http://schemas.microsoft.com/office/drawing/2014/main" id="{10014F36-07A5-3AE9-AB47-224C3C934AA1}"/>
              </a:ext>
            </a:extLst>
          </p:cNvPr>
          <p:cNvPicPr>
            <a:picLocks noChangeAspect="1"/>
          </p:cNvPicPr>
          <p:nvPr userDrawn="1"/>
        </p:nvPicPr>
        <p:blipFill>
          <a:blip r:embed="rId3"/>
          <a:srcRect/>
          <a:stretch/>
        </p:blipFill>
        <p:spPr>
          <a:xfrm>
            <a:off x="10593600" y="5419759"/>
            <a:ext cx="1188000" cy="1240241"/>
          </a:xfrm>
          <a:prstGeom prst="rect">
            <a:avLst/>
          </a:prstGeom>
        </p:spPr>
      </p:pic>
    </p:spTree>
    <p:extLst>
      <p:ext uri="{BB962C8B-B14F-4D97-AF65-F5344CB8AC3E}">
        <p14:creationId xmlns:p14="http://schemas.microsoft.com/office/powerpoint/2010/main" val="44884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B341F3-514D-F42F-D0AA-C75B36DDF59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3685278">
            <a:off x="649418" y="1428645"/>
            <a:ext cx="5544134" cy="7503507"/>
          </a:xfrm>
          <a:prstGeom prst="rect">
            <a:avLst/>
          </a:prstGeom>
        </p:spPr>
      </p:pic>
      <p:sp>
        <p:nvSpPr>
          <p:cNvPr id="5" name="Text Placeholder 2" descr="Click to add secondary details&#10;">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descr="Click picture icon to add an image">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US"/>
              <a:t>Click icon to add picture</a:t>
            </a:r>
            <a:endParaRPr lang="en-AU"/>
          </a:p>
        </p:txBody>
      </p:sp>
      <p:sp>
        <p:nvSpPr>
          <p:cNvPr id="4" name="Title Placeholder 1" descr="Click to edit master title style&#10;">
            <a:extLst>
              <a:ext uri="{FF2B5EF4-FFF2-40B4-BE49-F238E27FC236}">
                <a16:creationId xmlns:a16="http://schemas.microsoft.com/office/drawing/2014/main" id="{9EC0BA0E-E5B8-41F6-813F-C9A458BE6C3D}"/>
              </a:ext>
            </a:extLst>
          </p:cNvPr>
          <p:cNvSpPr>
            <a:spLocks noGrp="1"/>
          </p:cNvSpPr>
          <p:nvPr>
            <p:ph type="title"/>
          </p:nvPr>
        </p:nvSpPr>
        <p:spPr>
          <a:xfrm>
            <a:off x="410805" y="2624399"/>
            <a:ext cx="6244621" cy="2556000"/>
          </a:xfrm>
          <a:prstGeom prst="rect">
            <a:avLst/>
          </a:prstGeom>
        </p:spPr>
        <p:txBody>
          <a:bodyPr vert="horz" lIns="91440" tIns="45720" rIns="91440" bIns="45720" rtlCol="0" anchor="t" anchorCtr="0">
            <a:noAutofit/>
          </a:bodyPr>
          <a:lstStyle>
            <a:lvl1pPr>
              <a:defRPr sz="6000"/>
            </a:lvl1pPr>
          </a:lstStyle>
          <a:p>
            <a:r>
              <a:rPr lang="en-US"/>
              <a:t>Click to edit Master title style</a:t>
            </a:r>
            <a:endParaRPr lang="en-US" dirty="0"/>
          </a:p>
        </p:txBody>
      </p:sp>
      <p:pic>
        <p:nvPicPr>
          <p:cNvPr id="2" name="Picture 1" descr="UNSW Sydney Logo">
            <a:extLst>
              <a:ext uri="{FF2B5EF4-FFF2-40B4-BE49-F238E27FC236}">
                <a16:creationId xmlns:a16="http://schemas.microsoft.com/office/drawing/2014/main" id="{064B1A81-90D8-9D68-62EB-C2915DE66A56}"/>
              </a:ext>
            </a:extLst>
          </p:cNvPr>
          <p:cNvPicPr>
            <a:picLocks noChangeAspect="1"/>
          </p:cNvPicPr>
          <p:nvPr userDrawn="1"/>
        </p:nvPicPr>
        <p:blipFill>
          <a:blip r:embed="rId3"/>
          <a:srcRect/>
          <a:stretch/>
        </p:blipFill>
        <p:spPr>
          <a:xfrm>
            <a:off x="410400" y="275357"/>
            <a:ext cx="1188000" cy="1240241"/>
          </a:xfrm>
          <a:prstGeom prst="rect">
            <a:avLst/>
          </a:prstGeom>
        </p:spPr>
      </p:pic>
    </p:spTree>
    <p:extLst>
      <p:ext uri="{BB962C8B-B14F-4D97-AF65-F5344CB8AC3E}">
        <p14:creationId xmlns:p14="http://schemas.microsoft.com/office/powerpoint/2010/main" val="389200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Click to edit master title style">
            <a:extLst>
              <a:ext uri="{FF2B5EF4-FFF2-40B4-BE49-F238E27FC236}">
                <a16:creationId xmlns:a16="http://schemas.microsoft.com/office/drawing/2014/main" id="{70841D79-9C5E-1449-B506-564E0213A8C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dirty="0"/>
              <a:t>Title goes here</a:t>
            </a:r>
            <a:endParaRPr lang="en-US" dirty="0"/>
          </a:p>
        </p:txBody>
      </p:sp>
      <p:sp>
        <p:nvSpPr>
          <p:cNvPr id="3" name="Text Placeholder 2" descr="Click to add secondary details&#10;">
            <a:extLst>
              <a:ext uri="{FF2B5EF4-FFF2-40B4-BE49-F238E27FC236}">
                <a16:creationId xmlns:a16="http://schemas.microsoft.com/office/drawing/2014/main" id="{4A50093E-B476-CE4A-816B-226988C60D31}"/>
              </a:ext>
            </a:extLst>
          </p:cNvPr>
          <p:cNvSpPr>
            <a:spLocks noGrp="1"/>
          </p:cNvSpPr>
          <p:nvPr>
            <p:ph type="body" idx="1"/>
          </p:nvPr>
        </p:nvSpPr>
        <p:spPr>
          <a:xfrm>
            <a:off x="410400" y="6289200"/>
            <a:ext cx="4730400" cy="370800"/>
          </a:xfrm>
          <a:prstGeom prst="rect">
            <a:avLst/>
          </a:prstGeom>
        </p:spPr>
        <p:txBody>
          <a:bodyPr vert="horz" lIns="91440" tIns="45720" rIns="91440" bIns="45720" rtlCol="0">
            <a:normAutofit/>
          </a:bodyPr>
          <a:lstStyle/>
          <a:p>
            <a:pPr lvl="0"/>
            <a:r>
              <a:rPr lang="en-GB" dirty="0"/>
              <a:t>Click to edit Master text styles</a:t>
            </a:r>
          </a:p>
        </p:txBody>
      </p:sp>
    </p:spTree>
    <p:extLst>
      <p:ext uri="{BB962C8B-B14F-4D97-AF65-F5344CB8AC3E}">
        <p14:creationId xmlns:p14="http://schemas.microsoft.com/office/powerpoint/2010/main" val="180392561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1" r:id="rId4"/>
    <p:sldLayoutId id="2147483653" r:id="rId5"/>
    <p:sldLayoutId id="2147483650" r:id="rId6"/>
    <p:sldLayoutId id="2147483746" r:id="rId7"/>
    <p:sldLayoutId id="2147483747" r:id="rId8"/>
    <p:sldLayoutId id="2147483748" r:id="rId9"/>
  </p:sldLayoutIdLst>
  <p:txStyles>
    <p:titleStyle>
      <a:lvl1pPr marL="0" indent="0" algn="l" defTabSz="914400" rtl="0" eaLnBrk="1" latinLnBrk="0" hangingPunct="1">
        <a:lnSpc>
          <a:spcPct val="100000"/>
        </a:lnSpc>
        <a:spcBef>
          <a:spcPct val="0"/>
        </a:spcBef>
        <a:buNone/>
        <a:defRPr sz="8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Click to edit master title style&#10;">
            <a:extLst>
              <a:ext uri="{FF2B5EF4-FFF2-40B4-BE49-F238E27FC236}">
                <a16:creationId xmlns:a16="http://schemas.microsoft.com/office/drawing/2014/main" id="{8CE664CD-741D-4C8B-81A1-8F813AD19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descr="Click to edit body text styles">
            <a:extLst>
              <a:ext uri="{FF2B5EF4-FFF2-40B4-BE49-F238E27FC236}">
                <a16:creationId xmlns:a16="http://schemas.microsoft.com/office/drawing/2014/main" id="{5BC9109C-5296-411A-BFAE-02503EAE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27DF911-AF5C-4E26-A571-BA8DB3C79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0FF-0D07-44EF-BE91-92BA9AB775B9}" type="datetimeFigureOut">
              <a:rPr lang="en-AU" smtClean="0"/>
              <a:t>22/11/2024</a:t>
            </a:fld>
            <a:endParaRPr lang="en-AU"/>
          </a:p>
        </p:txBody>
      </p:sp>
      <p:sp>
        <p:nvSpPr>
          <p:cNvPr id="5" name="Footer Placeholder 4">
            <a:extLst>
              <a:ext uri="{FF2B5EF4-FFF2-40B4-BE49-F238E27FC236}">
                <a16:creationId xmlns:a16="http://schemas.microsoft.com/office/drawing/2014/main" id="{28AD8E53-B55F-4650-ADAB-27193A719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DADCEA8-03AE-46AA-AD1B-6B051BA05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375D7-070A-4959-9224-FB5E66F2B1B3}" type="slidenum">
              <a:rPr lang="en-AU" smtClean="0"/>
              <a:t>‹#›</a:t>
            </a:fld>
            <a:endParaRPr lang="en-AU"/>
          </a:p>
        </p:txBody>
      </p:sp>
      <p:sp>
        <p:nvSpPr>
          <p:cNvPr id="8" name="Rectangle 7">
            <a:extLst>
              <a:ext uri="{FF2B5EF4-FFF2-40B4-BE49-F238E27FC236}">
                <a16:creationId xmlns:a16="http://schemas.microsoft.com/office/drawing/2014/main" id="{FA7CA2B4-C8AB-4F09-B260-BA7609DF079D}"/>
              </a:ext>
              <a:ext uri="{C183D7F6-B498-43B3-948B-1728B52AA6E4}">
                <adec:decorative xmlns:adec="http://schemas.microsoft.com/office/drawing/2017/decorative" val="1"/>
              </a:ext>
            </a:extLst>
          </p:cNvPr>
          <p:cNvSpPr/>
          <p:nvPr userDrawn="1"/>
        </p:nvSpPr>
        <p:spPr>
          <a:xfrm rot="5400000">
            <a:off x="5706290" y="372291"/>
            <a:ext cx="779419" cy="12192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UNSW Sydney Logo">
            <a:extLst>
              <a:ext uri="{FF2B5EF4-FFF2-40B4-BE49-F238E27FC236}">
                <a16:creationId xmlns:a16="http://schemas.microsoft.com/office/drawing/2014/main" id="{84EF7EA2-D124-438C-BF7A-68B3D6878301}"/>
              </a:ext>
            </a:extLst>
          </p:cNvPr>
          <p:cNvPicPr>
            <a:picLocks noChangeAspect="1"/>
          </p:cNvPicPr>
          <p:nvPr userDrawn="1"/>
        </p:nvPicPr>
        <p:blipFill>
          <a:blip r:embed="rId12"/>
          <a:srcRect/>
          <a:stretch/>
        </p:blipFill>
        <p:spPr>
          <a:xfrm>
            <a:off x="11526898" y="6196827"/>
            <a:ext cx="540000" cy="563746"/>
          </a:xfrm>
          <a:prstGeom prst="rect">
            <a:avLst/>
          </a:prstGeom>
        </p:spPr>
      </p:pic>
    </p:spTree>
    <p:extLst>
      <p:ext uri="{BB962C8B-B14F-4D97-AF65-F5344CB8AC3E}">
        <p14:creationId xmlns:p14="http://schemas.microsoft.com/office/powerpoint/2010/main" val="3623885719"/>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5" r:id="rId4"/>
    <p:sldLayoutId id="2147483688" r:id="rId5"/>
    <p:sldLayoutId id="2147483689" r:id="rId6"/>
    <p:sldLayoutId id="2147483691" r:id="rId7"/>
    <p:sldLayoutId id="2147483692" r:id="rId8"/>
    <p:sldLayoutId id="2147483693" r:id="rId9"/>
    <p:sldLayoutId id="214748374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mn-lt"/>
          <a:ea typeface="+mn-ea"/>
          <a:cs typeface="+mn-cs"/>
        </a:defRPr>
      </a:lvl1pPr>
      <a:lvl2pPr marL="23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7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144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Click to edit master title style&#10;">
            <a:extLst>
              <a:ext uri="{FF2B5EF4-FFF2-40B4-BE49-F238E27FC236}">
                <a16:creationId xmlns:a16="http://schemas.microsoft.com/office/drawing/2014/main" id="{8CE664CD-741D-4C8B-81A1-8F813AD19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5BC9109C-5296-411A-BFAE-02503EAE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descr="Click to add date Day/Month/Year">
            <a:extLst>
              <a:ext uri="{FF2B5EF4-FFF2-40B4-BE49-F238E27FC236}">
                <a16:creationId xmlns:a16="http://schemas.microsoft.com/office/drawing/2014/main" id="{127DF911-AF5C-4E26-A571-BA8DB3C79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2A3090FF-0D07-44EF-BE91-92BA9AB775B9}" type="datetimeFigureOut">
              <a:rPr lang="en-AU" smtClean="0"/>
              <a:pPr/>
              <a:t>22/11/2024</a:t>
            </a:fld>
            <a:endParaRPr lang="en-AU"/>
          </a:p>
        </p:txBody>
      </p:sp>
      <p:sp>
        <p:nvSpPr>
          <p:cNvPr id="5" name="Footer Placeholder 4" descr="Click to add a footer">
            <a:extLst>
              <a:ext uri="{FF2B5EF4-FFF2-40B4-BE49-F238E27FC236}">
                <a16:creationId xmlns:a16="http://schemas.microsoft.com/office/drawing/2014/main" id="{28AD8E53-B55F-4650-ADAB-27193A719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AU" dirty="0"/>
          </a:p>
        </p:txBody>
      </p:sp>
      <p:sp>
        <p:nvSpPr>
          <p:cNvPr id="6" name="Slide Number Placeholder 5" descr="Click to add page number">
            <a:extLst>
              <a:ext uri="{FF2B5EF4-FFF2-40B4-BE49-F238E27FC236}">
                <a16:creationId xmlns:a16="http://schemas.microsoft.com/office/drawing/2014/main" id="{9DADCEA8-03AE-46AA-AD1B-6B051BA05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009375D7-070A-4959-9224-FB5E66F2B1B3}" type="slidenum">
              <a:rPr lang="en-AU" smtClean="0"/>
              <a:pPr/>
              <a:t>‹#›</a:t>
            </a:fld>
            <a:endParaRPr lang="en-AU"/>
          </a:p>
        </p:txBody>
      </p:sp>
      <p:sp>
        <p:nvSpPr>
          <p:cNvPr id="7" name="Rectangle 6">
            <a:extLst>
              <a:ext uri="{FF2B5EF4-FFF2-40B4-BE49-F238E27FC236}">
                <a16:creationId xmlns:a16="http://schemas.microsoft.com/office/drawing/2014/main" id="{07FD9B66-E5D8-458F-B15F-FCAE5CAD781F}"/>
              </a:ext>
              <a:ext uri="{C183D7F6-B498-43B3-948B-1728B52AA6E4}">
                <adec:decorative xmlns:adec="http://schemas.microsoft.com/office/drawing/2017/decorative" val="1"/>
              </a:ext>
            </a:extLst>
          </p:cNvPr>
          <p:cNvSpPr/>
          <p:nvPr userDrawn="1"/>
        </p:nvSpPr>
        <p:spPr>
          <a:xfrm rot="5400000">
            <a:off x="8353696" y="3019698"/>
            <a:ext cx="6858002" cy="81860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SW Sydney Logo">
            <a:extLst>
              <a:ext uri="{FF2B5EF4-FFF2-40B4-BE49-F238E27FC236}">
                <a16:creationId xmlns:a16="http://schemas.microsoft.com/office/drawing/2014/main" id="{725B2B7F-7BA2-426B-BEF7-9C26ECD9179C}"/>
              </a:ext>
            </a:extLst>
          </p:cNvPr>
          <p:cNvPicPr>
            <a:picLocks noChangeAspect="1"/>
          </p:cNvPicPr>
          <p:nvPr userDrawn="1"/>
        </p:nvPicPr>
        <p:blipFill>
          <a:blip r:embed="rId15"/>
          <a:srcRect/>
          <a:stretch/>
        </p:blipFill>
        <p:spPr>
          <a:xfrm>
            <a:off x="11526898" y="6196827"/>
            <a:ext cx="540000" cy="563746"/>
          </a:xfrm>
          <a:prstGeom prst="rect">
            <a:avLst/>
          </a:prstGeom>
        </p:spPr>
      </p:pic>
    </p:spTree>
    <p:extLst>
      <p:ext uri="{BB962C8B-B14F-4D97-AF65-F5344CB8AC3E}">
        <p14:creationId xmlns:p14="http://schemas.microsoft.com/office/powerpoint/2010/main" val="2992154541"/>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 id="2147483694" r:id="rId5"/>
    <p:sldLayoutId id="2147483695" r:id="rId6"/>
    <p:sldLayoutId id="2147483696" r:id="rId7"/>
    <p:sldLayoutId id="2147483697" r:id="rId8"/>
    <p:sldLayoutId id="2147483698" r:id="rId9"/>
    <p:sldLayoutId id="2147483699" r:id="rId10"/>
    <p:sldLayoutId id="2147483712" r:id="rId11"/>
    <p:sldLayoutId id="2147483713" r:id="rId12"/>
    <p:sldLayoutId id="214748371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mn-lt"/>
          <a:ea typeface="+mn-ea"/>
          <a:cs typeface="+mn-cs"/>
        </a:defRPr>
      </a:lvl1pPr>
      <a:lvl2pPr marL="23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7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144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Liz.barrett@unsw.edu.au"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2480" r="12480"/>
          <a:stretch>
            <a:fillRect/>
          </a:stretch>
        </p:blipFill>
        <p:spPr/>
      </p:pic>
      <p:sp>
        <p:nvSpPr>
          <p:cNvPr id="3" name="Text Placeholder 2"/>
          <p:cNvSpPr>
            <a:spLocks noGrp="1"/>
          </p:cNvSpPr>
          <p:nvPr>
            <p:ph type="body" sz="quarter" idx="11"/>
          </p:nvPr>
        </p:nvSpPr>
        <p:spPr/>
        <p:txBody>
          <a:bodyPr>
            <a:noAutofit/>
          </a:bodyPr>
          <a:lstStyle/>
          <a:p>
            <a:pPr>
              <a:buNone/>
            </a:pPr>
            <a:r>
              <a:rPr lang="en-AU" dirty="0">
                <a:solidFill>
                  <a:schemeClr val="bg1"/>
                </a:solidFill>
                <a:effectLst/>
                <a:latin typeface="Calibri" panose="020F0502020204030204" pitchFamily="34" charset="0"/>
                <a:ea typeface="Calibri" panose="020F0502020204030204" pitchFamily="34" charset="0"/>
              </a:rPr>
              <a:t>Harm minimisation in Australian prisons – the reform agenda </a:t>
            </a:r>
          </a:p>
        </p:txBody>
      </p:sp>
      <p:sp>
        <p:nvSpPr>
          <p:cNvPr id="5" name="Text Placeholder 2"/>
          <p:cNvSpPr txBox="1">
            <a:spLocks/>
          </p:cNvSpPr>
          <p:nvPr/>
        </p:nvSpPr>
        <p:spPr bwMode="auto">
          <a:xfrm>
            <a:off x="3647728" y="5661248"/>
            <a:ext cx="6696744" cy="80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marL="342900" indent="-342900" algn="l" rtl="0" eaLnBrk="1" fontAlgn="base" hangingPunct="1">
              <a:spcBef>
                <a:spcPts val="1200"/>
              </a:spcBef>
              <a:spcAft>
                <a:spcPct val="0"/>
              </a:spcAft>
              <a:buFont typeface="Arial" charset="0"/>
              <a:defRPr sz="1600" kern="1200">
                <a:solidFill>
                  <a:schemeClr val="tx1"/>
                </a:solidFill>
                <a:latin typeface="+mn-lt"/>
                <a:ea typeface="ＭＳ Ｐゴシック" charset="-128"/>
                <a:cs typeface="ＭＳ Ｐゴシック" charset="-128"/>
              </a:defRPr>
            </a:lvl1pPr>
            <a:lvl2pPr marL="269875" indent="-269875" algn="l" rtl="0" eaLnBrk="1" fontAlgn="base" hangingPunct="1">
              <a:spcBef>
                <a:spcPts val="900"/>
              </a:spcBef>
              <a:spcAft>
                <a:spcPct val="0"/>
              </a:spcAft>
              <a:buFont typeface="Arial" charset="0"/>
              <a:buChar char="•"/>
              <a:defRPr sz="1600" kern="1200">
                <a:solidFill>
                  <a:schemeClr val="tx1"/>
                </a:solidFill>
                <a:latin typeface="+mn-lt"/>
                <a:ea typeface="ＭＳ Ｐゴシック" charset="-128"/>
                <a:cs typeface="+mn-cs"/>
              </a:defRPr>
            </a:lvl2pPr>
            <a:lvl3pPr marL="539750" indent="-269875" algn="l" rtl="0" eaLnBrk="1" fontAlgn="base" hangingPunct="1">
              <a:spcBef>
                <a:spcPts val="600"/>
              </a:spcBef>
              <a:spcAft>
                <a:spcPct val="0"/>
              </a:spcAft>
              <a:buFont typeface="Lucida Grande" charset="0"/>
              <a:buChar char="–"/>
              <a:defRPr sz="1600" kern="1200">
                <a:solidFill>
                  <a:schemeClr val="tx1"/>
                </a:solidFill>
                <a:latin typeface="+mn-lt"/>
                <a:ea typeface="ヒラギノ角ゴ Pro W3" pitchFamily="-60" charset="-128"/>
                <a:cs typeface="ヒラギノ角ゴ Pro W3" charset="-128"/>
              </a:defRPr>
            </a:lvl3pPr>
            <a:lvl4pPr marL="809625" indent="-269875" algn="l" rtl="0" eaLnBrk="1" fontAlgn="base" hangingPunct="1">
              <a:spcBef>
                <a:spcPts val="600"/>
              </a:spcBef>
              <a:spcAft>
                <a:spcPct val="0"/>
              </a:spcAft>
              <a:buFont typeface="Lucida Grande" charset="0"/>
              <a:buChar char="»"/>
              <a:defRPr sz="1600" kern="1200">
                <a:solidFill>
                  <a:schemeClr val="tx1"/>
                </a:solidFill>
                <a:latin typeface="+mn-lt"/>
                <a:ea typeface="ヒラギノ角ゴ Pro W3" pitchFamily="-60" charset="-128"/>
                <a:cs typeface="ヒラギノ角ゴ Pro W3" charset="-128"/>
              </a:defRPr>
            </a:lvl4pPr>
            <a:lvl5pPr marL="1095375" indent="-285750" algn="l" rtl="0" eaLnBrk="1" fontAlgn="base" hangingPunct="1">
              <a:spcBef>
                <a:spcPts val="600"/>
              </a:spcBef>
              <a:spcAft>
                <a:spcPct val="0"/>
              </a:spcAft>
              <a:buFont typeface="Wingdings" charset="2"/>
              <a:buChar char="§"/>
              <a:defRPr sz="16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ts val="400"/>
              </a:spcAft>
            </a:pPr>
            <a:r>
              <a:rPr lang="en-AU" altLang="en-US" dirty="0">
                <a:solidFill>
                  <a:schemeClr val="bg1"/>
                </a:solidFill>
                <a:latin typeface="Arial" charset="0"/>
                <a:ea typeface="Microsoft Sans Serif" charset="0"/>
                <a:cs typeface="Arial" charset="0"/>
              </a:rPr>
              <a:t>Liz Barrett, Drug Policy Modelling Program, UNSW Sydney  </a:t>
            </a:r>
          </a:p>
        </p:txBody>
      </p:sp>
      <p:pic>
        <p:nvPicPr>
          <p:cNvPr id="6" name="Picture 5">
            <a:extLst>
              <a:ext uri="{FF2B5EF4-FFF2-40B4-BE49-F238E27FC236}">
                <a16:creationId xmlns:a16="http://schemas.microsoft.com/office/drawing/2014/main" id="{853CD7A8-2F2A-1DBB-D6ED-7EE2903DEF27}"/>
              </a:ext>
            </a:extLst>
          </p:cNvPr>
          <p:cNvPicPr>
            <a:picLocks noChangeAspect="1"/>
          </p:cNvPicPr>
          <p:nvPr/>
        </p:nvPicPr>
        <p:blipFill>
          <a:blip r:embed="rId4"/>
          <a:stretch>
            <a:fillRect/>
          </a:stretch>
        </p:blipFill>
        <p:spPr>
          <a:xfrm>
            <a:off x="-6350" y="2073223"/>
            <a:ext cx="2486314" cy="773886"/>
          </a:xfrm>
          <a:prstGeom prst="rect">
            <a:avLst/>
          </a:prstGeom>
        </p:spPr>
      </p:pic>
    </p:spTree>
    <p:extLst>
      <p:ext uri="{BB962C8B-B14F-4D97-AF65-F5344CB8AC3E}">
        <p14:creationId xmlns:p14="http://schemas.microsoft.com/office/powerpoint/2010/main" val="566735349"/>
      </p:ext>
    </p:extLst>
  </p:cSld>
  <p:clrMapOvr>
    <a:masterClrMapping/>
  </p:clrMapOvr>
  <mc:AlternateContent xmlns:mc="http://schemas.openxmlformats.org/markup-compatibility/2006" xmlns:p14="http://schemas.microsoft.com/office/powerpoint/2010/main">
    <mc:Choice Requires="p14">
      <p:transition spd="slow" p14:dur="2000" advTm="15988"/>
    </mc:Choice>
    <mc:Fallback xmlns="">
      <p:transition spd="slow" advTm="159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DBFE-F8A1-D218-38EF-956B9EFCF737}"/>
              </a:ext>
            </a:extLst>
          </p:cNvPr>
          <p:cNvSpPr>
            <a:spLocks noGrp="1"/>
          </p:cNvSpPr>
          <p:nvPr>
            <p:ph type="title"/>
          </p:nvPr>
        </p:nvSpPr>
        <p:spPr/>
        <p:txBody>
          <a:bodyPr/>
          <a:lstStyle/>
          <a:p>
            <a:r>
              <a:rPr lang="en-AU" dirty="0"/>
              <a:t>Case study 1: Peer harm reduction in the Yard (PHRY) NSW Justice Health</a:t>
            </a:r>
          </a:p>
        </p:txBody>
      </p:sp>
      <p:sp>
        <p:nvSpPr>
          <p:cNvPr id="3" name="TextBox 2">
            <a:extLst>
              <a:ext uri="{FF2B5EF4-FFF2-40B4-BE49-F238E27FC236}">
                <a16:creationId xmlns:a16="http://schemas.microsoft.com/office/drawing/2014/main" id="{5A085EB0-8ACE-7144-F72E-9B92EB48FB94}"/>
              </a:ext>
            </a:extLst>
          </p:cNvPr>
          <p:cNvSpPr txBox="1"/>
          <p:nvPr/>
        </p:nvSpPr>
        <p:spPr>
          <a:xfrm>
            <a:off x="955964" y="2003959"/>
            <a:ext cx="9906000" cy="1200329"/>
          </a:xfrm>
          <a:prstGeom prst="rect">
            <a:avLst/>
          </a:prstGeom>
          <a:noFill/>
        </p:spPr>
        <p:txBody>
          <a:bodyPr wrap="square" rtlCol="0">
            <a:spAutoFit/>
          </a:bodyPr>
          <a:lstStyle/>
          <a:p>
            <a:r>
              <a:rPr lang="en-US" sz="2400" b="0" i="0" u="none" strike="noStrike" baseline="0" dirty="0">
                <a:solidFill>
                  <a:srgbClr val="21272B"/>
                </a:solidFill>
              </a:rPr>
              <a:t>Aim: To support participants to employ best practice harm reduction strategies, engage in hepatitis c (HCV) services as required and encourage other in the correctional setting to do the same.</a:t>
            </a:r>
            <a:endParaRPr lang="en-AU" sz="2400" dirty="0"/>
          </a:p>
        </p:txBody>
      </p:sp>
      <p:pic>
        <p:nvPicPr>
          <p:cNvPr id="5" name="Picture 4">
            <a:extLst>
              <a:ext uri="{FF2B5EF4-FFF2-40B4-BE49-F238E27FC236}">
                <a16:creationId xmlns:a16="http://schemas.microsoft.com/office/drawing/2014/main" id="{A2CC63E9-3647-B571-6AB2-77638B81FF40}"/>
              </a:ext>
            </a:extLst>
          </p:cNvPr>
          <p:cNvPicPr>
            <a:picLocks noChangeAspect="1"/>
          </p:cNvPicPr>
          <p:nvPr/>
        </p:nvPicPr>
        <p:blipFill>
          <a:blip r:embed="rId3"/>
          <a:stretch>
            <a:fillRect/>
          </a:stretch>
        </p:blipFill>
        <p:spPr>
          <a:xfrm>
            <a:off x="802851" y="3330248"/>
            <a:ext cx="10212225" cy="2619741"/>
          </a:xfrm>
          <a:prstGeom prst="rect">
            <a:avLst/>
          </a:prstGeom>
        </p:spPr>
      </p:pic>
      <p:pic>
        <p:nvPicPr>
          <p:cNvPr id="7" name="Picture 6">
            <a:extLst>
              <a:ext uri="{FF2B5EF4-FFF2-40B4-BE49-F238E27FC236}">
                <a16:creationId xmlns:a16="http://schemas.microsoft.com/office/drawing/2014/main" id="{92277B03-20B9-5BE0-741B-AA08F1EBAAD9}"/>
              </a:ext>
            </a:extLst>
          </p:cNvPr>
          <p:cNvPicPr>
            <a:picLocks noChangeAspect="1"/>
          </p:cNvPicPr>
          <p:nvPr/>
        </p:nvPicPr>
        <p:blipFill>
          <a:blip r:embed="rId4"/>
          <a:stretch>
            <a:fillRect/>
          </a:stretch>
        </p:blipFill>
        <p:spPr>
          <a:xfrm>
            <a:off x="9828357" y="4904216"/>
            <a:ext cx="2067213" cy="1133633"/>
          </a:xfrm>
          <a:prstGeom prst="rect">
            <a:avLst/>
          </a:prstGeom>
        </p:spPr>
      </p:pic>
      <p:sp>
        <p:nvSpPr>
          <p:cNvPr id="8" name="TextBox 7">
            <a:extLst>
              <a:ext uri="{FF2B5EF4-FFF2-40B4-BE49-F238E27FC236}">
                <a16:creationId xmlns:a16="http://schemas.microsoft.com/office/drawing/2014/main" id="{53CBC3F2-BDCE-A08B-3275-F01A29C669B3}"/>
              </a:ext>
            </a:extLst>
          </p:cNvPr>
          <p:cNvSpPr txBox="1"/>
          <p:nvPr/>
        </p:nvSpPr>
        <p:spPr>
          <a:xfrm>
            <a:off x="595745" y="6289964"/>
            <a:ext cx="6525491" cy="307777"/>
          </a:xfrm>
          <a:prstGeom prst="rect">
            <a:avLst/>
          </a:prstGeom>
          <a:noFill/>
        </p:spPr>
        <p:txBody>
          <a:bodyPr wrap="square" rtlCol="0">
            <a:spAutoFit/>
          </a:bodyPr>
          <a:lstStyle/>
          <a:p>
            <a:r>
              <a:rPr lang="en-AU" sz="1400" b="1" dirty="0"/>
              <a:t>Images and information shared with permission from NSW Justice Health</a:t>
            </a:r>
          </a:p>
        </p:txBody>
      </p:sp>
    </p:spTree>
    <p:extLst>
      <p:ext uri="{BB962C8B-B14F-4D97-AF65-F5344CB8AC3E}">
        <p14:creationId xmlns:p14="http://schemas.microsoft.com/office/powerpoint/2010/main" val="1238126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B727-EF30-0A41-AD55-A4824F4E16EF}"/>
              </a:ext>
            </a:extLst>
          </p:cNvPr>
          <p:cNvSpPr>
            <a:spLocks noGrp="1"/>
          </p:cNvSpPr>
          <p:nvPr>
            <p:ph type="title"/>
          </p:nvPr>
        </p:nvSpPr>
        <p:spPr/>
        <p:txBody>
          <a:bodyPr/>
          <a:lstStyle/>
          <a:p>
            <a:r>
              <a:rPr lang="en-AU" dirty="0"/>
              <a:t>PHRY outcomes</a:t>
            </a:r>
          </a:p>
        </p:txBody>
      </p:sp>
      <p:pic>
        <p:nvPicPr>
          <p:cNvPr id="6" name="Picture 5">
            <a:extLst>
              <a:ext uri="{FF2B5EF4-FFF2-40B4-BE49-F238E27FC236}">
                <a16:creationId xmlns:a16="http://schemas.microsoft.com/office/drawing/2014/main" id="{13A2A82D-9A1E-0B0C-947B-1DAB9EF94059}"/>
              </a:ext>
            </a:extLst>
          </p:cNvPr>
          <p:cNvPicPr>
            <a:picLocks noChangeAspect="1"/>
          </p:cNvPicPr>
          <p:nvPr/>
        </p:nvPicPr>
        <p:blipFill>
          <a:blip r:embed="rId3"/>
          <a:stretch>
            <a:fillRect/>
          </a:stretch>
        </p:blipFill>
        <p:spPr>
          <a:xfrm>
            <a:off x="5245619" y="1520159"/>
            <a:ext cx="6721246" cy="4478859"/>
          </a:xfrm>
          <a:prstGeom prst="rect">
            <a:avLst/>
          </a:prstGeom>
        </p:spPr>
      </p:pic>
      <p:sp>
        <p:nvSpPr>
          <p:cNvPr id="4" name="TextBox 3">
            <a:extLst>
              <a:ext uri="{FF2B5EF4-FFF2-40B4-BE49-F238E27FC236}">
                <a16:creationId xmlns:a16="http://schemas.microsoft.com/office/drawing/2014/main" id="{7C4750BD-0AFA-26BC-3C13-5DF6BBBD0375}"/>
              </a:ext>
            </a:extLst>
          </p:cNvPr>
          <p:cNvSpPr txBox="1"/>
          <p:nvPr/>
        </p:nvSpPr>
        <p:spPr>
          <a:xfrm>
            <a:off x="394856" y="1263596"/>
            <a:ext cx="5936671" cy="4832092"/>
          </a:xfrm>
          <a:prstGeom prst="rect">
            <a:avLst/>
          </a:prstGeom>
          <a:solidFill>
            <a:schemeClr val="bg1"/>
          </a:solidFill>
        </p:spPr>
        <p:txBody>
          <a:bodyPr wrap="square" rtlCol="0">
            <a:spAutoFit/>
          </a:bodyPr>
          <a:lstStyle/>
          <a:p>
            <a:pPr marL="342900" indent="-342900">
              <a:spcAft>
                <a:spcPts val="600"/>
              </a:spcAft>
              <a:buFont typeface="Arial" panose="020B0604020202020204" pitchFamily="34" charset="0"/>
              <a:buChar char="•"/>
            </a:pPr>
            <a:r>
              <a:rPr lang="en-US" sz="2400" dirty="0"/>
              <a:t>High levels of new knowledge and skills reported</a:t>
            </a:r>
          </a:p>
          <a:p>
            <a:pPr marL="342900" indent="-342900">
              <a:spcAft>
                <a:spcPts val="600"/>
              </a:spcAft>
              <a:buFont typeface="Arial" panose="020B0604020202020204" pitchFamily="34" charset="0"/>
              <a:buChar char="•"/>
            </a:pPr>
            <a:r>
              <a:rPr lang="en-US" sz="2400" b="0" i="0" u="none" strike="noStrike" baseline="0" dirty="0"/>
              <a:t>Evidence o</a:t>
            </a:r>
            <a:r>
              <a:rPr lang="en-US" sz="2400" dirty="0"/>
              <a:t>f messaging being shared peer to peer </a:t>
            </a:r>
            <a:endParaRPr lang="en-US" sz="2400" b="0" i="0" u="none" strike="noStrike" baseline="0" dirty="0"/>
          </a:p>
          <a:p>
            <a:pPr marL="342900" indent="-342900">
              <a:spcAft>
                <a:spcPts val="600"/>
              </a:spcAft>
              <a:buFont typeface="Arial" panose="020B0604020202020204" pitchFamily="34" charset="0"/>
              <a:buChar char="•"/>
            </a:pPr>
            <a:r>
              <a:rPr lang="en-US" sz="2400" b="0" i="0" u="none" strike="noStrike" baseline="0" dirty="0"/>
              <a:t>Delivery of peer designed and lead health promotion event: Over a 2 hour access period, 42 people came forward and received a HCV Dried Blood Spot (DBS) </a:t>
            </a:r>
          </a:p>
          <a:p>
            <a:pPr marL="342900" indent="-342900">
              <a:spcAft>
                <a:spcPts val="600"/>
              </a:spcAft>
              <a:buFont typeface="Arial" panose="020B0604020202020204" pitchFamily="34" charset="0"/>
              <a:buChar char="•"/>
            </a:pPr>
            <a:r>
              <a:rPr lang="en-AU" sz="2400" dirty="0"/>
              <a:t>A peer program can deliver education not otherwise available in the system</a:t>
            </a:r>
          </a:p>
          <a:p>
            <a:pPr>
              <a:spcAft>
                <a:spcPts val="600"/>
              </a:spcAft>
            </a:pPr>
            <a:endParaRPr lang="en-AU" sz="2400" dirty="0"/>
          </a:p>
        </p:txBody>
      </p:sp>
      <p:sp>
        <p:nvSpPr>
          <p:cNvPr id="9" name="TextBox 8">
            <a:extLst>
              <a:ext uri="{FF2B5EF4-FFF2-40B4-BE49-F238E27FC236}">
                <a16:creationId xmlns:a16="http://schemas.microsoft.com/office/drawing/2014/main" id="{96E95BE1-33B4-8E5A-F599-77C249A8D935}"/>
              </a:ext>
            </a:extLst>
          </p:cNvPr>
          <p:cNvSpPr txBox="1"/>
          <p:nvPr/>
        </p:nvSpPr>
        <p:spPr>
          <a:xfrm>
            <a:off x="595745" y="6289964"/>
            <a:ext cx="6525491" cy="307777"/>
          </a:xfrm>
          <a:prstGeom prst="rect">
            <a:avLst/>
          </a:prstGeom>
          <a:noFill/>
        </p:spPr>
        <p:txBody>
          <a:bodyPr wrap="square" rtlCol="0">
            <a:spAutoFit/>
          </a:bodyPr>
          <a:lstStyle/>
          <a:p>
            <a:r>
              <a:rPr lang="en-AU" sz="1400" b="1" dirty="0"/>
              <a:t>Images and information shared with permission from NSW Justice Health</a:t>
            </a:r>
          </a:p>
        </p:txBody>
      </p:sp>
    </p:spTree>
    <p:extLst>
      <p:ext uri="{BB962C8B-B14F-4D97-AF65-F5344CB8AC3E}">
        <p14:creationId xmlns:p14="http://schemas.microsoft.com/office/powerpoint/2010/main" val="283416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wo rows of trees lead to a stone building that looks like a castle with two towers flanking a larger, central tower.">
            <a:extLst>
              <a:ext uri="{FF2B5EF4-FFF2-40B4-BE49-F238E27FC236}">
                <a16:creationId xmlns:a16="http://schemas.microsoft.com/office/drawing/2014/main" id="{E7DD59A7-3688-4BA7-708F-69A042172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 y="1"/>
            <a:ext cx="12188529" cy="68599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37D23A-C609-5889-F016-1F537E6A2309}"/>
              </a:ext>
            </a:extLst>
          </p:cNvPr>
          <p:cNvSpPr txBox="1"/>
          <p:nvPr/>
        </p:nvSpPr>
        <p:spPr>
          <a:xfrm>
            <a:off x="72736" y="6398564"/>
            <a:ext cx="5347855" cy="369332"/>
          </a:xfrm>
          <a:prstGeom prst="rect">
            <a:avLst/>
          </a:prstGeom>
          <a:noFill/>
        </p:spPr>
        <p:txBody>
          <a:bodyPr wrap="square" rtlCol="0">
            <a:spAutoFit/>
          </a:bodyPr>
          <a:lstStyle/>
          <a:p>
            <a:r>
              <a:rPr lang="en-AU" dirty="0">
                <a:solidFill>
                  <a:schemeClr val="bg1"/>
                </a:solidFill>
              </a:rPr>
              <a:t>The Collins Bay Institute in Kingston, Ontario</a:t>
            </a:r>
          </a:p>
        </p:txBody>
      </p:sp>
      <p:sp>
        <p:nvSpPr>
          <p:cNvPr id="2" name="Title 1">
            <a:extLst>
              <a:ext uri="{FF2B5EF4-FFF2-40B4-BE49-F238E27FC236}">
                <a16:creationId xmlns:a16="http://schemas.microsoft.com/office/drawing/2014/main" id="{40F4614A-7205-DA6B-446B-1BD54E9D5D81}"/>
              </a:ext>
            </a:extLst>
          </p:cNvPr>
          <p:cNvSpPr>
            <a:spLocks noGrp="1"/>
          </p:cNvSpPr>
          <p:nvPr>
            <p:ph type="title"/>
          </p:nvPr>
        </p:nvSpPr>
        <p:spPr>
          <a:xfrm>
            <a:off x="1423554" y="13955"/>
            <a:ext cx="9344891" cy="1325563"/>
          </a:xfrm>
          <a:solidFill>
            <a:schemeClr val="tx2">
              <a:lumMod val="20000"/>
              <a:lumOff val="80000"/>
            </a:schemeClr>
          </a:solidFill>
        </p:spPr>
        <p:txBody>
          <a:bodyPr>
            <a:normAutofit/>
          </a:bodyPr>
          <a:lstStyle/>
          <a:p>
            <a:r>
              <a:rPr lang="en-AU" sz="4000" dirty="0"/>
              <a:t>Case study 2: Learnings from Canada</a:t>
            </a:r>
          </a:p>
        </p:txBody>
      </p:sp>
    </p:spTree>
    <p:extLst>
      <p:ext uri="{BB962C8B-B14F-4D97-AF65-F5344CB8AC3E}">
        <p14:creationId xmlns:p14="http://schemas.microsoft.com/office/powerpoint/2010/main" val="4100964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A1C8-8074-042E-97CB-DE2F562E3FCA}"/>
              </a:ext>
            </a:extLst>
          </p:cNvPr>
          <p:cNvSpPr>
            <a:spLocks noGrp="1"/>
          </p:cNvSpPr>
          <p:nvPr>
            <p:ph type="title"/>
          </p:nvPr>
        </p:nvSpPr>
        <p:spPr/>
        <p:txBody>
          <a:bodyPr/>
          <a:lstStyle/>
          <a:p>
            <a:r>
              <a:rPr lang="en-US" dirty="0">
                <a:latin typeface="Arial"/>
                <a:cs typeface="Arial"/>
              </a:rPr>
              <a:t>NEXUS study: Prison needle exchange programs in Canadian federal prisons</a:t>
            </a:r>
            <a:endParaRPr lang="en-US" dirty="0"/>
          </a:p>
        </p:txBody>
      </p:sp>
      <p:pic>
        <p:nvPicPr>
          <p:cNvPr id="5" name="Content Placeholder 4" descr="A screenshot of a computer&#10;&#10;Description automatically generated">
            <a:extLst>
              <a:ext uri="{FF2B5EF4-FFF2-40B4-BE49-F238E27FC236}">
                <a16:creationId xmlns:a16="http://schemas.microsoft.com/office/drawing/2014/main" id="{F15A2F0C-9C08-CF9C-A760-C3B5766236C7}"/>
              </a:ext>
            </a:extLst>
          </p:cNvPr>
          <p:cNvPicPr>
            <a:picLocks noGrp="1" noChangeAspect="1"/>
          </p:cNvPicPr>
          <p:nvPr>
            <p:ph sz="half" idx="1"/>
          </p:nvPr>
        </p:nvPicPr>
        <p:blipFill>
          <a:blip r:embed="rId3"/>
          <a:stretch>
            <a:fillRect/>
          </a:stretch>
        </p:blipFill>
        <p:spPr>
          <a:xfrm>
            <a:off x="838200" y="2889438"/>
            <a:ext cx="5181600" cy="2223711"/>
          </a:xfrm>
        </p:spPr>
      </p:pic>
      <p:pic>
        <p:nvPicPr>
          <p:cNvPr id="6" name="Content Placeholder 5" descr="A screenshot of a news page&#10;&#10;Description automatically generated">
            <a:extLst>
              <a:ext uri="{FF2B5EF4-FFF2-40B4-BE49-F238E27FC236}">
                <a16:creationId xmlns:a16="http://schemas.microsoft.com/office/drawing/2014/main" id="{CAA009B8-C124-F967-13E7-ABF237E123C3}"/>
              </a:ext>
            </a:extLst>
          </p:cNvPr>
          <p:cNvPicPr>
            <a:picLocks noGrp="1" noChangeAspect="1"/>
          </p:cNvPicPr>
          <p:nvPr>
            <p:ph sz="half" idx="2"/>
          </p:nvPr>
        </p:nvPicPr>
        <p:blipFill>
          <a:blip r:embed="rId4"/>
          <a:stretch>
            <a:fillRect/>
          </a:stretch>
        </p:blipFill>
        <p:spPr>
          <a:xfrm>
            <a:off x="6172200" y="2921215"/>
            <a:ext cx="5181600" cy="2160158"/>
          </a:xfrm>
        </p:spPr>
      </p:pic>
      <p:pic>
        <p:nvPicPr>
          <p:cNvPr id="7" name="Picture 6">
            <a:extLst>
              <a:ext uri="{FF2B5EF4-FFF2-40B4-BE49-F238E27FC236}">
                <a16:creationId xmlns:a16="http://schemas.microsoft.com/office/drawing/2014/main" id="{A3FD2E20-F2E2-C491-ECC9-5CFF4D8A4FDC}"/>
              </a:ext>
            </a:extLst>
          </p:cNvPr>
          <p:cNvPicPr>
            <a:picLocks noChangeAspect="1"/>
          </p:cNvPicPr>
          <p:nvPr/>
        </p:nvPicPr>
        <p:blipFill>
          <a:blip r:embed="rId5"/>
          <a:stretch>
            <a:fillRect/>
          </a:stretch>
        </p:blipFill>
        <p:spPr>
          <a:xfrm>
            <a:off x="10024658" y="6355418"/>
            <a:ext cx="1329820" cy="502197"/>
          </a:xfrm>
          <a:prstGeom prst="rect">
            <a:avLst/>
          </a:prstGeom>
        </p:spPr>
      </p:pic>
    </p:spTree>
    <p:extLst>
      <p:ext uri="{BB962C8B-B14F-4D97-AF65-F5344CB8AC3E}">
        <p14:creationId xmlns:p14="http://schemas.microsoft.com/office/powerpoint/2010/main" val="2200474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rows of trees lead to a stone building that looks like a castle with two towers flanking a larger, central tower.">
            <a:extLst>
              <a:ext uri="{FF2B5EF4-FFF2-40B4-BE49-F238E27FC236}">
                <a16:creationId xmlns:a16="http://schemas.microsoft.com/office/drawing/2014/main" id="{16FEAD59-4717-503E-8847-B66D5F1C2D77}"/>
              </a:ext>
            </a:extLst>
          </p:cNvPr>
          <p:cNvPicPr>
            <a:picLocks noChangeAspect="1" noChangeArrowheads="1"/>
          </p:cNvPicPr>
          <p:nvPr/>
        </p:nvPicPr>
        <p:blipFill>
          <a:blip r:embed="rId3">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7879" r="27770"/>
          <a:stretch/>
        </p:blipFill>
        <p:spPr bwMode="auto">
          <a:xfrm>
            <a:off x="6784800" y="-2"/>
            <a:ext cx="5407200" cy="6858001"/>
          </a:xfrm>
          <a:prstGeom prst="rect">
            <a:avLst/>
          </a:prstGeom>
          <a:solidFill>
            <a:srgbClr val="FFFFFF"/>
          </a:solidFill>
        </p:spPr>
      </p:pic>
      <p:sp>
        <p:nvSpPr>
          <p:cNvPr id="9" name="Title 3">
            <a:extLst>
              <a:ext uri="{FF2B5EF4-FFF2-40B4-BE49-F238E27FC236}">
                <a16:creationId xmlns:a16="http://schemas.microsoft.com/office/drawing/2014/main" id="{671C7E07-C92B-3D93-300E-593D9577DD4F}"/>
              </a:ext>
            </a:extLst>
          </p:cNvPr>
          <p:cNvSpPr txBox="1">
            <a:spLocks/>
          </p:cNvSpPr>
          <p:nvPr/>
        </p:nvSpPr>
        <p:spPr>
          <a:xfrm>
            <a:off x="206914" y="3235034"/>
            <a:ext cx="6526396" cy="266367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nSpc>
                <a:spcPct val="110000"/>
              </a:lnSpc>
            </a:pPr>
            <a:r>
              <a:rPr lang="en-US" sz="2000" i="1" dirty="0">
                <a:latin typeface="Arial"/>
                <a:ea typeface="Roboto"/>
                <a:cs typeface="Arial"/>
              </a:rPr>
              <a:t>External responsibility (PNEP/OAT users, 32%, top voted solution)</a:t>
            </a:r>
          </a:p>
          <a:p>
            <a:pPr>
              <a:lnSpc>
                <a:spcPct val="110000"/>
              </a:lnSpc>
            </a:pPr>
            <a:r>
              <a:rPr lang="en-US" sz="2000" b="1" dirty="0">
                <a:latin typeface="Arial"/>
                <a:ea typeface="Roboto"/>
                <a:cs typeface="Arial"/>
              </a:rPr>
              <a:t>Directly to healthcare staff</a:t>
            </a:r>
            <a:r>
              <a:rPr lang="en-US" sz="2000" dirty="0">
                <a:latin typeface="Arial"/>
                <a:ea typeface="Roboto"/>
                <a:cs typeface="Arial"/>
              </a:rPr>
              <a:t>, so </a:t>
            </a:r>
            <a:r>
              <a:rPr lang="en-US" sz="2000" b="1" dirty="0">
                <a:latin typeface="Arial"/>
                <a:ea typeface="Roboto"/>
                <a:cs typeface="Arial"/>
              </a:rPr>
              <a:t>CSC [Correctional Service Canada] knows nothing about it</a:t>
            </a:r>
            <a:r>
              <a:rPr lang="en-US" sz="2000" dirty="0">
                <a:latin typeface="Arial"/>
                <a:ea typeface="Roboto"/>
                <a:cs typeface="Arial"/>
              </a:rPr>
              <a:t>, or […] to have a dispensing facility where you can just go and pick them up anonymously […] like where you would get your methadone or something from healthcare (PNEP/OAT user, Prison 2)</a:t>
            </a:r>
          </a:p>
        </p:txBody>
      </p:sp>
      <p:sp>
        <p:nvSpPr>
          <p:cNvPr id="7" name="Content Placeholder 2">
            <a:extLst>
              <a:ext uri="{FF2B5EF4-FFF2-40B4-BE49-F238E27FC236}">
                <a16:creationId xmlns:a16="http://schemas.microsoft.com/office/drawing/2014/main" id="{7E49ADD3-28A7-9852-8226-74B2411FF499}"/>
              </a:ext>
            </a:extLst>
          </p:cNvPr>
          <p:cNvSpPr>
            <a:spLocks noGrp="1"/>
          </p:cNvSpPr>
          <p:nvPr>
            <p:ph idx="1"/>
          </p:nvPr>
        </p:nvSpPr>
        <p:spPr>
          <a:xfrm>
            <a:off x="155424" y="171397"/>
            <a:ext cx="6577886" cy="2654930"/>
          </a:xfrm>
        </p:spPr>
        <p:txBody>
          <a:bodyPr vert="horz" lIns="91440" tIns="45720" rIns="91440" bIns="45720" rtlCol="0" anchor="t">
            <a:noAutofit/>
          </a:bodyPr>
          <a:lstStyle/>
          <a:p>
            <a:pPr>
              <a:lnSpc>
                <a:spcPct val="110000"/>
              </a:lnSpc>
            </a:pPr>
            <a:r>
              <a:rPr lang="en-US" sz="2000" i="1" dirty="0">
                <a:latin typeface="Arial"/>
                <a:ea typeface="Roboto"/>
                <a:cs typeface="Arial"/>
              </a:rPr>
              <a:t>Supervised/safe injection site (Officers, 35%, top voted solution)</a:t>
            </a:r>
            <a:endParaRPr lang="en-US" sz="2000" i="1" dirty="0">
              <a:latin typeface="Arial"/>
              <a:cs typeface="Arial"/>
            </a:endParaRPr>
          </a:p>
          <a:p>
            <a:pPr>
              <a:lnSpc>
                <a:spcPct val="110000"/>
              </a:lnSpc>
            </a:pPr>
            <a:r>
              <a:rPr lang="en-US" sz="2000" dirty="0">
                <a:latin typeface="Arial"/>
                <a:ea typeface="Roboto"/>
                <a:cs typeface="Arial"/>
              </a:rPr>
              <a:t>Safety injection site. […] And now</a:t>
            </a:r>
            <a:r>
              <a:rPr lang="en-US" sz="2000" b="1" dirty="0">
                <a:latin typeface="Arial"/>
                <a:ea typeface="Roboto"/>
                <a:cs typeface="Arial"/>
              </a:rPr>
              <a:t> it makes my job a lot safer</a:t>
            </a:r>
            <a:r>
              <a:rPr lang="en-US" sz="2000" dirty="0">
                <a:latin typeface="Arial"/>
                <a:ea typeface="Roboto"/>
                <a:cs typeface="Arial"/>
              </a:rPr>
              <a:t>. You have a supervised injection site. </a:t>
            </a:r>
            <a:r>
              <a:rPr lang="en-US" sz="2000" b="1" dirty="0">
                <a:latin typeface="Arial"/>
                <a:ea typeface="Roboto"/>
                <a:cs typeface="Arial"/>
              </a:rPr>
              <a:t>I know that they haven't OD'd</a:t>
            </a:r>
            <a:r>
              <a:rPr lang="en-US" sz="2000" dirty="0">
                <a:latin typeface="Arial"/>
                <a:ea typeface="Roboto"/>
                <a:cs typeface="Arial"/>
              </a:rPr>
              <a:t>, they're not in the cell laying there dying. So, when I do my round, everything should be good. And </a:t>
            </a:r>
            <a:r>
              <a:rPr lang="en-US" sz="2000" b="1" dirty="0">
                <a:latin typeface="Arial"/>
                <a:ea typeface="Roboto"/>
                <a:cs typeface="Arial"/>
              </a:rPr>
              <a:t>I'm not going to get stuck with a needle</a:t>
            </a:r>
            <a:r>
              <a:rPr lang="en-US" sz="2000" dirty="0">
                <a:latin typeface="Arial"/>
                <a:ea typeface="Roboto"/>
                <a:cs typeface="Arial"/>
              </a:rPr>
              <a:t> because everything's controlled. (Officers, Prison 5)</a:t>
            </a:r>
          </a:p>
        </p:txBody>
      </p:sp>
    </p:spTree>
    <p:extLst>
      <p:ext uri="{BB962C8B-B14F-4D97-AF65-F5344CB8AC3E}">
        <p14:creationId xmlns:p14="http://schemas.microsoft.com/office/powerpoint/2010/main" val="32626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E08D-857E-4A47-D3CE-E98421DD668A}"/>
              </a:ext>
            </a:extLst>
          </p:cNvPr>
          <p:cNvSpPr>
            <a:spLocks noGrp="1"/>
          </p:cNvSpPr>
          <p:nvPr>
            <p:ph type="title"/>
          </p:nvPr>
        </p:nvSpPr>
        <p:spPr/>
        <p:txBody>
          <a:bodyPr/>
          <a:lstStyle/>
          <a:p>
            <a:r>
              <a:rPr lang="en-AU" dirty="0"/>
              <a:t>Challenges and opportunities </a:t>
            </a:r>
          </a:p>
        </p:txBody>
      </p:sp>
      <p:sp>
        <p:nvSpPr>
          <p:cNvPr id="3" name="TextBox 2">
            <a:extLst>
              <a:ext uri="{FF2B5EF4-FFF2-40B4-BE49-F238E27FC236}">
                <a16:creationId xmlns:a16="http://schemas.microsoft.com/office/drawing/2014/main" id="{634EA2B3-2BB7-E81E-3C8F-DBACDD77FBAF}"/>
              </a:ext>
            </a:extLst>
          </p:cNvPr>
          <p:cNvSpPr txBox="1"/>
          <p:nvPr/>
        </p:nvSpPr>
        <p:spPr>
          <a:xfrm>
            <a:off x="838200" y="1399743"/>
            <a:ext cx="10356273" cy="384720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AU" sz="2800" dirty="0"/>
              <a:t>There are a range of different harm reduction tools available </a:t>
            </a:r>
          </a:p>
          <a:p>
            <a:pPr marL="285750" indent="-285750">
              <a:spcAft>
                <a:spcPts val="600"/>
              </a:spcAft>
              <a:buFont typeface="Arial" panose="020B0604020202020204" pitchFamily="34" charset="0"/>
              <a:buChar char="•"/>
            </a:pPr>
            <a:r>
              <a:rPr lang="en-AU" sz="2800" dirty="0"/>
              <a:t>How programs implemented and program design fundamental to access and effectiveness</a:t>
            </a:r>
          </a:p>
          <a:p>
            <a:pPr marL="285750" indent="-285750">
              <a:spcAft>
                <a:spcPts val="600"/>
              </a:spcAft>
              <a:buFont typeface="Arial" panose="020B0604020202020204" pitchFamily="34" charset="0"/>
              <a:buChar char="•"/>
            </a:pPr>
            <a:r>
              <a:rPr lang="en-AU" sz="2800" dirty="0"/>
              <a:t>People in prison can and should be involved in program design </a:t>
            </a:r>
          </a:p>
          <a:p>
            <a:pPr marL="285750" indent="-285750">
              <a:spcAft>
                <a:spcPts val="600"/>
              </a:spcAft>
              <a:buFont typeface="Arial" panose="020B0604020202020204" pitchFamily="34" charset="0"/>
              <a:buChar char="•"/>
            </a:pPr>
            <a:r>
              <a:rPr lang="en-AU" sz="2800" dirty="0"/>
              <a:t>Evidence shows harm reduction interventions can improve safety for everyone </a:t>
            </a:r>
          </a:p>
          <a:p>
            <a:pPr marL="285750" indent="-285750">
              <a:spcAft>
                <a:spcPts val="600"/>
              </a:spcAft>
              <a:buFont typeface="Arial" panose="020B0604020202020204" pitchFamily="34" charset="0"/>
              <a:buChar char="•"/>
            </a:pPr>
            <a:r>
              <a:rPr lang="en-AU" sz="2800" dirty="0"/>
              <a:t>Need better monitoring and publication of research on infection, reinfection and harm reduction program provision</a:t>
            </a:r>
          </a:p>
        </p:txBody>
      </p:sp>
    </p:spTree>
    <p:extLst>
      <p:ext uri="{BB962C8B-B14F-4D97-AF65-F5344CB8AC3E}">
        <p14:creationId xmlns:p14="http://schemas.microsoft.com/office/powerpoint/2010/main" val="359211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6BCA-D12D-7E2D-A654-59EFBD4C48E5}"/>
              </a:ext>
            </a:extLst>
          </p:cNvPr>
          <p:cNvSpPr>
            <a:spLocks noGrp="1"/>
          </p:cNvSpPr>
          <p:nvPr>
            <p:ph type="title"/>
          </p:nvPr>
        </p:nvSpPr>
        <p:spPr/>
        <p:txBody>
          <a:bodyPr/>
          <a:lstStyle/>
          <a:p>
            <a:r>
              <a:rPr lang="en-AU" dirty="0"/>
              <a:t>Acknowledgements</a:t>
            </a:r>
          </a:p>
        </p:txBody>
      </p:sp>
      <p:sp>
        <p:nvSpPr>
          <p:cNvPr id="4" name="TextBox 3">
            <a:extLst>
              <a:ext uri="{FF2B5EF4-FFF2-40B4-BE49-F238E27FC236}">
                <a16:creationId xmlns:a16="http://schemas.microsoft.com/office/drawing/2014/main" id="{80E0DC68-2C3F-375F-9A8A-E3EC494A2608}"/>
              </a:ext>
            </a:extLst>
          </p:cNvPr>
          <p:cNvSpPr txBox="1"/>
          <p:nvPr/>
        </p:nvSpPr>
        <p:spPr>
          <a:xfrm>
            <a:off x="2279073" y="4526063"/>
            <a:ext cx="3816927" cy="1477328"/>
          </a:xfrm>
          <a:prstGeom prst="rect">
            <a:avLst/>
          </a:prstGeom>
          <a:noFill/>
        </p:spPr>
        <p:txBody>
          <a:bodyPr wrap="square" rtlCol="0">
            <a:spAutoFit/>
          </a:bodyPr>
          <a:lstStyle/>
          <a:p>
            <a:r>
              <a:rPr lang="en-AU" sz="2400" dirty="0"/>
              <a:t>Liz Barrett</a:t>
            </a:r>
          </a:p>
          <a:p>
            <a:r>
              <a:rPr lang="en-AU" sz="2400" dirty="0">
                <a:hlinkClick r:id="rId3"/>
              </a:rPr>
              <a:t>Liz.barrett@unsw.edu.au</a:t>
            </a:r>
            <a:endParaRPr lang="en-AU" sz="2400" dirty="0"/>
          </a:p>
          <a:p>
            <a:r>
              <a:rPr lang="en-AU" sz="2400" dirty="0"/>
              <a:t>@DrugPolicy_Dpmp</a:t>
            </a:r>
          </a:p>
          <a:p>
            <a:endParaRPr lang="en-AU" dirty="0"/>
          </a:p>
        </p:txBody>
      </p:sp>
      <p:pic>
        <p:nvPicPr>
          <p:cNvPr id="6" name="Picture 5">
            <a:extLst>
              <a:ext uri="{FF2B5EF4-FFF2-40B4-BE49-F238E27FC236}">
                <a16:creationId xmlns:a16="http://schemas.microsoft.com/office/drawing/2014/main" id="{D1E973E3-1B28-B757-D536-40A553B8E277}"/>
              </a:ext>
            </a:extLst>
          </p:cNvPr>
          <p:cNvPicPr>
            <a:picLocks noChangeAspect="1"/>
          </p:cNvPicPr>
          <p:nvPr/>
        </p:nvPicPr>
        <p:blipFill>
          <a:blip r:embed="rId4"/>
          <a:stretch>
            <a:fillRect/>
          </a:stretch>
        </p:blipFill>
        <p:spPr>
          <a:xfrm>
            <a:off x="6269183" y="4870894"/>
            <a:ext cx="2530587" cy="787666"/>
          </a:xfrm>
          <a:prstGeom prst="rect">
            <a:avLst/>
          </a:prstGeom>
        </p:spPr>
      </p:pic>
      <p:sp>
        <p:nvSpPr>
          <p:cNvPr id="3" name="TextBox 2">
            <a:extLst>
              <a:ext uri="{FF2B5EF4-FFF2-40B4-BE49-F238E27FC236}">
                <a16:creationId xmlns:a16="http://schemas.microsoft.com/office/drawing/2014/main" id="{383C09C8-6214-5349-17D9-F222A6AC7E5E}"/>
              </a:ext>
            </a:extLst>
          </p:cNvPr>
          <p:cNvSpPr txBox="1"/>
          <p:nvPr/>
        </p:nvSpPr>
        <p:spPr>
          <a:xfrm>
            <a:off x="838200" y="1593273"/>
            <a:ext cx="10515600" cy="2677656"/>
          </a:xfrm>
          <a:prstGeom prst="rect">
            <a:avLst/>
          </a:prstGeom>
          <a:noFill/>
        </p:spPr>
        <p:txBody>
          <a:bodyPr wrap="square" rtlCol="0">
            <a:spAutoFit/>
          </a:bodyPr>
          <a:lstStyle/>
          <a:p>
            <a:pPr marL="457200" indent="-457200">
              <a:buFont typeface="Arial" panose="020B0604020202020204" pitchFamily="34" charset="0"/>
              <a:buChar char="•"/>
            </a:pPr>
            <a:r>
              <a:rPr lang="en-AU" sz="2800" dirty="0"/>
              <a:t>Lise Lafferty, Centre for Social Research in Health, UNSW</a:t>
            </a:r>
          </a:p>
          <a:p>
            <a:pPr marL="457200" indent="-457200">
              <a:buFont typeface="Arial" panose="020B0604020202020204" pitchFamily="34" charset="0"/>
              <a:buChar char="•"/>
            </a:pPr>
            <a:r>
              <a:rPr lang="en-AU" sz="2800" dirty="0"/>
              <a:t>Behzad </a:t>
            </a:r>
            <a:r>
              <a:rPr lang="en-AU" sz="2800" dirty="0" err="1"/>
              <a:t>Hajarizadeh</a:t>
            </a:r>
            <a:r>
              <a:rPr lang="en-AU" sz="2800" dirty="0"/>
              <a:t>, Kirby Institute, UNSW</a:t>
            </a:r>
          </a:p>
          <a:p>
            <a:pPr marL="457200" indent="-457200">
              <a:buFont typeface="Arial" panose="020B0604020202020204" pitchFamily="34" charset="0"/>
              <a:buChar char="•"/>
            </a:pPr>
            <a:r>
              <a:rPr lang="en-AU" sz="2800" dirty="0"/>
              <a:t>Tracey Brown, Justice Health NSW</a:t>
            </a:r>
          </a:p>
          <a:p>
            <a:pPr marL="457200" indent="-457200">
              <a:buFont typeface="Arial" panose="020B0604020202020204" pitchFamily="34" charset="0"/>
              <a:buChar char="•"/>
            </a:pPr>
            <a:r>
              <a:rPr lang="en-AU" sz="2800" dirty="0"/>
              <a:t>Katherine Tree, Justice Health NSW </a:t>
            </a:r>
          </a:p>
          <a:p>
            <a:pPr marL="457200" indent="-457200">
              <a:buFont typeface="Arial" panose="020B0604020202020204" pitchFamily="34" charset="0"/>
              <a:buChar char="•"/>
            </a:pPr>
            <a:r>
              <a:rPr lang="en-AU" sz="2800" dirty="0"/>
              <a:t>Tom Wright, Justice Health NSW</a:t>
            </a:r>
          </a:p>
          <a:p>
            <a:pPr marL="457200" indent="-457200">
              <a:buFont typeface="Arial" panose="020B0604020202020204" pitchFamily="34" charset="0"/>
              <a:buChar char="•"/>
            </a:pPr>
            <a:r>
              <a:rPr lang="en-AU" sz="2800" dirty="0"/>
              <a:t>The Harm Reduction in Prisons Working Group</a:t>
            </a:r>
          </a:p>
        </p:txBody>
      </p:sp>
    </p:spTree>
    <p:extLst>
      <p:ext uri="{BB962C8B-B14F-4D97-AF65-F5344CB8AC3E}">
        <p14:creationId xmlns:p14="http://schemas.microsoft.com/office/powerpoint/2010/main" val="3038844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AA59-5736-66D1-319F-D5B884C30229}"/>
              </a:ext>
            </a:extLst>
          </p:cNvPr>
          <p:cNvSpPr>
            <a:spLocks noGrp="1"/>
          </p:cNvSpPr>
          <p:nvPr>
            <p:ph type="title"/>
          </p:nvPr>
        </p:nvSpPr>
        <p:spPr/>
        <p:txBody>
          <a:bodyPr/>
          <a:lstStyle/>
          <a:p>
            <a:r>
              <a:rPr lang="en-AU" dirty="0"/>
              <a:t>About the harm reduction in prison working group</a:t>
            </a:r>
          </a:p>
        </p:txBody>
      </p:sp>
      <p:pic>
        <p:nvPicPr>
          <p:cNvPr id="4" name="Picture 3">
            <a:extLst>
              <a:ext uri="{FF2B5EF4-FFF2-40B4-BE49-F238E27FC236}">
                <a16:creationId xmlns:a16="http://schemas.microsoft.com/office/drawing/2014/main" id="{365E1B20-5DF5-96FD-1D98-BBF3E218E3A6}"/>
              </a:ext>
            </a:extLst>
          </p:cNvPr>
          <p:cNvPicPr>
            <a:picLocks noChangeAspect="1"/>
          </p:cNvPicPr>
          <p:nvPr/>
        </p:nvPicPr>
        <p:blipFill>
          <a:blip r:embed="rId3"/>
          <a:stretch>
            <a:fillRect/>
          </a:stretch>
        </p:blipFill>
        <p:spPr>
          <a:xfrm>
            <a:off x="959209" y="1914313"/>
            <a:ext cx="4101742" cy="1325563"/>
          </a:xfrm>
          <a:prstGeom prst="rect">
            <a:avLst/>
          </a:prstGeom>
        </p:spPr>
      </p:pic>
      <p:pic>
        <p:nvPicPr>
          <p:cNvPr id="6" name="Picture 5">
            <a:extLst>
              <a:ext uri="{FF2B5EF4-FFF2-40B4-BE49-F238E27FC236}">
                <a16:creationId xmlns:a16="http://schemas.microsoft.com/office/drawing/2014/main" id="{E36F9045-82A3-08DB-2FD5-D5513DA843FE}"/>
              </a:ext>
            </a:extLst>
          </p:cNvPr>
          <p:cNvPicPr>
            <a:picLocks noChangeAspect="1"/>
          </p:cNvPicPr>
          <p:nvPr/>
        </p:nvPicPr>
        <p:blipFill>
          <a:blip r:embed="rId4"/>
          <a:stretch>
            <a:fillRect/>
          </a:stretch>
        </p:blipFill>
        <p:spPr>
          <a:xfrm>
            <a:off x="5248549" y="1701309"/>
            <a:ext cx="2276793" cy="1457528"/>
          </a:xfrm>
          <a:prstGeom prst="rect">
            <a:avLst/>
          </a:prstGeom>
        </p:spPr>
      </p:pic>
      <p:pic>
        <p:nvPicPr>
          <p:cNvPr id="8" name="Picture 7">
            <a:extLst>
              <a:ext uri="{FF2B5EF4-FFF2-40B4-BE49-F238E27FC236}">
                <a16:creationId xmlns:a16="http://schemas.microsoft.com/office/drawing/2014/main" id="{CAC9DF05-CB33-4473-5451-A8E5814FC83F}"/>
              </a:ext>
            </a:extLst>
          </p:cNvPr>
          <p:cNvPicPr>
            <a:picLocks noChangeAspect="1"/>
          </p:cNvPicPr>
          <p:nvPr/>
        </p:nvPicPr>
        <p:blipFill>
          <a:blip r:embed="rId5"/>
          <a:stretch>
            <a:fillRect/>
          </a:stretch>
        </p:blipFill>
        <p:spPr>
          <a:xfrm>
            <a:off x="8146323" y="1815891"/>
            <a:ext cx="2759816" cy="1342946"/>
          </a:xfrm>
          <a:prstGeom prst="rect">
            <a:avLst/>
          </a:prstGeom>
        </p:spPr>
      </p:pic>
      <p:pic>
        <p:nvPicPr>
          <p:cNvPr id="10" name="Picture 9">
            <a:extLst>
              <a:ext uri="{FF2B5EF4-FFF2-40B4-BE49-F238E27FC236}">
                <a16:creationId xmlns:a16="http://schemas.microsoft.com/office/drawing/2014/main" id="{6BB8F1AD-6F62-133A-46B6-8CFCC73FD032}"/>
              </a:ext>
            </a:extLst>
          </p:cNvPr>
          <p:cNvPicPr>
            <a:picLocks noChangeAspect="1"/>
          </p:cNvPicPr>
          <p:nvPr/>
        </p:nvPicPr>
        <p:blipFill>
          <a:blip r:embed="rId6"/>
          <a:stretch>
            <a:fillRect/>
          </a:stretch>
        </p:blipFill>
        <p:spPr>
          <a:xfrm>
            <a:off x="959209" y="3463501"/>
            <a:ext cx="2505425" cy="1457528"/>
          </a:xfrm>
          <a:prstGeom prst="rect">
            <a:avLst/>
          </a:prstGeom>
        </p:spPr>
      </p:pic>
      <p:pic>
        <p:nvPicPr>
          <p:cNvPr id="1026" name="Picture 2" descr="Drug and Alcohol Counsellor - Cairns - Job in Cairns &amp; Far North - QuIHN">
            <a:extLst>
              <a:ext uri="{FF2B5EF4-FFF2-40B4-BE49-F238E27FC236}">
                <a16:creationId xmlns:a16="http://schemas.microsoft.com/office/drawing/2014/main" id="{3046BC93-2A81-8DB0-B628-AFE36BCA62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0951" y="3382462"/>
            <a:ext cx="2505426" cy="1386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3C7EDAB-36D6-F146-4FDE-8A7D04A9CB40}"/>
              </a:ext>
            </a:extLst>
          </p:cNvPr>
          <p:cNvPicPr>
            <a:picLocks noChangeAspect="1"/>
          </p:cNvPicPr>
          <p:nvPr/>
        </p:nvPicPr>
        <p:blipFill>
          <a:blip r:embed="rId8"/>
          <a:stretch>
            <a:fillRect/>
          </a:stretch>
        </p:blipFill>
        <p:spPr>
          <a:xfrm>
            <a:off x="8576368" y="3337768"/>
            <a:ext cx="2063922" cy="1502222"/>
          </a:xfrm>
          <a:prstGeom prst="rect">
            <a:avLst/>
          </a:prstGeom>
        </p:spPr>
      </p:pic>
      <p:pic>
        <p:nvPicPr>
          <p:cNvPr id="14" name="Picture 13">
            <a:extLst>
              <a:ext uri="{FF2B5EF4-FFF2-40B4-BE49-F238E27FC236}">
                <a16:creationId xmlns:a16="http://schemas.microsoft.com/office/drawing/2014/main" id="{65A3ED21-1838-0420-03F0-36CAD405C57D}"/>
              </a:ext>
            </a:extLst>
          </p:cNvPr>
          <p:cNvPicPr>
            <a:picLocks noChangeAspect="1"/>
          </p:cNvPicPr>
          <p:nvPr/>
        </p:nvPicPr>
        <p:blipFill>
          <a:blip r:embed="rId9"/>
          <a:stretch>
            <a:fillRect/>
          </a:stretch>
        </p:blipFill>
        <p:spPr>
          <a:xfrm>
            <a:off x="1915451" y="5144654"/>
            <a:ext cx="3738002" cy="829438"/>
          </a:xfrm>
          <a:prstGeom prst="rect">
            <a:avLst/>
          </a:prstGeom>
        </p:spPr>
      </p:pic>
      <p:pic>
        <p:nvPicPr>
          <p:cNvPr id="16" name="Picture 15">
            <a:extLst>
              <a:ext uri="{FF2B5EF4-FFF2-40B4-BE49-F238E27FC236}">
                <a16:creationId xmlns:a16="http://schemas.microsoft.com/office/drawing/2014/main" id="{7494CE09-7B6D-F6A8-6799-F5836218DF71}"/>
              </a:ext>
            </a:extLst>
          </p:cNvPr>
          <p:cNvPicPr>
            <a:picLocks noChangeAspect="1"/>
          </p:cNvPicPr>
          <p:nvPr/>
        </p:nvPicPr>
        <p:blipFill>
          <a:blip r:embed="rId10"/>
          <a:stretch>
            <a:fillRect/>
          </a:stretch>
        </p:blipFill>
        <p:spPr>
          <a:xfrm>
            <a:off x="7036090" y="5018921"/>
            <a:ext cx="1749712" cy="924180"/>
          </a:xfrm>
          <a:prstGeom prst="rect">
            <a:avLst/>
          </a:prstGeom>
        </p:spPr>
      </p:pic>
    </p:spTree>
    <p:extLst>
      <p:ext uri="{BB962C8B-B14F-4D97-AF65-F5344CB8AC3E}">
        <p14:creationId xmlns:p14="http://schemas.microsoft.com/office/powerpoint/2010/main" val="310491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BCF6F-4C4D-95F9-57DA-2718C3967BB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FCF40-9F51-904A-A00D-1B22C9BD1EC3}"/>
              </a:ext>
            </a:extLst>
          </p:cNvPr>
          <p:cNvSpPr>
            <a:spLocks noGrp="1"/>
          </p:cNvSpPr>
          <p:nvPr>
            <p:ph type="title"/>
          </p:nvPr>
        </p:nvSpPr>
        <p:spPr/>
        <p:txBody>
          <a:bodyPr/>
          <a:lstStyle/>
          <a:p>
            <a:r>
              <a:rPr lang="en-AU" dirty="0"/>
              <a:t>What is harm reduction </a:t>
            </a:r>
          </a:p>
        </p:txBody>
      </p:sp>
      <p:pic>
        <p:nvPicPr>
          <p:cNvPr id="1028" name="Picture 4" descr="Harm Reduction for Alcohol and Drug Consumption | Ausmed">
            <a:extLst>
              <a:ext uri="{FF2B5EF4-FFF2-40B4-BE49-F238E27FC236}">
                <a16:creationId xmlns:a16="http://schemas.microsoft.com/office/drawing/2014/main" id="{53686465-5876-45ED-48D1-3A03C75D9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180" y="1355435"/>
            <a:ext cx="6744566" cy="449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34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8E24BE-5E43-753E-E94C-C19B690A5BE5}"/>
              </a:ext>
            </a:extLst>
          </p:cNvPr>
          <p:cNvSpPr>
            <a:spLocks noGrp="1"/>
          </p:cNvSpPr>
          <p:nvPr>
            <p:ph type="title"/>
          </p:nvPr>
        </p:nvSpPr>
        <p:spPr>
          <a:xfrm>
            <a:off x="5136575" y="182150"/>
            <a:ext cx="5714999" cy="1325563"/>
          </a:xfrm>
        </p:spPr>
        <p:txBody>
          <a:bodyPr/>
          <a:lstStyle/>
          <a:p>
            <a:r>
              <a:rPr lang="en-AU" dirty="0"/>
              <a:t>The need for harm reduction in prison</a:t>
            </a:r>
          </a:p>
        </p:txBody>
      </p:sp>
      <p:grpSp>
        <p:nvGrpSpPr>
          <p:cNvPr id="4" name="Group 3">
            <a:extLst>
              <a:ext uri="{FF2B5EF4-FFF2-40B4-BE49-F238E27FC236}">
                <a16:creationId xmlns:a16="http://schemas.microsoft.com/office/drawing/2014/main" id="{0EA2FF66-3936-DD68-D115-BDD53F3EA10E}"/>
              </a:ext>
            </a:extLst>
          </p:cNvPr>
          <p:cNvGrpSpPr/>
          <p:nvPr/>
        </p:nvGrpSpPr>
        <p:grpSpPr>
          <a:xfrm>
            <a:off x="514039" y="0"/>
            <a:ext cx="3683888" cy="6652360"/>
            <a:chOff x="4889371" y="153407"/>
            <a:chExt cx="2413121" cy="6003963"/>
          </a:xfrm>
        </p:grpSpPr>
        <p:grpSp>
          <p:nvGrpSpPr>
            <p:cNvPr id="5" name="Group 4">
              <a:extLst>
                <a:ext uri="{FF2B5EF4-FFF2-40B4-BE49-F238E27FC236}">
                  <a16:creationId xmlns:a16="http://schemas.microsoft.com/office/drawing/2014/main" id="{87087908-1EF9-2A82-FC45-1BEDAACB2B46}"/>
                </a:ext>
              </a:extLst>
            </p:cNvPr>
            <p:cNvGrpSpPr/>
            <p:nvPr/>
          </p:nvGrpSpPr>
          <p:grpSpPr>
            <a:xfrm>
              <a:off x="4889371" y="153407"/>
              <a:ext cx="2413121" cy="2542168"/>
              <a:chOff x="4889371" y="153407"/>
              <a:chExt cx="2413121" cy="2542168"/>
            </a:xfrm>
          </p:grpSpPr>
          <p:graphicFrame>
            <p:nvGraphicFramePr>
              <p:cNvPr id="18" name="Chart 17">
                <a:extLst>
                  <a:ext uri="{FF2B5EF4-FFF2-40B4-BE49-F238E27FC236}">
                    <a16:creationId xmlns:a16="http://schemas.microsoft.com/office/drawing/2014/main" id="{453F34B1-9605-68EE-5A0A-AD20D7AD9A83}"/>
                  </a:ext>
                </a:extLst>
              </p:cNvPr>
              <p:cNvGraphicFramePr/>
              <p:nvPr/>
            </p:nvGraphicFramePr>
            <p:xfrm>
              <a:off x="4889371" y="153407"/>
              <a:ext cx="2413121" cy="254216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3DCEC537-E7C7-4000-864B-D90092F52210}"/>
                  </a:ext>
                </a:extLst>
              </p:cNvPr>
              <p:cNvSpPr txBox="1"/>
              <p:nvPr/>
            </p:nvSpPr>
            <p:spPr>
              <a:xfrm>
                <a:off x="5607785" y="906817"/>
                <a:ext cx="1004494" cy="1077218"/>
              </a:xfrm>
              <a:prstGeom prst="rect">
                <a:avLst/>
              </a:prstGeom>
              <a:noFill/>
            </p:spPr>
            <p:txBody>
              <a:bodyPr wrap="square" rtlCol="0">
                <a:spAutoFit/>
              </a:bodyPr>
              <a:lstStyle/>
              <a:p>
                <a:pPr algn="ctr"/>
                <a:r>
                  <a:rPr lang="en-AU" sz="1600" b="1" dirty="0">
                    <a:solidFill>
                      <a:schemeClr val="accent1">
                        <a:lumMod val="75000"/>
                      </a:schemeClr>
                    </a:solidFill>
                  </a:rPr>
                  <a:t>Had ever injected drugs</a:t>
                </a:r>
              </a:p>
              <a:p>
                <a:pPr algn="ctr"/>
                <a:r>
                  <a:rPr lang="en-AU" sz="1600" b="1" dirty="0">
                    <a:solidFill>
                      <a:schemeClr val="accent1">
                        <a:lumMod val="75000"/>
                      </a:schemeClr>
                    </a:solidFill>
                  </a:rPr>
                  <a:t>n=149</a:t>
                </a:r>
              </a:p>
            </p:txBody>
          </p:sp>
        </p:grpSp>
        <p:cxnSp>
          <p:nvCxnSpPr>
            <p:cNvPr id="6" name="Straight Connector 5">
              <a:extLst>
                <a:ext uri="{FF2B5EF4-FFF2-40B4-BE49-F238E27FC236}">
                  <a16:creationId xmlns:a16="http://schemas.microsoft.com/office/drawing/2014/main" id="{16EC7D9C-C012-54CD-DBFC-95AB8B35875A}"/>
                </a:ext>
              </a:extLst>
            </p:cNvPr>
            <p:cNvCxnSpPr>
              <a:cxnSpLocks/>
            </p:cNvCxnSpPr>
            <p:nvPr/>
          </p:nvCxnSpPr>
          <p:spPr>
            <a:xfrm>
              <a:off x="5068879" y="1103243"/>
              <a:ext cx="248036" cy="2458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E2E029-47DC-68E9-9408-4D306C375C21}"/>
                </a:ext>
              </a:extLst>
            </p:cNvPr>
            <p:cNvCxnSpPr>
              <a:cxnSpLocks/>
            </p:cNvCxnSpPr>
            <p:nvPr/>
          </p:nvCxnSpPr>
          <p:spPr>
            <a:xfrm flipH="1">
              <a:off x="6962771" y="1103243"/>
              <a:ext cx="253038" cy="2193647"/>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BBA427C-85E2-FEDB-055F-BBD77A17980F}"/>
                </a:ext>
              </a:extLst>
            </p:cNvPr>
            <p:cNvGrpSpPr/>
            <p:nvPr/>
          </p:nvGrpSpPr>
          <p:grpSpPr>
            <a:xfrm>
              <a:off x="5199530" y="2585350"/>
              <a:ext cx="1880627" cy="1952625"/>
              <a:chOff x="7667419" y="2167411"/>
              <a:chExt cx="1880627" cy="1952625"/>
            </a:xfrm>
          </p:grpSpPr>
          <p:graphicFrame>
            <p:nvGraphicFramePr>
              <p:cNvPr id="15" name="Chart 14">
                <a:extLst>
                  <a:ext uri="{FF2B5EF4-FFF2-40B4-BE49-F238E27FC236}">
                    <a16:creationId xmlns:a16="http://schemas.microsoft.com/office/drawing/2014/main" id="{127224A6-6C2C-A94B-750D-7B27E954C2A8}"/>
                  </a:ext>
                </a:extLst>
              </p:cNvPr>
              <p:cNvGraphicFramePr/>
              <p:nvPr>
                <p:extLst>
                  <p:ext uri="{D42A27DB-BD31-4B8C-83A1-F6EECF244321}">
                    <p14:modId xmlns:p14="http://schemas.microsoft.com/office/powerpoint/2010/main" val="3797241084"/>
                  </p:ext>
                </p:extLst>
              </p:nvPr>
            </p:nvGraphicFramePr>
            <p:xfrm>
              <a:off x="7667419" y="2167411"/>
              <a:ext cx="1880627" cy="195262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7F5B7FD9-0B10-4918-2891-8000DEDEBB83}"/>
                  </a:ext>
                </a:extLst>
              </p:cNvPr>
              <p:cNvSpPr txBox="1"/>
              <p:nvPr/>
            </p:nvSpPr>
            <p:spPr>
              <a:xfrm>
                <a:off x="8160160" y="2800675"/>
                <a:ext cx="889377" cy="686096"/>
              </a:xfrm>
              <a:prstGeom prst="rect">
                <a:avLst/>
              </a:prstGeom>
              <a:noFill/>
            </p:spPr>
            <p:txBody>
              <a:bodyPr wrap="square" rtlCol="0">
                <a:spAutoFit/>
              </a:bodyPr>
              <a:lstStyle/>
              <a:p>
                <a:pPr algn="ctr"/>
                <a:r>
                  <a:rPr lang="en-AU" sz="1100" b="1" dirty="0">
                    <a:solidFill>
                      <a:schemeClr val="accent5">
                        <a:lumMod val="75000"/>
                      </a:schemeClr>
                    </a:solidFill>
                  </a:rPr>
                  <a:t>Injected drugs in the past month in prison</a:t>
                </a:r>
              </a:p>
              <a:p>
                <a:pPr algn="ctr"/>
                <a:r>
                  <a:rPr lang="en-AU" sz="1100" b="1" dirty="0">
                    <a:solidFill>
                      <a:schemeClr val="accent5">
                        <a:lumMod val="75000"/>
                      </a:schemeClr>
                    </a:solidFill>
                  </a:rPr>
                  <a:t>n=63</a:t>
                </a:r>
              </a:p>
            </p:txBody>
          </p:sp>
          <p:sp>
            <p:nvSpPr>
              <p:cNvPr id="17" name="TextBox 1">
                <a:extLst>
                  <a:ext uri="{FF2B5EF4-FFF2-40B4-BE49-F238E27FC236}">
                    <a16:creationId xmlns:a16="http://schemas.microsoft.com/office/drawing/2014/main" id="{C41834F0-7E45-8A38-B59F-7B19B8BB0949}"/>
                  </a:ext>
                </a:extLst>
              </p:cNvPr>
              <p:cNvSpPr txBox="1"/>
              <p:nvPr/>
            </p:nvSpPr>
            <p:spPr>
              <a:xfrm>
                <a:off x="8294526" y="3687856"/>
                <a:ext cx="652423" cy="265304"/>
              </a:xfrm>
              <a:prstGeom prst="rect">
                <a:avLst/>
              </a:prstGeom>
            </p:spPr>
            <p:txBody>
              <a:bodyPr wrap="square" t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800" b="1" dirty="0">
                    <a:solidFill>
                      <a:schemeClr val="bg1"/>
                    </a:solidFill>
                  </a:rPr>
                  <a:t>44%</a:t>
                </a:r>
              </a:p>
            </p:txBody>
          </p:sp>
        </p:grpSp>
        <p:cxnSp>
          <p:nvCxnSpPr>
            <p:cNvPr id="9" name="Straight Connector 8">
              <a:extLst>
                <a:ext uri="{FF2B5EF4-FFF2-40B4-BE49-F238E27FC236}">
                  <a16:creationId xmlns:a16="http://schemas.microsoft.com/office/drawing/2014/main" id="{3D7F126E-9BF8-26E8-9119-9465A7D171ED}"/>
                </a:ext>
              </a:extLst>
            </p:cNvPr>
            <p:cNvCxnSpPr>
              <a:cxnSpLocks/>
            </p:cNvCxnSpPr>
            <p:nvPr/>
          </p:nvCxnSpPr>
          <p:spPr>
            <a:xfrm flipV="1">
              <a:off x="6888443" y="3745612"/>
              <a:ext cx="74328" cy="151689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7EA75B2-BADD-268D-7ED1-22CD64C4A6FB}"/>
                </a:ext>
              </a:extLst>
            </p:cNvPr>
            <p:cNvCxnSpPr>
              <a:cxnSpLocks/>
            </p:cNvCxnSpPr>
            <p:nvPr/>
          </p:nvCxnSpPr>
          <p:spPr>
            <a:xfrm>
              <a:off x="5288656" y="3712263"/>
              <a:ext cx="121969" cy="155024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A087C36-1B57-014F-619A-83976B303681}"/>
                </a:ext>
              </a:extLst>
            </p:cNvPr>
            <p:cNvGrpSpPr/>
            <p:nvPr/>
          </p:nvGrpSpPr>
          <p:grpSpPr>
            <a:xfrm>
              <a:off x="5342925" y="4596509"/>
              <a:ext cx="1619846" cy="1560861"/>
              <a:chOff x="7800608" y="4367130"/>
              <a:chExt cx="1619846" cy="1560861"/>
            </a:xfrm>
          </p:grpSpPr>
          <p:graphicFrame>
            <p:nvGraphicFramePr>
              <p:cNvPr id="12" name="Chart 11">
                <a:extLst>
                  <a:ext uri="{FF2B5EF4-FFF2-40B4-BE49-F238E27FC236}">
                    <a16:creationId xmlns:a16="http://schemas.microsoft.com/office/drawing/2014/main" id="{8D84BC1F-7876-0757-CE82-2333B291DB03}"/>
                  </a:ext>
                </a:extLst>
              </p:cNvPr>
              <p:cNvGraphicFramePr/>
              <p:nvPr>
                <p:extLst>
                  <p:ext uri="{D42A27DB-BD31-4B8C-83A1-F6EECF244321}">
                    <p14:modId xmlns:p14="http://schemas.microsoft.com/office/powerpoint/2010/main" val="2722902951"/>
                  </p:ext>
                </p:extLst>
              </p:nvPr>
            </p:nvGraphicFramePr>
            <p:xfrm>
              <a:off x="7800608" y="4367130"/>
              <a:ext cx="1619846" cy="1560861"/>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94290089-E99F-F7F5-3B72-DA908BBE87D0}"/>
                  </a:ext>
                </a:extLst>
              </p:cNvPr>
              <p:cNvSpPr txBox="1"/>
              <p:nvPr/>
            </p:nvSpPr>
            <p:spPr>
              <a:xfrm>
                <a:off x="8107616" y="4651713"/>
                <a:ext cx="1004494" cy="938719"/>
              </a:xfrm>
              <a:prstGeom prst="rect">
                <a:avLst/>
              </a:prstGeom>
              <a:noFill/>
            </p:spPr>
            <p:txBody>
              <a:bodyPr wrap="square" rtlCol="0">
                <a:spAutoFit/>
              </a:bodyPr>
              <a:lstStyle/>
              <a:p>
                <a:pPr algn="ctr"/>
                <a:r>
                  <a:rPr lang="en-AU" sz="1100" b="1" dirty="0"/>
                  <a:t>Shared </a:t>
                </a:r>
              </a:p>
              <a:p>
                <a:pPr algn="ctr"/>
                <a:r>
                  <a:rPr lang="en-AU" sz="1100" b="1" dirty="0"/>
                  <a:t>injecting </a:t>
                </a:r>
              </a:p>
              <a:p>
                <a:pPr algn="ctr"/>
                <a:r>
                  <a:rPr lang="en-AU" sz="1100" b="1" dirty="0"/>
                  <a:t>equipment </a:t>
                </a:r>
              </a:p>
              <a:p>
                <a:pPr algn="ctr"/>
                <a:r>
                  <a:rPr lang="en-AU" sz="1100" b="1" dirty="0"/>
                  <a:t>in prison</a:t>
                </a:r>
              </a:p>
              <a:p>
                <a:pPr algn="ctr"/>
                <a:r>
                  <a:rPr lang="en-AU" sz="1100" b="1" dirty="0"/>
                  <a:t>n=58</a:t>
                </a:r>
              </a:p>
            </p:txBody>
          </p:sp>
          <p:sp>
            <p:nvSpPr>
              <p:cNvPr id="14" name="TextBox 1">
                <a:extLst>
                  <a:ext uri="{FF2B5EF4-FFF2-40B4-BE49-F238E27FC236}">
                    <a16:creationId xmlns:a16="http://schemas.microsoft.com/office/drawing/2014/main" id="{9FE27876-CF04-7EE8-3B85-61407ED184E8}"/>
                  </a:ext>
                </a:extLst>
              </p:cNvPr>
              <p:cNvSpPr txBox="1"/>
              <p:nvPr/>
            </p:nvSpPr>
            <p:spPr>
              <a:xfrm>
                <a:off x="8332233" y="5590507"/>
                <a:ext cx="652423" cy="265304"/>
              </a:xfrm>
              <a:prstGeom prst="rect">
                <a:avLst/>
              </a:prstGeom>
            </p:spPr>
            <p:txBody>
              <a:bodyPr wrap="square" tIns="0" bIns="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AU" sz="1800" b="1" dirty="0">
                    <a:solidFill>
                      <a:schemeClr val="bg1"/>
                    </a:solidFill>
                  </a:rPr>
                  <a:t>92%</a:t>
                </a:r>
              </a:p>
            </p:txBody>
          </p:sp>
        </p:grpSp>
      </p:grpSp>
      <p:sp>
        <p:nvSpPr>
          <p:cNvPr id="20" name="TextBox 19">
            <a:extLst>
              <a:ext uri="{FF2B5EF4-FFF2-40B4-BE49-F238E27FC236}">
                <a16:creationId xmlns:a16="http://schemas.microsoft.com/office/drawing/2014/main" id="{06375709-BF2C-D465-D3AA-2240BD162225}"/>
              </a:ext>
            </a:extLst>
          </p:cNvPr>
          <p:cNvSpPr txBox="1"/>
          <p:nvPr/>
        </p:nvSpPr>
        <p:spPr>
          <a:xfrm>
            <a:off x="5196918" y="1656576"/>
            <a:ext cx="5491863" cy="4678204"/>
          </a:xfrm>
          <a:prstGeom prst="rect">
            <a:avLst/>
          </a:prstGeom>
          <a:noFill/>
        </p:spPr>
        <p:txBody>
          <a:bodyPr wrap="square" rtlCol="0">
            <a:spAutoFit/>
          </a:bodyPr>
          <a:lstStyle/>
          <a:p>
            <a:pPr marL="285750" indent="-285750">
              <a:buFont typeface="Arial" panose="020B0604020202020204" pitchFamily="34" charset="0"/>
              <a:buChar char="•"/>
            </a:pPr>
            <a:r>
              <a:rPr lang="en-AU" sz="2400" dirty="0"/>
              <a:t>People in prison have much higher rates of injecting drug use than general population</a:t>
            </a:r>
            <a:endParaRPr lang="en-AU" sz="1000" dirty="0"/>
          </a:p>
          <a:p>
            <a:pPr marL="285750" indent="-285750">
              <a:buFont typeface="Arial" panose="020B0604020202020204" pitchFamily="34" charset="0"/>
              <a:buChar char="•"/>
            </a:pPr>
            <a:endParaRPr lang="en-AU" sz="1000" dirty="0"/>
          </a:p>
          <a:p>
            <a:pPr marL="285750" indent="-285750">
              <a:buFont typeface="Arial" panose="020B0604020202020204" pitchFamily="34" charset="0"/>
              <a:buChar char="•"/>
            </a:pPr>
            <a:r>
              <a:rPr lang="en-AU" sz="2400" dirty="0"/>
              <a:t>Lack of access to clean and new injecting equipment results in shared use and homemade items</a:t>
            </a:r>
          </a:p>
          <a:p>
            <a:pPr marL="285750" indent="-285750">
              <a:buFont typeface="Arial" panose="020B0604020202020204" pitchFamily="34" charset="0"/>
              <a:buChar char="•"/>
            </a:pPr>
            <a:endParaRPr lang="en-AU" sz="1000" dirty="0"/>
          </a:p>
          <a:p>
            <a:pPr marL="285750" indent="-285750">
              <a:buFont typeface="Arial" panose="020B0604020202020204" pitchFamily="34" charset="0"/>
              <a:buChar char="•"/>
            </a:pPr>
            <a:r>
              <a:rPr lang="en-AU" sz="2400" dirty="0"/>
              <a:t>Rates of BBV much higher among prison population than in community</a:t>
            </a:r>
          </a:p>
          <a:p>
            <a:pPr marL="285750" indent="-285750">
              <a:buFont typeface="Arial" panose="020B0604020202020204" pitchFamily="34" charset="0"/>
              <a:buChar char="•"/>
            </a:pPr>
            <a:endParaRPr lang="en-AU" sz="1000" dirty="0"/>
          </a:p>
          <a:p>
            <a:pPr marL="285750" indent="-285750">
              <a:buFont typeface="Arial" panose="020B0604020202020204" pitchFamily="34" charset="0"/>
              <a:buChar char="•"/>
            </a:pPr>
            <a:r>
              <a:rPr lang="en-AU" sz="2400" dirty="0"/>
              <a:t>Injecting related injuries and disease</a:t>
            </a:r>
          </a:p>
          <a:p>
            <a:pPr marL="285750" indent="-285750">
              <a:buFont typeface="Arial" panose="020B0604020202020204" pitchFamily="34" charset="0"/>
              <a:buChar char="•"/>
            </a:pPr>
            <a:endParaRPr lang="en-AU" sz="1000" dirty="0"/>
          </a:p>
          <a:p>
            <a:pPr marL="285750" indent="-285750">
              <a:buFont typeface="Arial" panose="020B0604020202020204" pitchFamily="34" charset="0"/>
              <a:buChar char="•"/>
            </a:pPr>
            <a:r>
              <a:rPr lang="en-AU" sz="2400" dirty="0"/>
              <a:t>Overdose risk</a:t>
            </a:r>
          </a:p>
          <a:p>
            <a:endParaRPr lang="en-AU" dirty="0"/>
          </a:p>
        </p:txBody>
      </p:sp>
      <p:sp>
        <p:nvSpPr>
          <p:cNvPr id="23" name="TextBox 22">
            <a:extLst>
              <a:ext uri="{FF2B5EF4-FFF2-40B4-BE49-F238E27FC236}">
                <a16:creationId xmlns:a16="http://schemas.microsoft.com/office/drawing/2014/main" id="{6D4BF19F-DF38-DB3F-D6C3-8FBA325AACA1}"/>
              </a:ext>
            </a:extLst>
          </p:cNvPr>
          <p:cNvSpPr txBox="1"/>
          <p:nvPr/>
        </p:nvSpPr>
        <p:spPr>
          <a:xfrm>
            <a:off x="3551489" y="6076470"/>
            <a:ext cx="7758529" cy="646331"/>
          </a:xfrm>
          <a:prstGeom prst="rect">
            <a:avLst/>
          </a:prstGeom>
          <a:solidFill>
            <a:schemeClr val="accent3">
              <a:lumMod val="40000"/>
              <a:lumOff val="60000"/>
            </a:schemeClr>
          </a:solidFill>
        </p:spPr>
        <p:txBody>
          <a:bodyPr wrap="square" rtlCol="0">
            <a:spAutoFit/>
          </a:bodyPr>
          <a:lstStyle/>
          <a:p>
            <a:r>
              <a:rPr lang="en-AU" dirty="0"/>
              <a:t>Queensland data on injecting drug use in prison from:</a:t>
            </a:r>
          </a:p>
          <a:p>
            <a:r>
              <a:rPr lang="en-AU" sz="1800" b="1" dirty="0" err="1">
                <a:latin typeface="+mj-lt"/>
              </a:rPr>
              <a:t>Hajarizadeh</a:t>
            </a:r>
            <a:r>
              <a:rPr lang="en-AU" sz="1800" b="1" dirty="0">
                <a:latin typeface="+mj-lt"/>
              </a:rPr>
              <a:t>, 2024, HCV infection in Australia’s prisons</a:t>
            </a:r>
            <a:endParaRPr lang="en-AU" dirty="0"/>
          </a:p>
        </p:txBody>
      </p:sp>
      <p:pic>
        <p:nvPicPr>
          <p:cNvPr id="25" name="Picture 24">
            <a:extLst>
              <a:ext uri="{FF2B5EF4-FFF2-40B4-BE49-F238E27FC236}">
                <a16:creationId xmlns:a16="http://schemas.microsoft.com/office/drawing/2014/main" id="{4A8025CA-3900-D77B-B161-3060DD09578C}"/>
              </a:ext>
            </a:extLst>
          </p:cNvPr>
          <p:cNvPicPr>
            <a:picLocks noChangeAspect="1"/>
          </p:cNvPicPr>
          <p:nvPr/>
        </p:nvPicPr>
        <p:blipFill>
          <a:blip r:embed="rId6"/>
          <a:stretch>
            <a:fillRect/>
          </a:stretch>
        </p:blipFill>
        <p:spPr>
          <a:xfrm>
            <a:off x="66630" y="6158638"/>
            <a:ext cx="1693832" cy="646331"/>
          </a:xfrm>
          <a:prstGeom prst="rect">
            <a:avLst/>
          </a:prstGeom>
        </p:spPr>
      </p:pic>
    </p:spTree>
    <p:extLst>
      <p:ext uri="{BB962C8B-B14F-4D97-AF65-F5344CB8AC3E}">
        <p14:creationId xmlns:p14="http://schemas.microsoft.com/office/powerpoint/2010/main" val="187920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2ABA-7A03-143A-AC63-BE51331D07B6}"/>
              </a:ext>
            </a:extLst>
          </p:cNvPr>
          <p:cNvSpPr>
            <a:spLocks noGrp="1"/>
          </p:cNvSpPr>
          <p:nvPr>
            <p:ph type="title"/>
          </p:nvPr>
        </p:nvSpPr>
        <p:spPr>
          <a:xfrm>
            <a:off x="741218" y="32616"/>
            <a:ext cx="10515600" cy="1325563"/>
          </a:xfrm>
        </p:spPr>
        <p:txBody>
          <a:bodyPr/>
          <a:lstStyle/>
          <a:p>
            <a:r>
              <a:rPr lang="en-AU" dirty="0"/>
              <a:t>Prison health is public health (AIHW)</a:t>
            </a:r>
          </a:p>
        </p:txBody>
      </p:sp>
      <p:sp>
        <p:nvSpPr>
          <p:cNvPr id="3" name="TextBox 2">
            <a:extLst>
              <a:ext uri="{FF2B5EF4-FFF2-40B4-BE49-F238E27FC236}">
                <a16:creationId xmlns:a16="http://schemas.microsoft.com/office/drawing/2014/main" id="{24544D37-2DD2-2BFB-838E-8FDB40321CE7}"/>
              </a:ext>
            </a:extLst>
          </p:cNvPr>
          <p:cNvSpPr txBox="1"/>
          <p:nvPr/>
        </p:nvSpPr>
        <p:spPr>
          <a:xfrm>
            <a:off x="540327" y="1690688"/>
            <a:ext cx="4679950" cy="5447645"/>
          </a:xfrm>
          <a:prstGeom prst="rect">
            <a:avLst/>
          </a:prstGeom>
          <a:noFill/>
        </p:spPr>
        <p:txBody>
          <a:bodyPr wrap="square" rtlCol="0">
            <a:spAutoFit/>
          </a:bodyPr>
          <a:lstStyle/>
          <a:p>
            <a:pPr marL="285750" indent="-285750">
              <a:buFont typeface="Arial" panose="020B0604020202020204" pitchFamily="34" charset="0"/>
              <a:buChar char="•"/>
            </a:pPr>
            <a:r>
              <a:rPr lang="en-AU" sz="2400" dirty="0"/>
              <a:t>&gt;62,000 reception and releases out of prison each year</a:t>
            </a:r>
          </a:p>
          <a:p>
            <a:endParaRPr lang="en-AU" sz="2400" dirty="0"/>
          </a:p>
          <a:p>
            <a:pPr marL="285750" indent="-285750">
              <a:buFont typeface="Arial" panose="020B0604020202020204" pitchFamily="34" charset="0"/>
              <a:buChar char="•"/>
            </a:pPr>
            <a:r>
              <a:rPr lang="en-AU" sz="2400" dirty="0"/>
              <a:t>Hepatitis C elimination targets: prison a key site</a:t>
            </a:r>
          </a:p>
          <a:p>
            <a:endParaRPr lang="en-AU" sz="2400" dirty="0"/>
          </a:p>
          <a:p>
            <a:pPr marL="285750" indent="-285750">
              <a:buFont typeface="Arial" panose="020B0604020202020204" pitchFamily="34" charset="0"/>
              <a:buChar char="•"/>
            </a:pPr>
            <a:r>
              <a:rPr lang="en-AU" sz="2400" dirty="0"/>
              <a:t>Harm reduction improves health and safety for the prison environment, including correctional officers</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pic>
        <p:nvPicPr>
          <p:cNvPr id="1026" name="Picture 2" descr="Jail Bars Pictures | Download Free Images on Unsplash">
            <a:extLst>
              <a:ext uri="{FF2B5EF4-FFF2-40B4-BE49-F238E27FC236}">
                <a16:creationId xmlns:a16="http://schemas.microsoft.com/office/drawing/2014/main" id="{BE620A19-2736-EEEB-745C-7BA915A77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277" y="1496291"/>
            <a:ext cx="6795077" cy="452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8C068C-6719-C83C-A857-B63A5F57A03F}"/>
              </a:ext>
            </a:extLst>
          </p:cNvPr>
          <p:cNvSpPr txBox="1"/>
          <p:nvPr/>
        </p:nvSpPr>
        <p:spPr>
          <a:xfrm>
            <a:off x="955963" y="2964474"/>
            <a:ext cx="9088582" cy="1200329"/>
          </a:xfrm>
          <a:prstGeom prst="rect">
            <a:avLst/>
          </a:prstGeom>
          <a:noFill/>
        </p:spPr>
        <p:txBody>
          <a:bodyPr wrap="square" rtlCol="0">
            <a:spAutoFit/>
          </a:bodyPr>
          <a:lstStyle/>
          <a:p>
            <a:endParaRPr lang="en-AU" dirty="0"/>
          </a:p>
          <a:p>
            <a:endParaRPr lang="en-AU" dirty="0"/>
          </a:p>
          <a:p>
            <a:endParaRPr lang="en-AU" dirty="0"/>
          </a:p>
          <a:p>
            <a:endParaRPr lang="en-AU" dirty="0"/>
          </a:p>
        </p:txBody>
      </p:sp>
      <p:pic>
        <p:nvPicPr>
          <p:cNvPr id="16" name="Picture 15">
            <a:extLst>
              <a:ext uri="{FF2B5EF4-FFF2-40B4-BE49-F238E27FC236}">
                <a16:creationId xmlns:a16="http://schemas.microsoft.com/office/drawing/2014/main" id="{A6597E85-BA11-3C7B-DE84-6200C8D7E613}"/>
              </a:ext>
            </a:extLst>
          </p:cNvPr>
          <p:cNvPicPr>
            <a:picLocks noChangeAspect="1"/>
          </p:cNvPicPr>
          <p:nvPr/>
        </p:nvPicPr>
        <p:blipFill>
          <a:blip r:embed="rId3"/>
          <a:stretch>
            <a:fillRect/>
          </a:stretch>
        </p:blipFill>
        <p:spPr>
          <a:xfrm>
            <a:off x="761874" y="68874"/>
            <a:ext cx="10474163" cy="5944834"/>
          </a:xfrm>
          <a:prstGeom prst="rect">
            <a:avLst/>
          </a:prstGeom>
        </p:spPr>
      </p:pic>
      <p:sp>
        <p:nvSpPr>
          <p:cNvPr id="18" name="TextBox 17">
            <a:extLst>
              <a:ext uri="{FF2B5EF4-FFF2-40B4-BE49-F238E27FC236}">
                <a16:creationId xmlns:a16="http://schemas.microsoft.com/office/drawing/2014/main" id="{CBF537D6-247D-9854-FD83-78C0A4FE5B24}"/>
              </a:ext>
            </a:extLst>
          </p:cNvPr>
          <p:cNvSpPr txBox="1"/>
          <p:nvPr/>
        </p:nvSpPr>
        <p:spPr>
          <a:xfrm>
            <a:off x="318655" y="6255802"/>
            <a:ext cx="4862945" cy="307777"/>
          </a:xfrm>
          <a:prstGeom prst="rect">
            <a:avLst/>
          </a:prstGeom>
          <a:noFill/>
        </p:spPr>
        <p:txBody>
          <a:bodyPr wrap="square" rtlCol="0">
            <a:spAutoFit/>
          </a:bodyPr>
          <a:lstStyle/>
          <a:p>
            <a:r>
              <a:rPr lang="en-AU" sz="1400" b="1" dirty="0"/>
              <a:t>Data provided by NSW Ministry of Health</a:t>
            </a:r>
          </a:p>
        </p:txBody>
      </p:sp>
    </p:spTree>
    <p:extLst>
      <p:ext uri="{BB962C8B-B14F-4D97-AF65-F5344CB8AC3E}">
        <p14:creationId xmlns:p14="http://schemas.microsoft.com/office/powerpoint/2010/main" val="216082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4FF9-982C-41E5-2A9E-F19B8099F469}"/>
              </a:ext>
            </a:extLst>
          </p:cNvPr>
          <p:cNvSpPr>
            <a:spLocks noGrp="1"/>
          </p:cNvSpPr>
          <p:nvPr>
            <p:ph type="title"/>
          </p:nvPr>
        </p:nvSpPr>
        <p:spPr>
          <a:xfrm>
            <a:off x="713509" y="214648"/>
            <a:ext cx="10515600" cy="604259"/>
          </a:xfrm>
        </p:spPr>
        <p:txBody>
          <a:bodyPr>
            <a:normAutofit fontScale="90000"/>
          </a:bodyPr>
          <a:lstStyle/>
          <a:p>
            <a:r>
              <a:rPr lang="en-AU" dirty="0"/>
              <a:t>What works to reduce harm in prisons? </a:t>
            </a:r>
          </a:p>
        </p:txBody>
      </p:sp>
      <p:sp>
        <p:nvSpPr>
          <p:cNvPr id="3" name="TextBox 2">
            <a:extLst>
              <a:ext uri="{FF2B5EF4-FFF2-40B4-BE49-F238E27FC236}">
                <a16:creationId xmlns:a16="http://schemas.microsoft.com/office/drawing/2014/main" id="{862D5C06-E7DA-8526-FF9E-907E9B65A461}"/>
              </a:ext>
            </a:extLst>
          </p:cNvPr>
          <p:cNvSpPr txBox="1"/>
          <p:nvPr/>
        </p:nvSpPr>
        <p:spPr>
          <a:xfrm>
            <a:off x="1828800" y="2136338"/>
            <a:ext cx="5929746" cy="646331"/>
          </a:xfrm>
          <a:prstGeom prst="rect">
            <a:avLst/>
          </a:prstGeom>
          <a:noFill/>
        </p:spPr>
        <p:txBody>
          <a:bodyPr wrap="square" rtlCol="0">
            <a:spAutoFit/>
          </a:bodyPr>
          <a:lstStyle/>
          <a:p>
            <a:endParaRPr lang="en-AU" dirty="0"/>
          </a:p>
          <a:p>
            <a:endParaRPr lang="en-AU" dirty="0"/>
          </a:p>
        </p:txBody>
      </p:sp>
      <p:graphicFrame>
        <p:nvGraphicFramePr>
          <p:cNvPr id="4" name="Table 3">
            <a:extLst>
              <a:ext uri="{FF2B5EF4-FFF2-40B4-BE49-F238E27FC236}">
                <a16:creationId xmlns:a16="http://schemas.microsoft.com/office/drawing/2014/main" id="{220FD27A-8B32-9A78-4AF3-1564AA0D590E}"/>
              </a:ext>
            </a:extLst>
          </p:cNvPr>
          <p:cNvGraphicFramePr>
            <a:graphicFrameLocks noGrp="1"/>
          </p:cNvGraphicFramePr>
          <p:nvPr>
            <p:extLst>
              <p:ext uri="{D42A27DB-BD31-4B8C-83A1-F6EECF244321}">
                <p14:modId xmlns:p14="http://schemas.microsoft.com/office/powerpoint/2010/main" val="189726815"/>
              </p:ext>
            </p:extLst>
          </p:nvPr>
        </p:nvGraphicFramePr>
        <p:xfrm>
          <a:off x="893618" y="818907"/>
          <a:ext cx="9584091" cy="5151120"/>
        </p:xfrm>
        <a:graphic>
          <a:graphicData uri="http://schemas.openxmlformats.org/drawingml/2006/table">
            <a:tbl>
              <a:tblPr firstRow="1" bandRow="1">
                <a:tableStyleId>{F5AB1C69-6EDB-4FF4-983F-18BD219EF322}</a:tableStyleId>
              </a:tblPr>
              <a:tblGrid>
                <a:gridCol w="5400000">
                  <a:extLst>
                    <a:ext uri="{9D8B030D-6E8A-4147-A177-3AD203B41FA5}">
                      <a16:colId xmlns:a16="http://schemas.microsoft.com/office/drawing/2014/main" val="2716426907"/>
                    </a:ext>
                  </a:extLst>
                </a:gridCol>
                <a:gridCol w="1394697">
                  <a:extLst>
                    <a:ext uri="{9D8B030D-6E8A-4147-A177-3AD203B41FA5}">
                      <a16:colId xmlns:a16="http://schemas.microsoft.com/office/drawing/2014/main" val="1100556903"/>
                    </a:ext>
                  </a:extLst>
                </a:gridCol>
                <a:gridCol w="1394697">
                  <a:extLst>
                    <a:ext uri="{9D8B030D-6E8A-4147-A177-3AD203B41FA5}">
                      <a16:colId xmlns:a16="http://schemas.microsoft.com/office/drawing/2014/main" val="4290220230"/>
                    </a:ext>
                  </a:extLst>
                </a:gridCol>
                <a:gridCol w="1394697">
                  <a:extLst>
                    <a:ext uri="{9D8B030D-6E8A-4147-A177-3AD203B41FA5}">
                      <a16:colId xmlns:a16="http://schemas.microsoft.com/office/drawing/2014/main" val="3123478117"/>
                    </a:ext>
                  </a:extLst>
                </a:gridCol>
              </a:tblGrid>
              <a:tr h="370840">
                <a:tc>
                  <a:txBody>
                    <a:bodyPr/>
                    <a:lstStyle/>
                    <a:p>
                      <a:endParaRPr lang="en-AU" sz="2000" dirty="0"/>
                    </a:p>
                  </a:txBody>
                  <a:tcPr/>
                </a:tc>
                <a:tc>
                  <a:txBody>
                    <a:bodyPr/>
                    <a:lstStyle/>
                    <a:p>
                      <a:r>
                        <a:rPr lang="en-AU" sz="2000" dirty="0"/>
                        <a:t>BBV</a:t>
                      </a:r>
                    </a:p>
                  </a:txBody>
                  <a:tcPr/>
                </a:tc>
                <a:tc>
                  <a:txBody>
                    <a:bodyPr/>
                    <a:lstStyle/>
                    <a:p>
                      <a:r>
                        <a:rPr lang="en-AU" sz="2000" dirty="0"/>
                        <a:t>IRID</a:t>
                      </a:r>
                    </a:p>
                  </a:txBody>
                  <a:tcPr/>
                </a:tc>
                <a:tc>
                  <a:txBody>
                    <a:bodyPr/>
                    <a:lstStyle/>
                    <a:p>
                      <a:r>
                        <a:rPr lang="en-AU" sz="2000" dirty="0"/>
                        <a:t>Overdose</a:t>
                      </a:r>
                    </a:p>
                  </a:txBody>
                  <a:tcPr/>
                </a:tc>
                <a:extLst>
                  <a:ext uri="{0D108BD9-81ED-4DB2-BD59-A6C34878D82A}">
                    <a16:rowId xmlns:a16="http://schemas.microsoft.com/office/drawing/2014/main" val="3266162848"/>
                  </a:ext>
                </a:extLst>
              </a:tr>
              <a:tr h="370840">
                <a:tc>
                  <a:txBody>
                    <a:bodyPr/>
                    <a:lstStyle/>
                    <a:p>
                      <a:r>
                        <a:rPr lang="en-AU" sz="2000" dirty="0"/>
                        <a:t>BBV screening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b="1" dirty="0"/>
                    </a:p>
                  </a:txBody>
                  <a:tcPr/>
                </a:tc>
                <a:tc>
                  <a:txBody>
                    <a:bodyPr/>
                    <a:lstStyle/>
                    <a:p>
                      <a:pPr algn="ctr"/>
                      <a:endParaRPr lang="en-AU" sz="2000" b="1" dirty="0"/>
                    </a:p>
                  </a:txBody>
                  <a:tcPr/>
                </a:tc>
                <a:tc>
                  <a:txBody>
                    <a:bodyPr/>
                    <a:lstStyle/>
                    <a:p>
                      <a:pPr algn="ctr"/>
                      <a:endParaRPr lang="en-AU" sz="2000" dirty="0"/>
                    </a:p>
                  </a:txBody>
                  <a:tcPr/>
                </a:tc>
                <a:extLst>
                  <a:ext uri="{0D108BD9-81ED-4DB2-BD59-A6C34878D82A}">
                    <a16:rowId xmlns:a16="http://schemas.microsoft.com/office/drawing/2014/main" val="220774644"/>
                  </a:ext>
                </a:extLst>
              </a:tr>
              <a:tr h="370840">
                <a:tc>
                  <a:txBody>
                    <a:bodyPr/>
                    <a:lstStyle/>
                    <a:p>
                      <a:r>
                        <a:rPr lang="en-AU" sz="2000" dirty="0"/>
                        <a:t>Hepatitis A and B vaccination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b="1" dirty="0"/>
                    </a:p>
                  </a:txBody>
                  <a:tcPr/>
                </a:tc>
                <a:tc>
                  <a:txBody>
                    <a:bodyPr/>
                    <a:lstStyle/>
                    <a:p>
                      <a:pPr algn="ctr"/>
                      <a:endParaRPr lang="en-AU" sz="2000" dirty="0"/>
                    </a:p>
                  </a:txBody>
                  <a:tcPr/>
                </a:tc>
                <a:tc>
                  <a:txBody>
                    <a:bodyPr/>
                    <a:lstStyle/>
                    <a:p>
                      <a:pPr algn="ctr"/>
                      <a:endParaRPr lang="en-AU" sz="2000" dirty="0"/>
                    </a:p>
                  </a:txBody>
                  <a:tcPr/>
                </a:tc>
                <a:extLst>
                  <a:ext uri="{0D108BD9-81ED-4DB2-BD59-A6C34878D82A}">
                    <a16:rowId xmlns:a16="http://schemas.microsoft.com/office/drawing/2014/main" val="3157696658"/>
                  </a:ext>
                </a:extLst>
              </a:tr>
              <a:tr h="370840">
                <a:tc>
                  <a:txBody>
                    <a:bodyPr/>
                    <a:lstStyle/>
                    <a:p>
                      <a:r>
                        <a:rPr lang="en-AU" sz="2000" dirty="0"/>
                        <a:t>HIV and HCV Treatment (</a:t>
                      </a:r>
                      <a:r>
                        <a:rPr lang="en-AU" sz="2000" dirty="0" err="1"/>
                        <a:t>PrEP</a:t>
                      </a:r>
                      <a:r>
                        <a:rPr lang="en-AU" sz="2000" dirty="0"/>
                        <a:t>, PEP, DAAs)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b="1" dirty="0"/>
                    </a:p>
                  </a:txBody>
                  <a:tcPr/>
                </a:tc>
                <a:tc>
                  <a:txBody>
                    <a:bodyPr/>
                    <a:lstStyle/>
                    <a:p>
                      <a:pPr algn="ctr"/>
                      <a:endParaRPr lang="en-AU" sz="2000" dirty="0"/>
                    </a:p>
                  </a:txBody>
                  <a:tcPr/>
                </a:tc>
                <a:tc>
                  <a:txBody>
                    <a:bodyPr/>
                    <a:lstStyle/>
                    <a:p>
                      <a:pPr algn="ctr"/>
                      <a:endParaRPr lang="en-AU" sz="2000" dirty="0"/>
                    </a:p>
                  </a:txBody>
                  <a:tcPr/>
                </a:tc>
                <a:extLst>
                  <a:ext uri="{0D108BD9-81ED-4DB2-BD59-A6C34878D82A}">
                    <a16:rowId xmlns:a16="http://schemas.microsoft.com/office/drawing/2014/main" val="3819311141"/>
                  </a:ext>
                </a:extLst>
              </a:tr>
              <a:tr h="370840">
                <a:tc>
                  <a:txBody>
                    <a:bodyPr/>
                    <a:lstStyle/>
                    <a:p>
                      <a:r>
                        <a:rPr lang="en-AU" sz="2000" dirty="0"/>
                        <a:t>Opioid Agonist Therapy (OAT)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b="1" dirty="0"/>
                    </a:p>
                  </a:txBody>
                  <a:tcPr/>
                </a:tc>
                <a:extLst>
                  <a:ext uri="{0D108BD9-81ED-4DB2-BD59-A6C34878D82A}">
                    <a16:rowId xmlns:a16="http://schemas.microsoft.com/office/drawing/2014/main" val="485227209"/>
                  </a:ext>
                </a:extLst>
              </a:tr>
              <a:tr h="370840">
                <a:tc>
                  <a:txBody>
                    <a:bodyPr/>
                    <a:lstStyle/>
                    <a:p>
                      <a:r>
                        <a:rPr lang="en-AU" sz="2000" dirty="0"/>
                        <a:t>Naloxone</a:t>
                      </a:r>
                    </a:p>
                  </a:txBody>
                  <a:tcPr/>
                </a:tc>
                <a:tc>
                  <a:txBody>
                    <a:bodyPr/>
                    <a:lstStyle/>
                    <a:p>
                      <a:pPr algn="ctr"/>
                      <a:endParaRPr lang="en-AU" sz="2000"/>
                    </a:p>
                  </a:txBody>
                  <a:tcPr/>
                </a:tc>
                <a:tc>
                  <a:txBody>
                    <a:bodyPr/>
                    <a:lstStyle/>
                    <a:p>
                      <a:pPr algn="ctr"/>
                      <a:endParaRPr lang="en-AU" sz="2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b="1" dirty="0"/>
                    </a:p>
                  </a:txBody>
                  <a:tcPr/>
                </a:tc>
                <a:extLst>
                  <a:ext uri="{0D108BD9-81ED-4DB2-BD59-A6C34878D82A}">
                    <a16:rowId xmlns:a16="http://schemas.microsoft.com/office/drawing/2014/main" val="1077611270"/>
                  </a:ext>
                </a:extLst>
              </a:tr>
              <a:tr h="370840">
                <a:tc>
                  <a:txBody>
                    <a:bodyPr/>
                    <a:lstStyle/>
                    <a:p>
                      <a:r>
                        <a:rPr lang="en-AU" sz="2000" dirty="0"/>
                        <a:t>Needle exchange program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b="1" dirty="0"/>
                    </a:p>
                  </a:txBody>
                  <a:tcPr/>
                </a:tc>
                <a:tc>
                  <a:txBody>
                    <a:bodyPr/>
                    <a:lstStyle/>
                    <a:p>
                      <a:pPr algn="ctr"/>
                      <a:endParaRPr lang="en-AU" sz="2000" dirty="0"/>
                    </a:p>
                  </a:txBody>
                  <a:tcPr/>
                </a:tc>
                <a:extLst>
                  <a:ext uri="{0D108BD9-81ED-4DB2-BD59-A6C34878D82A}">
                    <a16:rowId xmlns:a16="http://schemas.microsoft.com/office/drawing/2014/main" val="1119114558"/>
                  </a:ext>
                </a:extLst>
              </a:tr>
              <a:tr h="370840">
                <a:tc>
                  <a:txBody>
                    <a:bodyPr/>
                    <a:lstStyle/>
                    <a:p>
                      <a:r>
                        <a:rPr lang="en-AU" sz="2000" dirty="0"/>
                        <a:t>Overdose prevention sites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b="1" dirty="0"/>
                    </a:p>
                  </a:txBody>
                  <a:tcPr/>
                </a:tc>
                <a:extLst>
                  <a:ext uri="{0D108BD9-81ED-4DB2-BD59-A6C34878D82A}">
                    <a16:rowId xmlns:a16="http://schemas.microsoft.com/office/drawing/2014/main" val="1984599897"/>
                  </a:ext>
                </a:extLst>
              </a:tr>
              <a:tr h="370840">
                <a:tc>
                  <a:txBody>
                    <a:bodyPr/>
                    <a:lstStyle/>
                    <a:p>
                      <a:r>
                        <a:rPr lang="en-AU" sz="2000" dirty="0"/>
                        <a:t>Needle Cleaning agents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b="1" dirty="0"/>
                    </a:p>
                  </a:txBody>
                  <a:tcPr/>
                </a:tc>
                <a:tc>
                  <a:txBody>
                    <a:bodyPr/>
                    <a:lstStyle/>
                    <a:p>
                      <a:pPr algn="ctr"/>
                      <a:endParaRPr lang="en-AU" sz="2000" dirty="0"/>
                    </a:p>
                  </a:txBody>
                  <a:tcPr/>
                </a:tc>
                <a:extLst>
                  <a:ext uri="{0D108BD9-81ED-4DB2-BD59-A6C34878D82A}">
                    <a16:rowId xmlns:a16="http://schemas.microsoft.com/office/drawing/2014/main" val="635422730"/>
                  </a:ext>
                </a:extLst>
              </a:tr>
              <a:tr h="370840">
                <a:tc>
                  <a:txBody>
                    <a:bodyPr/>
                    <a:lstStyle/>
                    <a:p>
                      <a:r>
                        <a:rPr lang="en-AU" sz="2000" dirty="0"/>
                        <a:t>Condoms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b="1" dirty="0"/>
                    </a:p>
                  </a:txBody>
                  <a:tcPr/>
                </a:tc>
                <a:tc>
                  <a:txBody>
                    <a:bodyPr/>
                    <a:lstStyle/>
                    <a:p>
                      <a:pPr algn="ctr"/>
                      <a:endParaRPr lang="en-AU" sz="2000"/>
                    </a:p>
                  </a:txBody>
                  <a:tcPr/>
                </a:tc>
                <a:tc>
                  <a:txBody>
                    <a:bodyPr/>
                    <a:lstStyle/>
                    <a:p>
                      <a:pPr algn="ctr"/>
                      <a:endParaRPr lang="en-AU" sz="2000" dirty="0"/>
                    </a:p>
                  </a:txBody>
                  <a:tcPr/>
                </a:tc>
                <a:extLst>
                  <a:ext uri="{0D108BD9-81ED-4DB2-BD59-A6C34878D82A}">
                    <a16:rowId xmlns:a16="http://schemas.microsoft.com/office/drawing/2014/main" val="368252998"/>
                  </a:ext>
                </a:extLst>
              </a:tr>
              <a:tr h="370840">
                <a:tc>
                  <a:txBody>
                    <a:bodyPr/>
                    <a:lstStyle/>
                    <a:p>
                      <a:r>
                        <a:rPr lang="en-AU" sz="2000" dirty="0"/>
                        <a:t>Education and information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dirty="0"/>
                    </a:p>
                  </a:txBody>
                  <a:tcPr/>
                </a:tc>
                <a:extLst>
                  <a:ext uri="{0D108BD9-81ED-4DB2-BD59-A6C34878D82A}">
                    <a16:rowId xmlns:a16="http://schemas.microsoft.com/office/drawing/2014/main" val="614554180"/>
                  </a:ext>
                </a:extLst>
              </a:tr>
              <a:tr h="370840">
                <a:tc>
                  <a:txBody>
                    <a:bodyPr/>
                    <a:lstStyle/>
                    <a:p>
                      <a:r>
                        <a:rPr lang="en-AU" sz="2000" dirty="0"/>
                        <a:t>Peer-led education and programs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b="1" dirty="0"/>
                    </a:p>
                  </a:txBody>
                  <a:tcPr/>
                </a:tc>
                <a:extLst>
                  <a:ext uri="{0D108BD9-81ED-4DB2-BD59-A6C34878D82A}">
                    <a16:rowId xmlns:a16="http://schemas.microsoft.com/office/drawing/2014/main" val="2744338390"/>
                  </a:ext>
                </a:extLst>
              </a:tr>
              <a:tr h="370840">
                <a:tc>
                  <a:txBody>
                    <a:bodyPr/>
                    <a:lstStyle/>
                    <a:p>
                      <a:r>
                        <a:rPr lang="en-AU" sz="2000" dirty="0"/>
                        <a:t>Prison tattoo and piercing programs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b="1" dirty="0">
                          <a:latin typeface="Segoe UI Symbol" panose="020B0502040204020203" pitchFamily="34" charset="0"/>
                          <a:ea typeface="Segoe UI Symbol" panose="020B0502040204020203" pitchFamily="34" charset="0"/>
                        </a:rPr>
                        <a:t>✔</a:t>
                      </a:r>
                      <a:endParaRPr lang="en-AU" sz="2000" dirty="0"/>
                    </a:p>
                  </a:txBody>
                  <a:tcPr/>
                </a:tc>
                <a:tc>
                  <a:txBody>
                    <a:bodyPr/>
                    <a:lstStyle/>
                    <a:p>
                      <a:pPr algn="ctr"/>
                      <a:endParaRPr lang="en-AU" sz="2000" dirty="0"/>
                    </a:p>
                  </a:txBody>
                  <a:tcPr/>
                </a:tc>
                <a:extLst>
                  <a:ext uri="{0D108BD9-81ED-4DB2-BD59-A6C34878D82A}">
                    <a16:rowId xmlns:a16="http://schemas.microsoft.com/office/drawing/2014/main" val="2910826559"/>
                  </a:ext>
                </a:extLst>
              </a:tr>
            </a:tbl>
          </a:graphicData>
        </a:graphic>
      </p:graphicFrame>
    </p:spTree>
    <p:extLst>
      <p:ext uri="{BB962C8B-B14F-4D97-AF65-F5344CB8AC3E}">
        <p14:creationId xmlns:p14="http://schemas.microsoft.com/office/powerpoint/2010/main" val="633421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ustralia Maps &amp; Facts - World Atlas">
            <a:extLst>
              <a:ext uri="{FF2B5EF4-FFF2-40B4-BE49-F238E27FC236}">
                <a16:creationId xmlns:a16="http://schemas.microsoft.com/office/drawing/2014/main" id="{088BC9C4-7011-9F33-A987-B4E589952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12431"/>
            <a:ext cx="12192000" cy="74828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3465FB-D4AB-7705-D71B-6F2D1168B0A4}"/>
              </a:ext>
            </a:extLst>
          </p:cNvPr>
          <p:cNvSpPr>
            <a:spLocks noGrp="1"/>
          </p:cNvSpPr>
          <p:nvPr>
            <p:ph type="title"/>
          </p:nvPr>
        </p:nvSpPr>
        <p:spPr>
          <a:xfrm>
            <a:off x="408710" y="0"/>
            <a:ext cx="10515600" cy="1325563"/>
          </a:xfrm>
        </p:spPr>
        <p:txBody>
          <a:bodyPr/>
          <a:lstStyle/>
          <a:p>
            <a:r>
              <a:rPr lang="en-AU" dirty="0"/>
              <a:t>What is the current state of harm reduction in Australian prisons?</a:t>
            </a:r>
          </a:p>
        </p:txBody>
      </p:sp>
    </p:spTree>
    <p:extLst>
      <p:ext uri="{BB962C8B-B14F-4D97-AF65-F5344CB8AC3E}">
        <p14:creationId xmlns:p14="http://schemas.microsoft.com/office/powerpoint/2010/main" val="127375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BD25-4772-9CBC-1A58-7331F11AF030}"/>
              </a:ext>
            </a:extLst>
          </p:cNvPr>
          <p:cNvSpPr>
            <a:spLocks noGrp="1"/>
          </p:cNvSpPr>
          <p:nvPr>
            <p:ph type="title"/>
          </p:nvPr>
        </p:nvSpPr>
        <p:spPr>
          <a:xfrm>
            <a:off x="838200" y="88034"/>
            <a:ext cx="9344891" cy="1325563"/>
          </a:xfrm>
        </p:spPr>
        <p:txBody>
          <a:bodyPr/>
          <a:lstStyle/>
          <a:p>
            <a:r>
              <a:rPr lang="en-AU" dirty="0"/>
              <a:t>Innovations in Australia</a:t>
            </a:r>
          </a:p>
        </p:txBody>
      </p:sp>
      <p:pic>
        <p:nvPicPr>
          <p:cNvPr id="1037" name="Picture 13" descr="Blood Borne Virus (BBV) Tests | WithYou">
            <a:extLst>
              <a:ext uri="{FF2B5EF4-FFF2-40B4-BE49-F238E27FC236}">
                <a16:creationId xmlns:a16="http://schemas.microsoft.com/office/drawing/2014/main" id="{71559B96-9CCE-E850-E706-581F41A39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7469"/>
            <a:ext cx="3465506" cy="2440132"/>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Naloxone (Narcan®) and opioid overdose – Welia Health">
            <a:extLst>
              <a:ext uri="{FF2B5EF4-FFF2-40B4-BE49-F238E27FC236}">
                <a16:creationId xmlns:a16="http://schemas.microsoft.com/office/drawing/2014/main" id="{11C7CDDB-42C5-93F2-E248-28498FADD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0982" y="3697651"/>
            <a:ext cx="5305836" cy="2440132"/>
          </a:xfrm>
          <a:prstGeom prst="rect">
            <a:avLst/>
          </a:prstGeom>
          <a:noFill/>
          <a:extLst>
            <a:ext uri="{909E8E84-426E-40DD-AFC4-6F175D3DCCD1}">
              <a14:hiddenFill xmlns:a14="http://schemas.microsoft.com/office/drawing/2010/main">
                <a:solidFill>
                  <a:srgbClr val="FFFFFF"/>
                </a:solidFill>
              </a14:hiddenFill>
            </a:ext>
          </a:extLst>
        </p:spPr>
      </p:pic>
      <p:pic>
        <p:nvPicPr>
          <p:cNvPr id="14" name="Graphic 1" descr="Meeting with solid fill">
            <a:extLst>
              <a:ext uri="{FF2B5EF4-FFF2-40B4-BE49-F238E27FC236}">
                <a16:creationId xmlns:a16="http://schemas.microsoft.com/office/drawing/2014/main" id="{ED9DBE93-0F60-642C-629F-41204C7A27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0036" y="1201233"/>
            <a:ext cx="2440132" cy="2440132"/>
          </a:xfrm>
          <a:prstGeom prst="rect">
            <a:avLst/>
          </a:prstGeom>
        </p:spPr>
      </p:pic>
      <p:pic>
        <p:nvPicPr>
          <p:cNvPr id="1041" name="Picture 17" descr="Sharps Clean Up Kit -Items required to ...">
            <a:extLst>
              <a:ext uri="{FF2B5EF4-FFF2-40B4-BE49-F238E27FC236}">
                <a16:creationId xmlns:a16="http://schemas.microsoft.com/office/drawing/2014/main" id="{9E1C2AFD-1BEF-42E0-9A8A-CE6A083E06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8363" y="1039068"/>
            <a:ext cx="3368455" cy="2602297"/>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orrectional Officer | Communities and ...">
            <a:extLst>
              <a:ext uri="{FF2B5EF4-FFF2-40B4-BE49-F238E27FC236}">
                <a16:creationId xmlns:a16="http://schemas.microsoft.com/office/drawing/2014/main" id="{43329312-6AB7-DCF2-EBF5-149338E6B9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4530" y="3710639"/>
            <a:ext cx="3465506" cy="230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58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NSW_2020">
      <a:dk1>
        <a:srgbClr val="000000"/>
      </a:dk1>
      <a:lt1>
        <a:sysClr val="window" lastClr="FFFFFF"/>
      </a:lt1>
      <a:dk2>
        <a:srgbClr val="737373"/>
      </a:dk2>
      <a:lt2>
        <a:srgbClr val="F2F2F2"/>
      </a:lt2>
      <a:accent1>
        <a:srgbClr val="FFDC00"/>
      </a:accent1>
      <a:accent2>
        <a:srgbClr val="FF635D"/>
      </a:accent2>
      <a:accent3>
        <a:srgbClr val="3F61C4"/>
      </a:accent3>
      <a:accent4>
        <a:srgbClr val="1AC987"/>
      </a:accent4>
      <a:accent5>
        <a:srgbClr val="FA91B6"/>
      </a:accent5>
      <a:accent6>
        <a:srgbClr val="8A68C8"/>
      </a:accent6>
      <a:hlink>
        <a:srgbClr val="0000FF"/>
      </a:hlink>
      <a:folHlink>
        <a:srgbClr val="7030A0"/>
      </a:folHlink>
    </a:clrScheme>
    <a:fontScheme name="UNSW Clancy">
      <a:majorFont>
        <a:latin typeface="Clancy"/>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6_Accessible_Clancy_PPT" id="{38BE1695-C3D3-9840-A47B-37B4AFA3326A}" vid="{1D85C179-A6CD-5C4F-913B-37C08CE5CA65}"/>
    </a:ext>
  </a:extLst>
</a:theme>
</file>

<file path=ppt/theme/theme2.xml><?xml version="1.0" encoding="utf-8"?>
<a:theme xmlns:a="http://schemas.openxmlformats.org/drawingml/2006/main" name="1_Custom Design">
  <a:themeElements>
    <a:clrScheme name="UNSW_2020">
      <a:dk1>
        <a:srgbClr val="000000"/>
      </a:dk1>
      <a:lt1>
        <a:sysClr val="window" lastClr="FFFFFF"/>
      </a:lt1>
      <a:dk2>
        <a:srgbClr val="737373"/>
      </a:dk2>
      <a:lt2>
        <a:srgbClr val="F2F2F2"/>
      </a:lt2>
      <a:accent1>
        <a:srgbClr val="FFDC00"/>
      </a:accent1>
      <a:accent2>
        <a:srgbClr val="FF635D"/>
      </a:accent2>
      <a:accent3>
        <a:srgbClr val="3F61C4"/>
      </a:accent3>
      <a:accent4>
        <a:srgbClr val="1AC987"/>
      </a:accent4>
      <a:accent5>
        <a:srgbClr val="FA91B6"/>
      </a:accent5>
      <a:accent6>
        <a:srgbClr val="8A68C8"/>
      </a:accent6>
      <a:hlink>
        <a:srgbClr val="0000FF"/>
      </a:hlink>
      <a:folHlink>
        <a:srgbClr val="7030A0"/>
      </a:folHlink>
    </a:clrScheme>
    <a:fontScheme name="UNSW Clancy">
      <a:majorFont>
        <a:latin typeface="Clancy"/>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6_Accessible_Clancy_PPT" id="{38BE1695-C3D3-9840-A47B-37B4AFA3326A}" vid="{1E6CB1EA-066E-CB4C-869F-2F28B4877B54}"/>
    </a:ext>
  </a:extLst>
</a:theme>
</file>

<file path=ppt/theme/theme3.xml><?xml version="1.0" encoding="utf-8"?>
<a:theme xmlns:a="http://schemas.openxmlformats.org/drawingml/2006/main" name="2_Custom Design">
  <a:themeElements>
    <a:clrScheme name="UNSW_2020">
      <a:dk1>
        <a:srgbClr val="000000"/>
      </a:dk1>
      <a:lt1>
        <a:sysClr val="window" lastClr="FFFFFF"/>
      </a:lt1>
      <a:dk2>
        <a:srgbClr val="737373"/>
      </a:dk2>
      <a:lt2>
        <a:srgbClr val="F2F2F2"/>
      </a:lt2>
      <a:accent1>
        <a:srgbClr val="FFDC00"/>
      </a:accent1>
      <a:accent2>
        <a:srgbClr val="FF635D"/>
      </a:accent2>
      <a:accent3>
        <a:srgbClr val="3F61C4"/>
      </a:accent3>
      <a:accent4>
        <a:srgbClr val="1AC987"/>
      </a:accent4>
      <a:accent5>
        <a:srgbClr val="FA91B6"/>
      </a:accent5>
      <a:accent6>
        <a:srgbClr val="8A68C8"/>
      </a:accent6>
      <a:hlink>
        <a:srgbClr val="0000FF"/>
      </a:hlink>
      <a:folHlink>
        <a:srgbClr val="7030A0"/>
      </a:folHlink>
    </a:clrScheme>
    <a:fontScheme name="UNSW Clancy">
      <a:majorFont>
        <a:latin typeface="Clancy"/>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6_Accessible_Clancy_PPT" id="{38BE1695-C3D3-9840-A47B-37B4AFA3326A}" vid="{B5BFC992-C501-344E-9D62-95AF3A41C36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022E11B6C55F458F03297D129AC5C7" ma:contentTypeVersion="16" ma:contentTypeDescription="Create a new document." ma:contentTypeScope="" ma:versionID="c5de254797c2e30b1c1dab67e1fdd087">
  <xsd:schema xmlns:xsd="http://www.w3.org/2001/XMLSchema" xmlns:xs="http://www.w3.org/2001/XMLSchema" xmlns:p="http://schemas.microsoft.com/office/2006/metadata/properties" xmlns:ns2="3e861e5c-b9b4-4f4a-a39d-d4f58c595d50" xmlns:ns3="3d8a2230-54d9-4525-a072-aaf2ad3921af" targetNamespace="http://schemas.microsoft.com/office/2006/metadata/properties" ma:root="true" ma:fieldsID="40d7e893f6517adbc7421dea239a8bfb" ns2:_="" ns3:_="">
    <xsd:import namespace="3e861e5c-b9b4-4f4a-a39d-d4f58c595d50"/>
    <xsd:import namespace="3d8a2230-54d9-4525-a072-aaf2ad3921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61e5c-b9b4-4f4a-a39d-d4f58c595d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026aac-6b52-4d7e-a64d-f3ee90946f5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8a2230-54d9-4525-a072-aaf2ad3921a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9d5615-4cdb-4eba-9af8-b29b99cf6c5f}" ma:internalName="TaxCatchAll" ma:showField="CatchAllData" ma:web="3d8a2230-54d9-4525-a072-aaf2ad3921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d8a2230-54d9-4525-a072-aaf2ad3921af" xsi:nil="true"/>
    <lcf76f155ced4ddcb4097134ff3c332f xmlns="3e861e5c-b9b4-4f4a-a39d-d4f58c595d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6F36D4B-89AA-43AA-A4F8-41021B539501}">
  <ds:schemaRefs>
    <ds:schemaRef ds:uri="http://schemas.microsoft.com/sharepoint/v3/contenttype/forms"/>
  </ds:schemaRefs>
</ds:datastoreItem>
</file>

<file path=customXml/itemProps2.xml><?xml version="1.0" encoding="utf-8"?>
<ds:datastoreItem xmlns:ds="http://schemas.openxmlformats.org/officeDocument/2006/customXml" ds:itemID="{3CEC6E53-DE09-48B9-92A5-3EADF1FB28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861e5c-b9b4-4f4a-a39d-d4f58c595d50"/>
    <ds:schemaRef ds:uri="3d8a2230-54d9-4525-a072-aaf2ad3921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CE31FE-9010-4DD9-ACBF-74A5EE27FA83}">
  <ds:schemaRefs>
    <ds:schemaRef ds:uri="http://schemas.microsoft.com/office/2006/metadata/properties"/>
    <ds:schemaRef ds:uri="http://schemas.microsoft.com/office/infopath/2007/PartnerControls"/>
    <ds:schemaRef ds:uri="3d8a2230-54d9-4525-a072-aaf2ad3921af"/>
    <ds:schemaRef ds:uri="3e861e5c-b9b4-4f4a-a39d-d4f58c595d50"/>
  </ds:schemaRefs>
</ds:datastoreItem>
</file>

<file path=docProps/app.xml><?xml version="1.0" encoding="utf-8"?>
<Properties xmlns="http://schemas.openxmlformats.org/officeDocument/2006/extended-properties" xmlns:vt="http://schemas.openxmlformats.org/officeDocument/2006/docPropsVTypes">
  <Template>V6_Accessible_Clancy_PPT</Template>
  <TotalTime>3380</TotalTime>
  <Words>3621</Words>
  <Application>Microsoft Office PowerPoint</Application>
  <PresentationFormat>Widescreen</PresentationFormat>
  <Paragraphs>305</Paragraphs>
  <Slides>16</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Aptos</vt:lpstr>
      <vt:lpstr>Arial</vt:lpstr>
      <vt:lpstr>Calibri</vt:lpstr>
      <vt:lpstr>Clancy</vt:lpstr>
      <vt:lpstr>Roboto</vt:lpstr>
      <vt:lpstr>Segoe UI Symbol</vt:lpstr>
      <vt:lpstr>Office Theme</vt:lpstr>
      <vt:lpstr>1_Custom Design</vt:lpstr>
      <vt:lpstr>2_Custom Design</vt:lpstr>
      <vt:lpstr>PowerPoint Presentation</vt:lpstr>
      <vt:lpstr>About the harm reduction in prison working group</vt:lpstr>
      <vt:lpstr>What is harm reduction </vt:lpstr>
      <vt:lpstr>The need for harm reduction in prison</vt:lpstr>
      <vt:lpstr>Prison health is public health (AIHW)</vt:lpstr>
      <vt:lpstr>PowerPoint Presentation</vt:lpstr>
      <vt:lpstr>What works to reduce harm in prisons? </vt:lpstr>
      <vt:lpstr>What is the current state of harm reduction in Australian prisons?</vt:lpstr>
      <vt:lpstr>Innovations in Australia</vt:lpstr>
      <vt:lpstr>Case study 1: Peer harm reduction in the Yard (PHRY) NSW Justice Health</vt:lpstr>
      <vt:lpstr>PHRY outcomes</vt:lpstr>
      <vt:lpstr>Case study 2: Learnings from Canada</vt:lpstr>
      <vt:lpstr>NEXUS study: Prison needle exchange programs in Canadian federal prisons</vt:lpstr>
      <vt:lpstr>PowerPoint Presentation</vt:lpstr>
      <vt:lpstr>Challenges and opportunities </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Liz Barrett</dc:creator>
  <cp:lastModifiedBy>Liz Barrett</cp:lastModifiedBy>
  <cp:revision>7</cp:revision>
  <dcterms:created xsi:type="dcterms:W3CDTF">2024-11-06T09:37:08Z</dcterms:created>
  <dcterms:modified xsi:type="dcterms:W3CDTF">2024-11-22T04:46:48Z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0x010100F4022E11B6C55F458F03297D129AC5C7</vt:lpwstr>
  </property>
</Properties>
</file>