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6" roundtripDataSignature="AMtx7mgfz+IGdiONVm+mYZhzlLwl40or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customschemas.google.com/relationships/presentationmetadata" Target="metadata"/><Relationship Id="rId25" Type="http://schemas.openxmlformats.org/officeDocument/2006/relationships/slide" Target="slides/slide2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 name="Google Shape;16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 name="Google Shape;19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 name="Google Shape;202;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0" name="Google Shape;21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18b3587df2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318b3587df2_0_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0" name="Google Shape;220;g318b3587df2_0_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18b3587df2_0_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318b3587df2_0_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3" name="Google Shape;233;g318b3587df2_0_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318b3587df2_0_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318b3587df2_0_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318b3587df2_0_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18b3587df2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318b3587df2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Font typeface="Arial"/>
              <a:buNone/>
            </a:pPr>
            <a:r>
              <a:rPr b="1" lang="en-US" sz="1100"/>
              <a:t>A Call to Action: Building Safer Communities Together</a:t>
            </a:r>
            <a:r>
              <a:rPr lang="en-US" sz="1100"/>
              <a:t>  The journey does not stop with Yarns Heal. Suicide prevention is a collective responsibility, and we call on all sectors—governments, businesses, community organisations, and individuals—to join us in this work. The future of suicide prevention lies in the hands of those who understand that healing cannot happen without inclusion, cultural respect, and meaningful partnerships. Together, we have the opportunity to change lives, strengthen communities, and create a safer, more compassionate world for all. </a:t>
            </a:r>
            <a:endParaRPr sz="1100"/>
          </a:p>
          <a:p>
            <a:pPr indent="0" lvl="0" marL="0" rtl="0" algn="l">
              <a:lnSpc>
                <a:spcPct val="100000"/>
              </a:lnSpc>
              <a:spcBef>
                <a:spcPts val="1200"/>
              </a:spcBef>
              <a:spcAft>
                <a:spcPts val="0"/>
              </a:spcAft>
              <a:buClr>
                <a:schemeClr val="dk1"/>
              </a:buClr>
              <a:buSzPts val="1100"/>
              <a:buFont typeface="Arial"/>
              <a:buNone/>
            </a:pPr>
            <a:r>
              <a:rPr lang="en-US" sz="1100"/>
              <a:t>By investing in projects like Yarns Heal, we are investing in futures where no one is left behind, where stigma is replaced with understanding, and where the strength of our communities becomes the backbone of long-lasting mental health outcomes. </a:t>
            </a:r>
            <a:endParaRPr sz="1100"/>
          </a:p>
          <a:p>
            <a:pPr indent="0" lvl="0" marL="0" rtl="0" algn="l">
              <a:lnSpc>
                <a:spcPct val="100000"/>
              </a:lnSpc>
              <a:spcBef>
                <a:spcPts val="1200"/>
              </a:spcBef>
              <a:spcAft>
                <a:spcPts val="0"/>
              </a:spcAft>
              <a:buSzPts val="1400"/>
              <a:buNone/>
            </a:pPr>
            <a:r>
              <a:t/>
            </a:r>
            <a:endParaRPr/>
          </a:p>
        </p:txBody>
      </p:sp>
      <p:sp>
        <p:nvSpPr>
          <p:cNvPr id="256" name="Google Shape;256;g318b3587df2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18b3587df2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4" name="Google Shape;264;g318b3587df2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 name="Google Shape;9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1" name="Google Shape;271;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8" name="Google Shape;278;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 name="Google Shape;1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Additional Notes: </a:t>
            </a:r>
            <a:endParaRPr/>
          </a:p>
          <a:p>
            <a:pPr indent="0" lvl="0" marL="0" rtl="0" algn="l">
              <a:lnSpc>
                <a:spcPct val="100000"/>
              </a:lnSpc>
              <a:spcBef>
                <a:spcPts val="0"/>
              </a:spcBef>
              <a:spcAft>
                <a:spcPts val="0"/>
              </a:spcAft>
              <a:buSzPts val="1400"/>
              <a:buNone/>
            </a:pPr>
            <a:r>
              <a:t/>
            </a:r>
            <a:endParaRPr/>
          </a:p>
          <a:p>
            <a:pPr indent="-285750" lvl="0" marL="285750" rtl="0" algn="l">
              <a:lnSpc>
                <a:spcPct val="100000"/>
              </a:lnSpc>
              <a:spcBef>
                <a:spcPts val="0"/>
              </a:spcBef>
              <a:spcAft>
                <a:spcPts val="0"/>
              </a:spcAft>
              <a:buClr>
                <a:schemeClr val="dk1"/>
              </a:buClr>
              <a:buSzPts val="1200"/>
              <a:buFont typeface="Arial"/>
              <a:buChar char="•"/>
            </a:pPr>
            <a:r>
              <a:rPr lang="en-US" sz="1200"/>
              <a:t>The Australian Government is supporting the implementation and evaluation of twelve suicide prevention trial sites across Australia as part of the National Suicide Prevention Trial.</a:t>
            </a:r>
            <a:endParaRPr/>
          </a:p>
          <a:p>
            <a:pPr indent="-285750" lvl="0" marL="285750" rtl="0" algn="l">
              <a:lnSpc>
                <a:spcPct val="100000"/>
              </a:lnSpc>
              <a:spcBef>
                <a:spcPts val="0"/>
              </a:spcBef>
              <a:spcAft>
                <a:spcPts val="0"/>
              </a:spcAft>
              <a:buClr>
                <a:schemeClr val="dk1"/>
              </a:buClr>
              <a:buSzPts val="1200"/>
              <a:buFont typeface="Arial"/>
              <a:buChar char="•"/>
            </a:pPr>
            <a:r>
              <a:rPr lang="en-US" sz="1200"/>
              <a:t>Brisbane North PHN identified 3 populations to target their work towards; Aboriginal and Torres Strait Islander people, LGBTIQ+ people and men aged 24-54 years of age. </a:t>
            </a:r>
            <a:endParaRPr/>
          </a:p>
          <a:p>
            <a:pPr indent="-285750" lvl="0" marL="285750" rtl="0" algn="l">
              <a:lnSpc>
                <a:spcPct val="100000"/>
              </a:lnSpc>
              <a:spcBef>
                <a:spcPts val="0"/>
              </a:spcBef>
              <a:spcAft>
                <a:spcPts val="0"/>
              </a:spcAft>
              <a:buClr>
                <a:schemeClr val="dk1"/>
              </a:buClr>
              <a:buSzPts val="1200"/>
              <a:buFont typeface="Arial"/>
              <a:buChar char="•"/>
            </a:pPr>
            <a:r>
              <a:rPr lang="en-US" sz="1200"/>
              <a:t>IndigiLez Women’s Leadership and Support Group and the gar’ban’djee’lum Network were selected by the Brisbane North PHN Aboriginal and Torres Strait Islander Implementation Team to lead a suicide prevention campaign for the Aboriginal and Torres Strait Islander community and the LGBTIQ+ Sistergirl and Brotherboy communities.</a:t>
            </a:r>
            <a:endParaRPr/>
          </a:p>
          <a:p>
            <a:pPr indent="-285750" lvl="0" marL="285750" rtl="0" algn="l">
              <a:lnSpc>
                <a:spcPct val="100000"/>
              </a:lnSpc>
              <a:spcBef>
                <a:spcPts val="0"/>
              </a:spcBef>
              <a:spcAft>
                <a:spcPts val="0"/>
              </a:spcAft>
              <a:buClr>
                <a:schemeClr val="dk1"/>
              </a:buClr>
              <a:buSzPts val="1200"/>
              <a:buFont typeface="Arial"/>
              <a:buChar char="•"/>
            </a:pPr>
            <a:r>
              <a:rPr lang="en-US" sz="1200"/>
              <a:t>Yarns Heal was co-designed and co-delivered with and by community at each stage of the campaign through community meetings and consultations. </a:t>
            </a:r>
            <a:endParaRPr/>
          </a:p>
          <a:p>
            <a:pPr indent="0" lvl="0" marL="0" rtl="0" algn="l">
              <a:lnSpc>
                <a:spcPct val="100000"/>
              </a:lnSpc>
              <a:spcBef>
                <a:spcPts val="0"/>
              </a:spcBef>
              <a:spcAft>
                <a:spcPts val="0"/>
              </a:spcAft>
              <a:buSzPts val="1400"/>
              <a:buNone/>
            </a:pPr>
            <a:r>
              <a:t/>
            </a:r>
            <a:endParaRPr/>
          </a:p>
        </p:txBody>
      </p:sp>
      <p:sp>
        <p:nvSpPr>
          <p:cNvPr id="114" name="Google Shape;11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Additional Information: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Yarning circle at the centre of the artwork represents the beginning of an individuals journey as they are guided and supported by Family, Friends and Community through difficult times. Each thread acts as a lifeline of support both personally and professionally for the individual - the woven spiral shape depicts the beginning of a traditional woven basket or dilly bag where each thread is important and necessary for the basket to be complete. When yarns become loose is when things can go wrong.</a:t>
            </a:r>
            <a:endParaRPr/>
          </a:p>
          <a:p>
            <a:pPr indent="0" lvl="0" marL="0" marR="0" rtl="0" algn="l">
              <a:lnSpc>
                <a:spcPct val="100000"/>
              </a:lnSpc>
              <a:spcBef>
                <a:spcPts val="0"/>
              </a:spcBef>
              <a:spcAft>
                <a:spcPts val="0"/>
              </a:spcAft>
              <a:buClr>
                <a:schemeClr val="dk1"/>
              </a:buClr>
              <a:buSzPts val="1200"/>
              <a:buFont typeface="Calibri"/>
              <a:buNone/>
            </a:pPr>
            <a:br>
              <a:rPr lang="en-US"/>
            </a:br>
            <a:r>
              <a:rPr lang="en-US"/>
              <a:t>The individual is depicted under the tree surrounded by the Ancestors who ground and connect us back to Country and Culture. The water represents the Brisbane River and the passing on of knowledge, the Lilly-Pilly and the Yam vine represent the traditional healing methods and practices (healing from within).</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The Rainbow represents hope and the promise of a new day. It also depicts the Gay and Lesbian Communities, culturally it also represents the traditional story of the Rainbow Serpent.</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The stars in the sky represent our loved ones who we have lost, those who have passed on who are ever present and will always be with us.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The lines at the bottom of the artwork represents the different country both Aboriginal and Torres Strait Islander Cultures and people who come from different places across Australia who call Brisbane home, they bring with them their Cultures, knowledge, wisdom and connections.</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The footprints represent all of us walking together to create awareness whilst supporting each other, we are woven together.</a:t>
            </a:r>
            <a:endParaRPr/>
          </a:p>
          <a:p>
            <a:pPr indent="0" lvl="0" marL="0" rtl="0" algn="l">
              <a:lnSpc>
                <a:spcPct val="100000"/>
              </a:lnSpc>
              <a:spcBef>
                <a:spcPts val="0"/>
              </a:spcBef>
              <a:spcAft>
                <a:spcPts val="0"/>
              </a:spcAft>
              <a:buSzPts val="1400"/>
              <a:buNone/>
            </a:pPr>
            <a:r>
              <a:t/>
            </a:r>
            <a:endParaRPr/>
          </a:p>
        </p:txBody>
      </p:sp>
      <p:sp>
        <p:nvSpPr>
          <p:cNvPr id="122" name="Google Shape;12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 name="Google Shape;12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 name="Google Shape;13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318b3587df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318b3587df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g318b3587df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2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8" name="Google Shape;2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2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2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2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2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2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2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2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2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2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8"/>
          <p:cNvSpPr/>
          <p:nvPr>
            <p:ph idx="2" type="pic"/>
          </p:nvPr>
        </p:nvSpPr>
        <p:spPr>
          <a:xfrm>
            <a:off x="5183188" y="987425"/>
            <a:ext cx="6172200" cy="4873625"/>
          </a:xfrm>
          <a:prstGeom prst="rect">
            <a:avLst/>
          </a:prstGeom>
          <a:noFill/>
          <a:ln>
            <a:noFill/>
          </a:ln>
        </p:spPr>
      </p:sp>
      <p:sp>
        <p:nvSpPr>
          <p:cNvPr id="68" name="Google Shape;68;p2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2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2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jp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jpg"/><Relationship Id="rId4" Type="http://schemas.openxmlformats.org/officeDocument/2006/relationships/image" Target="../media/image18.jpg"/><Relationship Id="rId5"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3.jpg"/><Relationship Id="rId5" Type="http://schemas.openxmlformats.org/officeDocument/2006/relationships/image" Target="../media/image15.jpg"/><Relationship Id="rId6" Type="http://schemas.openxmlformats.org/officeDocument/2006/relationships/image" Target="../media/image13.jpg"/><Relationship Id="rId7" Type="http://schemas.openxmlformats.org/officeDocument/2006/relationships/image" Target="../media/image27.png"/><Relationship Id="rId8"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jpg"/><Relationship Id="rId4" Type="http://schemas.openxmlformats.org/officeDocument/2006/relationships/image" Target="../media/image12.jpg"/><Relationship Id="rId5"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jp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hyperlink" Target="https://www.lifeline.org.au/crisis-chat/" TargetMode="Externa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jpg"/><Relationship Id="rId4" Type="http://schemas.openxmlformats.org/officeDocument/2006/relationships/image" Target="../media/image7.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3.jpg"/><Relationship Id="rId5"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6.jpg"/><Relationship Id="rId5" Type="http://schemas.openxmlformats.org/officeDocument/2006/relationships/image" Target="../media/image10.jpg"/><Relationship Id="rId6" Type="http://schemas.openxmlformats.org/officeDocument/2006/relationships/image" Target="../media/image28.png"/><Relationship Id="rId7" Type="http://schemas.openxmlformats.org/officeDocument/2006/relationships/image" Target="../media/image5.jpg"/><Relationship Id="rId8"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7" name="Shape 87"/>
        <p:cNvGrpSpPr/>
        <p:nvPr/>
      </p:nvGrpSpPr>
      <p:grpSpPr>
        <a:xfrm>
          <a:off x="0" y="0"/>
          <a:ext cx="0" cy="0"/>
          <a:chOff x="0" y="0"/>
          <a:chExt cx="0" cy="0"/>
        </a:xfrm>
      </p:grpSpPr>
      <p:pic>
        <p:nvPicPr>
          <p:cNvPr descr="A colorful drawing of a tree with a keyhole and rainbow&#10;&#10;Description automatically generated" id="88" name="Google Shape;88;p1"/>
          <p:cNvPicPr preferRelativeResize="0"/>
          <p:nvPr>
            <p:ph idx="1" type="body"/>
          </p:nvPr>
        </p:nvPicPr>
        <p:blipFill rotWithShape="1">
          <a:blip r:embed="rId3">
            <a:alphaModFix/>
          </a:blip>
          <a:srcRect b="0" l="0" r="0" t="0"/>
          <a:stretch/>
        </p:blipFill>
        <p:spPr>
          <a:xfrm>
            <a:off x="944809" y="861957"/>
            <a:ext cx="3656415" cy="4842935"/>
          </a:xfrm>
          <a:prstGeom prst="rect">
            <a:avLst/>
          </a:prstGeom>
          <a:noFill/>
          <a:ln>
            <a:noFill/>
          </a:ln>
        </p:spPr>
      </p:pic>
      <p:sp>
        <p:nvSpPr>
          <p:cNvPr id="89" name="Google Shape;89;p1"/>
          <p:cNvSpPr txBox="1"/>
          <p:nvPr/>
        </p:nvSpPr>
        <p:spPr>
          <a:xfrm>
            <a:off x="6096000" y="1378268"/>
            <a:ext cx="4597167" cy="107721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Calibri"/>
                <a:ea typeface="Calibri"/>
                <a:cs typeface="Calibri"/>
                <a:sym typeface="Calibri"/>
              </a:rPr>
              <a:t>Yarns Heal Project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2023 – 2024 </a:t>
            </a:r>
            <a:endParaRPr b="0" i="0" sz="1400" u="none" cap="none" strike="noStrike">
              <a:solidFill>
                <a:srgbClr val="000000"/>
              </a:solidFill>
              <a:latin typeface="Arial"/>
              <a:ea typeface="Arial"/>
              <a:cs typeface="Arial"/>
              <a:sym typeface="Arial"/>
            </a:endParaRPr>
          </a:p>
        </p:txBody>
      </p:sp>
      <p:sp>
        <p:nvSpPr>
          <p:cNvPr id="90" name="Google Shape;90;p1"/>
          <p:cNvSpPr txBox="1"/>
          <p:nvPr/>
        </p:nvSpPr>
        <p:spPr>
          <a:xfrm>
            <a:off x="5731078" y="2939012"/>
            <a:ext cx="5327100" cy="923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Presented by: </a:t>
            </a:r>
            <a:endParaRPr b="0" i="0" sz="1400" u="none" cap="none" strike="noStrike">
              <a:solidFill>
                <a:srgbClr val="000000"/>
              </a:solidFill>
              <a:latin typeface="Arial"/>
              <a:ea typeface="Arial"/>
              <a:cs typeface="Arial"/>
              <a:sym typeface="Arial"/>
            </a:endParaRPr>
          </a:p>
          <a:p>
            <a:pPr indent="0" lvl="0" marL="1371600" marR="0" rtl="0" algn="l">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Rochelle ‘Rocky’ Byrne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 name="Google Shape;91;p1"/>
          <p:cNvPicPr preferRelativeResize="0"/>
          <p:nvPr/>
        </p:nvPicPr>
        <p:blipFill rotWithShape="1">
          <a:blip r:embed="rId4">
            <a:alphaModFix/>
          </a:blip>
          <a:srcRect b="0" l="0" r="0" t="0"/>
          <a:stretch/>
        </p:blipFill>
        <p:spPr>
          <a:xfrm>
            <a:off x="7454363" y="5838930"/>
            <a:ext cx="3594100" cy="596900"/>
          </a:xfrm>
          <a:prstGeom prst="rect">
            <a:avLst/>
          </a:prstGeom>
          <a:noFill/>
          <a:ln>
            <a:noFill/>
          </a:ln>
        </p:spPr>
      </p:pic>
      <p:pic>
        <p:nvPicPr>
          <p:cNvPr id="92" name="Google Shape;92;p1"/>
          <p:cNvPicPr preferRelativeResize="0"/>
          <p:nvPr/>
        </p:nvPicPr>
        <p:blipFill rotWithShape="1">
          <a:blip r:embed="rId5">
            <a:alphaModFix/>
          </a:blip>
          <a:srcRect b="0" l="0" r="0" t="0"/>
          <a:stretch/>
        </p:blipFill>
        <p:spPr>
          <a:xfrm>
            <a:off x="6390900" y="5781780"/>
            <a:ext cx="1016000" cy="711200"/>
          </a:xfrm>
          <a:prstGeom prst="rect">
            <a:avLst/>
          </a:prstGeom>
          <a:noFill/>
          <a:ln>
            <a:noFill/>
          </a:ln>
        </p:spPr>
      </p:pic>
      <p:sp>
        <p:nvSpPr>
          <p:cNvPr id="93" name="Google Shape;93;p1"/>
          <p:cNvSpPr txBox="1"/>
          <p:nvPr/>
        </p:nvSpPr>
        <p:spPr>
          <a:xfrm>
            <a:off x="5801101" y="6473594"/>
            <a:ext cx="6513535"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Proudly funded by the Queensland Mental Health Commission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Yarns Heal Model for 2023 - 2024</a:t>
            </a:r>
            <a:endParaRPr/>
          </a:p>
        </p:txBody>
      </p:sp>
      <p:pic>
        <p:nvPicPr>
          <p:cNvPr descr="A colorful logo with text&#10;&#10;Description automatically generated" id="166" name="Google Shape;166;p12"/>
          <p:cNvPicPr preferRelativeResize="0"/>
          <p:nvPr/>
        </p:nvPicPr>
        <p:blipFill rotWithShape="1">
          <a:blip r:embed="rId3">
            <a:alphaModFix/>
          </a:blip>
          <a:srcRect b="0" l="0" r="0" t="0"/>
          <a:stretch/>
        </p:blipFill>
        <p:spPr>
          <a:xfrm>
            <a:off x="10320658" y="171913"/>
            <a:ext cx="1743183" cy="784432"/>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grpSp>
        <p:nvGrpSpPr>
          <p:cNvPr id="167" name="Google Shape;167;p12"/>
          <p:cNvGrpSpPr/>
          <p:nvPr/>
        </p:nvGrpSpPr>
        <p:grpSpPr>
          <a:xfrm>
            <a:off x="1244754" y="2215857"/>
            <a:ext cx="9523585" cy="3665709"/>
            <a:chOff x="4821" y="1232317"/>
            <a:chExt cx="9523585" cy="3665709"/>
          </a:xfrm>
        </p:grpSpPr>
        <p:sp>
          <p:nvSpPr>
            <p:cNvPr id="168" name="Google Shape;168;p12"/>
            <p:cNvSpPr/>
            <p:nvPr/>
          </p:nvSpPr>
          <p:spPr>
            <a:xfrm>
              <a:off x="4821" y="1232317"/>
              <a:ext cx="2903532" cy="725883"/>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2"/>
            <p:cNvSpPr txBox="1"/>
            <p:nvPr/>
          </p:nvSpPr>
          <p:spPr>
            <a:xfrm>
              <a:off x="26081" y="1253577"/>
              <a:ext cx="2861012" cy="683363"/>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Calibri"/>
                <a:buNone/>
              </a:pPr>
              <a:r>
                <a:rPr b="0" i="0" lang="en-US" sz="2200" u="none" cap="none" strike="noStrike">
                  <a:solidFill>
                    <a:schemeClr val="lt1"/>
                  </a:solidFill>
                  <a:latin typeface="Calibri"/>
                  <a:ea typeface="Calibri"/>
                  <a:cs typeface="Calibri"/>
                  <a:sym typeface="Calibri"/>
                </a:rPr>
                <a:t>Locally Led</a:t>
              </a:r>
              <a:endParaRPr b="0" i="0" sz="2200" u="none" cap="none" strike="noStrike">
                <a:solidFill>
                  <a:schemeClr val="lt1"/>
                </a:solidFill>
                <a:latin typeface="Calibri"/>
                <a:ea typeface="Calibri"/>
                <a:cs typeface="Calibri"/>
                <a:sym typeface="Calibri"/>
              </a:endParaRPr>
            </a:p>
          </p:txBody>
        </p:sp>
        <p:sp>
          <p:nvSpPr>
            <p:cNvPr id="170" name="Google Shape;170;p12"/>
            <p:cNvSpPr/>
            <p:nvPr/>
          </p:nvSpPr>
          <p:spPr>
            <a:xfrm rot="5400000">
              <a:off x="1393072" y="2021715"/>
              <a:ext cx="127029" cy="127029"/>
            </a:xfrm>
            <a:prstGeom prst="rightArrow">
              <a:avLst>
                <a:gd fmla="val 66700" name="adj1"/>
                <a:gd fmla="val 50000" name="adj2"/>
              </a:avLst>
            </a:prstGeom>
            <a:gradFill>
              <a:gsLst>
                <a:gs pos="0">
                  <a:srgbClr val="B5C2E2"/>
                </a:gs>
                <a:gs pos="50000">
                  <a:srgbClr val="A8B8DF"/>
                </a:gs>
                <a:gs pos="100000">
                  <a:srgbClr val="90A0C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2"/>
            <p:cNvSpPr/>
            <p:nvPr/>
          </p:nvSpPr>
          <p:spPr>
            <a:xfrm>
              <a:off x="4821" y="2212259"/>
              <a:ext cx="2903532" cy="725883"/>
            </a:xfrm>
            <a:prstGeom prst="roundRect">
              <a:avLst>
                <a:gd fmla="val 10000" name="adj"/>
              </a:avLst>
            </a:prstGeom>
            <a:solidFill>
              <a:srgbClr val="CCD3EA">
                <a:alpha val="89411"/>
              </a:srgbClr>
            </a:solidFill>
            <a:ln cap="flat" cmpd="sng" w="9525">
              <a:solidFill>
                <a:srgbClr val="CCD3E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2"/>
            <p:cNvSpPr txBox="1"/>
            <p:nvPr/>
          </p:nvSpPr>
          <p:spPr>
            <a:xfrm>
              <a:off x="26081" y="2233519"/>
              <a:ext cx="2861012" cy="683363"/>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none" cap="none" strike="noStrike">
                  <a:solidFill>
                    <a:schemeClr val="dk1"/>
                  </a:solidFill>
                  <a:latin typeface="Calibri"/>
                  <a:ea typeface="Calibri"/>
                  <a:cs typeface="Calibri"/>
                  <a:sym typeface="Calibri"/>
                </a:rPr>
                <a:t>Local Experts</a:t>
              </a:r>
              <a:endParaRPr b="0" i="0" sz="1400" u="none" cap="none" strike="noStrike">
                <a:solidFill>
                  <a:srgbClr val="000000"/>
                </a:solidFill>
                <a:latin typeface="Arial"/>
                <a:ea typeface="Arial"/>
                <a:cs typeface="Arial"/>
                <a:sym typeface="Arial"/>
              </a:endParaRPr>
            </a:p>
          </p:txBody>
        </p:sp>
        <p:sp>
          <p:nvSpPr>
            <p:cNvPr id="173" name="Google Shape;173;p12"/>
            <p:cNvSpPr/>
            <p:nvPr/>
          </p:nvSpPr>
          <p:spPr>
            <a:xfrm rot="5400000">
              <a:off x="1393072" y="3001657"/>
              <a:ext cx="127029" cy="127029"/>
            </a:xfrm>
            <a:prstGeom prst="rightArrow">
              <a:avLst>
                <a:gd fmla="val 66700" name="adj1"/>
                <a:gd fmla="val 50000" name="adj2"/>
              </a:avLst>
            </a:prstGeom>
            <a:gradFill>
              <a:gsLst>
                <a:gs pos="0">
                  <a:srgbClr val="B5C2E2"/>
                </a:gs>
                <a:gs pos="50000">
                  <a:srgbClr val="A8B8DF"/>
                </a:gs>
                <a:gs pos="100000">
                  <a:srgbClr val="90A0C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2"/>
            <p:cNvSpPr/>
            <p:nvPr/>
          </p:nvSpPr>
          <p:spPr>
            <a:xfrm>
              <a:off x="4821" y="3192201"/>
              <a:ext cx="2903532" cy="725883"/>
            </a:xfrm>
            <a:prstGeom prst="roundRect">
              <a:avLst>
                <a:gd fmla="val 10000" name="adj"/>
              </a:avLst>
            </a:prstGeom>
            <a:solidFill>
              <a:srgbClr val="CCD3EA">
                <a:alpha val="89411"/>
              </a:srgbClr>
            </a:solidFill>
            <a:ln cap="flat" cmpd="sng" w="9525">
              <a:solidFill>
                <a:srgbClr val="CCD3E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2"/>
            <p:cNvSpPr txBox="1"/>
            <p:nvPr/>
          </p:nvSpPr>
          <p:spPr>
            <a:xfrm>
              <a:off x="26081" y="3213461"/>
              <a:ext cx="2861012" cy="683363"/>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none" cap="none" strike="noStrike">
                  <a:solidFill>
                    <a:schemeClr val="dk1"/>
                  </a:solidFill>
                  <a:latin typeface="Calibri"/>
                  <a:ea typeface="Calibri"/>
                  <a:cs typeface="Calibri"/>
                  <a:sym typeface="Calibri"/>
                </a:rPr>
                <a:t>Local Groups</a:t>
              </a:r>
              <a:endParaRPr b="0" i="0" sz="2200" u="none" cap="none" strike="noStrike">
                <a:solidFill>
                  <a:schemeClr val="dk1"/>
                </a:solidFill>
                <a:latin typeface="Calibri"/>
                <a:ea typeface="Calibri"/>
                <a:cs typeface="Calibri"/>
                <a:sym typeface="Calibri"/>
              </a:endParaRPr>
            </a:p>
          </p:txBody>
        </p:sp>
        <p:sp>
          <p:nvSpPr>
            <p:cNvPr id="176" name="Google Shape;176;p12"/>
            <p:cNvSpPr/>
            <p:nvPr/>
          </p:nvSpPr>
          <p:spPr>
            <a:xfrm rot="5400000">
              <a:off x="1393072" y="3981599"/>
              <a:ext cx="127029" cy="127029"/>
            </a:xfrm>
            <a:prstGeom prst="rightArrow">
              <a:avLst>
                <a:gd fmla="val 66700" name="adj1"/>
                <a:gd fmla="val 50000" name="adj2"/>
              </a:avLst>
            </a:prstGeom>
            <a:gradFill>
              <a:gsLst>
                <a:gs pos="0">
                  <a:srgbClr val="B5C2E2"/>
                </a:gs>
                <a:gs pos="50000">
                  <a:srgbClr val="A8B8DF"/>
                </a:gs>
                <a:gs pos="100000">
                  <a:srgbClr val="90A0C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2"/>
            <p:cNvSpPr/>
            <p:nvPr/>
          </p:nvSpPr>
          <p:spPr>
            <a:xfrm>
              <a:off x="4821" y="4172143"/>
              <a:ext cx="2903532" cy="725883"/>
            </a:xfrm>
            <a:prstGeom prst="roundRect">
              <a:avLst>
                <a:gd fmla="val 10000" name="adj"/>
              </a:avLst>
            </a:prstGeom>
            <a:solidFill>
              <a:srgbClr val="CCD3EA">
                <a:alpha val="89411"/>
              </a:srgbClr>
            </a:solidFill>
            <a:ln cap="flat" cmpd="sng" w="9525">
              <a:solidFill>
                <a:srgbClr val="CCD3E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2"/>
            <p:cNvSpPr txBox="1"/>
            <p:nvPr/>
          </p:nvSpPr>
          <p:spPr>
            <a:xfrm>
              <a:off x="26081" y="4193403"/>
              <a:ext cx="2861012" cy="683363"/>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none" cap="none" strike="noStrike">
                  <a:solidFill>
                    <a:schemeClr val="dk1"/>
                  </a:solidFill>
                  <a:latin typeface="Calibri"/>
                  <a:ea typeface="Calibri"/>
                  <a:cs typeface="Calibri"/>
                  <a:sym typeface="Calibri"/>
                </a:rPr>
                <a:t>Local Activities</a:t>
              </a:r>
              <a:endParaRPr b="0" i="0" sz="2200" u="none" cap="none" strike="noStrike">
                <a:solidFill>
                  <a:schemeClr val="dk1"/>
                </a:solidFill>
                <a:latin typeface="Calibri"/>
                <a:ea typeface="Calibri"/>
                <a:cs typeface="Calibri"/>
                <a:sym typeface="Calibri"/>
              </a:endParaRPr>
            </a:p>
          </p:txBody>
        </p:sp>
        <p:sp>
          <p:nvSpPr>
            <p:cNvPr id="179" name="Google Shape;179;p12"/>
            <p:cNvSpPr/>
            <p:nvPr/>
          </p:nvSpPr>
          <p:spPr>
            <a:xfrm>
              <a:off x="3314847" y="1232317"/>
              <a:ext cx="2903532" cy="725883"/>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2"/>
            <p:cNvSpPr txBox="1"/>
            <p:nvPr/>
          </p:nvSpPr>
          <p:spPr>
            <a:xfrm>
              <a:off x="3336107" y="1253577"/>
              <a:ext cx="2861012" cy="683363"/>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Calibri"/>
                <a:buNone/>
              </a:pPr>
              <a:r>
                <a:rPr b="0" i="0" lang="en-US" sz="2200" u="none" cap="none" strike="noStrike">
                  <a:solidFill>
                    <a:schemeClr val="lt1"/>
                  </a:solidFill>
                  <a:latin typeface="Calibri"/>
                  <a:ea typeface="Calibri"/>
                  <a:cs typeface="Calibri"/>
                  <a:sym typeface="Calibri"/>
                </a:rPr>
                <a:t>Expert Guidance &amp; Support</a:t>
              </a:r>
              <a:endParaRPr b="0" i="0" sz="1400" u="none" cap="none" strike="noStrike">
                <a:solidFill>
                  <a:srgbClr val="000000"/>
                </a:solidFill>
                <a:latin typeface="Arial"/>
                <a:ea typeface="Arial"/>
                <a:cs typeface="Arial"/>
                <a:sym typeface="Arial"/>
              </a:endParaRPr>
            </a:p>
          </p:txBody>
        </p:sp>
        <p:sp>
          <p:nvSpPr>
            <p:cNvPr id="181" name="Google Shape;181;p12"/>
            <p:cNvSpPr/>
            <p:nvPr/>
          </p:nvSpPr>
          <p:spPr>
            <a:xfrm rot="5400000">
              <a:off x="4703099" y="2021715"/>
              <a:ext cx="127029" cy="127029"/>
            </a:xfrm>
            <a:prstGeom prst="rightArrow">
              <a:avLst>
                <a:gd fmla="val 66700" name="adj1"/>
                <a:gd fmla="val 50000" name="adj2"/>
              </a:avLst>
            </a:prstGeom>
            <a:gradFill>
              <a:gsLst>
                <a:gs pos="0">
                  <a:srgbClr val="B5C2E2"/>
                </a:gs>
                <a:gs pos="50000">
                  <a:srgbClr val="A8B8DF"/>
                </a:gs>
                <a:gs pos="100000">
                  <a:srgbClr val="90A0C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2"/>
            <p:cNvSpPr/>
            <p:nvPr/>
          </p:nvSpPr>
          <p:spPr>
            <a:xfrm>
              <a:off x="3314847" y="2212259"/>
              <a:ext cx="2903532" cy="725883"/>
            </a:xfrm>
            <a:prstGeom prst="roundRect">
              <a:avLst>
                <a:gd fmla="val 10000" name="adj"/>
              </a:avLst>
            </a:prstGeom>
            <a:solidFill>
              <a:srgbClr val="CCD3EA">
                <a:alpha val="89411"/>
              </a:srgbClr>
            </a:solidFill>
            <a:ln cap="flat" cmpd="sng" w="9525">
              <a:solidFill>
                <a:srgbClr val="CCD3E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2"/>
            <p:cNvSpPr txBox="1"/>
            <p:nvPr/>
          </p:nvSpPr>
          <p:spPr>
            <a:xfrm>
              <a:off x="3336107" y="2233519"/>
              <a:ext cx="2861012" cy="683363"/>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none" cap="none" strike="noStrike">
                  <a:solidFill>
                    <a:schemeClr val="dk1"/>
                  </a:solidFill>
                  <a:latin typeface="Calibri"/>
                  <a:ea typeface="Calibri"/>
                  <a:cs typeface="Calibri"/>
                  <a:sym typeface="Calibri"/>
                </a:rPr>
                <a:t>Specialist Project Advisors</a:t>
              </a:r>
              <a:endParaRPr b="0" i="0" sz="2200" u="none" cap="none" strike="noStrike">
                <a:solidFill>
                  <a:schemeClr val="dk1"/>
                </a:solidFill>
                <a:latin typeface="Calibri"/>
                <a:ea typeface="Calibri"/>
                <a:cs typeface="Calibri"/>
                <a:sym typeface="Calibri"/>
              </a:endParaRPr>
            </a:p>
          </p:txBody>
        </p:sp>
        <p:sp>
          <p:nvSpPr>
            <p:cNvPr id="184" name="Google Shape;184;p12"/>
            <p:cNvSpPr/>
            <p:nvPr/>
          </p:nvSpPr>
          <p:spPr>
            <a:xfrm rot="5400000">
              <a:off x="4703099" y="3001657"/>
              <a:ext cx="127029" cy="127029"/>
            </a:xfrm>
            <a:prstGeom prst="rightArrow">
              <a:avLst>
                <a:gd fmla="val 66700" name="adj1"/>
                <a:gd fmla="val 50000" name="adj2"/>
              </a:avLst>
            </a:prstGeom>
            <a:gradFill>
              <a:gsLst>
                <a:gs pos="0">
                  <a:srgbClr val="B5C2E2"/>
                </a:gs>
                <a:gs pos="50000">
                  <a:srgbClr val="A8B8DF"/>
                </a:gs>
                <a:gs pos="100000">
                  <a:srgbClr val="90A0C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2"/>
            <p:cNvSpPr/>
            <p:nvPr/>
          </p:nvSpPr>
          <p:spPr>
            <a:xfrm>
              <a:off x="3314847" y="3192201"/>
              <a:ext cx="2903532" cy="725883"/>
            </a:xfrm>
            <a:prstGeom prst="roundRect">
              <a:avLst>
                <a:gd fmla="val 10000" name="adj"/>
              </a:avLst>
            </a:prstGeom>
            <a:solidFill>
              <a:srgbClr val="CCD3EA">
                <a:alpha val="89411"/>
              </a:srgbClr>
            </a:solidFill>
            <a:ln cap="flat" cmpd="sng" w="9525">
              <a:solidFill>
                <a:srgbClr val="CCD3E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2"/>
            <p:cNvSpPr txBox="1"/>
            <p:nvPr/>
          </p:nvSpPr>
          <p:spPr>
            <a:xfrm>
              <a:off x="3336107" y="3213461"/>
              <a:ext cx="2861012" cy="683363"/>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none" cap="none" strike="noStrike">
                  <a:solidFill>
                    <a:schemeClr val="dk1"/>
                  </a:solidFill>
                  <a:latin typeface="Calibri"/>
                  <a:ea typeface="Calibri"/>
                  <a:cs typeface="Calibri"/>
                  <a:sym typeface="Calibri"/>
                </a:rPr>
                <a:t>Project Team</a:t>
              </a:r>
              <a:endParaRPr b="0" i="0" sz="2200" u="none" cap="none" strike="noStrike">
                <a:solidFill>
                  <a:schemeClr val="dk1"/>
                </a:solidFill>
                <a:latin typeface="Calibri"/>
                <a:ea typeface="Calibri"/>
                <a:cs typeface="Calibri"/>
                <a:sym typeface="Calibri"/>
              </a:endParaRPr>
            </a:p>
          </p:txBody>
        </p:sp>
        <p:sp>
          <p:nvSpPr>
            <p:cNvPr id="187" name="Google Shape;187;p12"/>
            <p:cNvSpPr/>
            <p:nvPr/>
          </p:nvSpPr>
          <p:spPr>
            <a:xfrm>
              <a:off x="6624874" y="1232317"/>
              <a:ext cx="2903532" cy="725883"/>
            </a:xfrm>
            <a:prstGeom prst="roundRect">
              <a:avLst>
                <a:gd fmla="val 10000" name="adj"/>
              </a:avLst>
            </a:prstGeom>
            <a:gradFill>
              <a:gsLst>
                <a:gs pos="0">
                  <a:srgbClr val="5E81C9"/>
                </a:gs>
                <a:gs pos="50000">
                  <a:srgbClr val="3B70C9"/>
                </a:gs>
                <a:gs pos="100000">
                  <a:srgbClr val="2E60B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2"/>
            <p:cNvSpPr txBox="1"/>
            <p:nvPr/>
          </p:nvSpPr>
          <p:spPr>
            <a:xfrm>
              <a:off x="6646134" y="1253577"/>
              <a:ext cx="2861012" cy="683363"/>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lt1"/>
                </a:buClr>
                <a:buSzPts val="2200"/>
                <a:buFont typeface="Calibri"/>
                <a:buNone/>
              </a:pPr>
              <a:r>
                <a:rPr b="0" i="0" lang="en-US" sz="2200" u="none" cap="none" strike="noStrike">
                  <a:solidFill>
                    <a:schemeClr val="lt1"/>
                  </a:solidFill>
                  <a:latin typeface="Calibri"/>
                  <a:ea typeface="Calibri"/>
                  <a:cs typeface="Calibri"/>
                  <a:sym typeface="Calibri"/>
                </a:rPr>
                <a:t>Healthier Communities</a:t>
              </a:r>
              <a:endParaRPr b="0" i="0" sz="2200" u="none" cap="none" strike="noStrike">
                <a:solidFill>
                  <a:schemeClr val="lt1"/>
                </a:solidFill>
                <a:latin typeface="Calibri"/>
                <a:ea typeface="Calibri"/>
                <a:cs typeface="Calibri"/>
                <a:sym typeface="Calibri"/>
              </a:endParaRPr>
            </a:p>
          </p:txBody>
        </p:sp>
        <p:sp>
          <p:nvSpPr>
            <p:cNvPr id="189" name="Google Shape;189;p12"/>
            <p:cNvSpPr/>
            <p:nvPr/>
          </p:nvSpPr>
          <p:spPr>
            <a:xfrm rot="5400000">
              <a:off x="8013125" y="2021715"/>
              <a:ext cx="127029" cy="127029"/>
            </a:xfrm>
            <a:prstGeom prst="rightArrow">
              <a:avLst>
                <a:gd fmla="val 66700" name="adj1"/>
                <a:gd fmla="val 50000" name="adj2"/>
              </a:avLst>
            </a:prstGeom>
            <a:gradFill>
              <a:gsLst>
                <a:gs pos="0">
                  <a:srgbClr val="B5C2E2"/>
                </a:gs>
                <a:gs pos="50000">
                  <a:srgbClr val="A8B8DF"/>
                </a:gs>
                <a:gs pos="100000">
                  <a:srgbClr val="90A0C8"/>
                </a:gs>
              </a:gsLst>
              <a:lin ang="5400000" scaled="0"/>
            </a:gra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2"/>
            <p:cNvSpPr/>
            <p:nvPr/>
          </p:nvSpPr>
          <p:spPr>
            <a:xfrm>
              <a:off x="6624874" y="2212259"/>
              <a:ext cx="2903532" cy="725883"/>
            </a:xfrm>
            <a:prstGeom prst="roundRect">
              <a:avLst>
                <a:gd fmla="val 10000" name="adj"/>
              </a:avLst>
            </a:prstGeom>
            <a:solidFill>
              <a:srgbClr val="CCD3EA">
                <a:alpha val="89411"/>
              </a:srgbClr>
            </a:solidFill>
            <a:ln cap="flat" cmpd="sng" w="9525">
              <a:solidFill>
                <a:srgbClr val="CCD3EA">
                  <a:alpha val="89411"/>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2"/>
            <p:cNvSpPr txBox="1"/>
            <p:nvPr/>
          </p:nvSpPr>
          <p:spPr>
            <a:xfrm>
              <a:off x="6646134" y="2233519"/>
              <a:ext cx="2861012" cy="683363"/>
            </a:xfrm>
            <a:prstGeom prst="rect">
              <a:avLst/>
            </a:prstGeom>
            <a:noFill/>
            <a:ln>
              <a:noFill/>
            </a:ln>
          </p:spPr>
          <p:txBody>
            <a:bodyPr anchorCtr="0" anchor="ctr" bIns="27925" lIns="27925" spcFirstLastPara="1" rIns="27925" wrap="square" tIns="27925">
              <a:noAutofit/>
            </a:bodyPr>
            <a:lstStyle/>
            <a:p>
              <a:pPr indent="0" lvl="0" marL="0" marR="0" rtl="0" algn="ctr">
                <a:lnSpc>
                  <a:spcPct val="90000"/>
                </a:lnSpc>
                <a:spcBef>
                  <a:spcPts val="0"/>
                </a:spcBef>
                <a:spcAft>
                  <a:spcPts val="0"/>
                </a:spcAft>
                <a:buClr>
                  <a:schemeClr val="dk1"/>
                </a:buClr>
                <a:buSzPts val="2200"/>
                <a:buFont typeface="Calibri"/>
                <a:buNone/>
              </a:pPr>
              <a:r>
                <a:rPr b="0" i="0" lang="en-US" sz="2200" u="none" cap="none" strike="noStrike">
                  <a:solidFill>
                    <a:schemeClr val="dk1"/>
                  </a:solidFill>
                  <a:latin typeface="Calibri"/>
                  <a:ea typeface="Calibri"/>
                  <a:cs typeface="Calibri"/>
                  <a:sym typeface="Calibri"/>
                </a:rPr>
                <a:t>YARNS HEAL</a:t>
              </a:r>
              <a:endParaRPr b="0" i="0" sz="22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3"/>
          <p:cNvSpPr txBox="1"/>
          <p:nvPr>
            <p:ph type="title"/>
          </p:nvPr>
        </p:nvSpPr>
        <p:spPr>
          <a:xfrm>
            <a:off x="625257" y="141096"/>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Specialist Project Advisors</a:t>
            </a:r>
            <a:endParaRPr/>
          </a:p>
        </p:txBody>
      </p:sp>
      <p:sp>
        <p:nvSpPr>
          <p:cNvPr id="197" name="Google Shape;197;p13"/>
          <p:cNvSpPr txBox="1"/>
          <p:nvPr>
            <p:ph idx="1" type="body"/>
          </p:nvPr>
        </p:nvSpPr>
        <p:spPr>
          <a:xfrm>
            <a:off x="5472830" y="1900781"/>
            <a:ext cx="6527104" cy="4351338"/>
          </a:xfrm>
          <a:prstGeom prst="rect">
            <a:avLst/>
          </a:prstGeom>
          <a:noFill/>
          <a:ln>
            <a:noFill/>
          </a:ln>
        </p:spPr>
        <p:txBody>
          <a:bodyPr anchorCtr="0" anchor="t" bIns="45700" lIns="91425" spcFirstLastPara="1" rIns="91425" wrap="square" tIns="45700">
            <a:normAutofit/>
          </a:bodyPr>
          <a:lstStyle/>
          <a:p>
            <a:pPr indent="-342900" lvl="0" marL="342900" rtl="0" algn="l">
              <a:lnSpc>
                <a:spcPct val="90000"/>
              </a:lnSpc>
              <a:spcBef>
                <a:spcPts val="0"/>
              </a:spcBef>
              <a:spcAft>
                <a:spcPts val="0"/>
              </a:spcAft>
              <a:buClr>
                <a:schemeClr val="dk1"/>
              </a:buClr>
              <a:buSzPts val="2000"/>
              <a:buAutoNum type="arabicPeriod"/>
            </a:pPr>
            <a:r>
              <a:rPr lang="en-US" sz="2000"/>
              <a:t>Connect with key people in project corridors</a:t>
            </a:r>
            <a:endParaRPr/>
          </a:p>
          <a:p>
            <a:pPr indent="-215900" lvl="0" marL="342900" rtl="0" algn="l">
              <a:lnSpc>
                <a:spcPct val="90000"/>
              </a:lnSpc>
              <a:spcBef>
                <a:spcPts val="1000"/>
              </a:spcBef>
              <a:spcAft>
                <a:spcPts val="0"/>
              </a:spcAft>
              <a:buClr>
                <a:schemeClr val="dk1"/>
              </a:buClr>
              <a:buSzPts val="2000"/>
              <a:buNone/>
            </a:pPr>
            <a:r>
              <a:t/>
            </a:r>
            <a:endParaRPr sz="2000"/>
          </a:p>
          <a:p>
            <a:pPr indent="-342900" lvl="0" marL="342900" rtl="0" algn="l">
              <a:lnSpc>
                <a:spcPct val="90000"/>
              </a:lnSpc>
              <a:spcBef>
                <a:spcPts val="1000"/>
              </a:spcBef>
              <a:spcAft>
                <a:spcPts val="0"/>
              </a:spcAft>
              <a:buClr>
                <a:schemeClr val="dk1"/>
              </a:buClr>
              <a:buSzPts val="2000"/>
              <a:buAutoNum type="arabicPeriod"/>
            </a:pPr>
            <a:r>
              <a:rPr lang="en-US" sz="2000"/>
              <a:t>Establish an ongoing relationship with key people</a:t>
            </a:r>
            <a:endParaRPr/>
          </a:p>
          <a:p>
            <a:pPr indent="-215900" lvl="0" marL="342900" rtl="0" algn="l">
              <a:lnSpc>
                <a:spcPct val="90000"/>
              </a:lnSpc>
              <a:spcBef>
                <a:spcPts val="1000"/>
              </a:spcBef>
              <a:spcAft>
                <a:spcPts val="0"/>
              </a:spcAft>
              <a:buClr>
                <a:schemeClr val="dk1"/>
              </a:buClr>
              <a:buSzPts val="2000"/>
              <a:buNone/>
            </a:pPr>
            <a:r>
              <a:t/>
            </a:r>
            <a:endParaRPr sz="2000"/>
          </a:p>
          <a:p>
            <a:pPr indent="-342900" lvl="0" marL="342900" rtl="0" algn="l">
              <a:lnSpc>
                <a:spcPct val="90000"/>
              </a:lnSpc>
              <a:spcBef>
                <a:spcPts val="1000"/>
              </a:spcBef>
              <a:spcAft>
                <a:spcPts val="0"/>
              </a:spcAft>
              <a:buClr>
                <a:schemeClr val="dk1"/>
              </a:buClr>
              <a:buSzPts val="2000"/>
              <a:buAutoNum type="arabicPeriod"/>
            </a:pPr>
            <a:r>
              <a:rPr lang="en-US" sz="2000"/>
              <a:t>Introduce to the right team member for the work to happen</a:t>
            </a:r>
            <a:endParaRPr/>
          </a:p>
          <a:p>
            <a:pPr indent="-215900" lvl="0" marL="342900" rtl="0" algn="l">
              <a:lnSpc>
                <a:spcPct val="90000"/>
              </a:lnSpc>
              <a:spcBef>
                <a:spcPts val="1000"/>
              </a:spcBef>
              <a:spcAft>
                <a:spcPts val="0"/>
              </a:spcAft>
              <a:buClr>
                <a:schemeClr val="dk1"/>
              </a:buClr>
              <a:buSzPts val="2000"/>
              <a:buNone/>
            </a:pPr>
            <a:r>
              <a:t/>
            </a:r>
            <a:endParaRPr sz="2000"/>
          </a:p>
          <a:p>
            <a:pPr indent="-342900" lvl="0" marL="342900" rtl="0" algn="l">
              <a:lnSpc>
                <a:spcPct val="90000"/>
              </a:lnSpc>
              <a:spcBef>
                <a:spcPts val="1000"/>
              </a:spcBef>
              <a:spcAft>
                <a:spcPts val="0"/>
              </a:spcAft>
              <a:buClr>
                <a:schemeClr val="dk1"/>
              </a:buClr>
              <a:buSzPts val="2000"/>
              <a:buAutoNum type="arabicPeriod"/>
            </a:pPr>
            <a:r>
              <a:rPr lang="en-US" sz="2000"/>
              <a:t>Participate in local activities (as you can)</a:t>
            </a:r>
            <a:endParaRPr/>
          </a:p>
          <a:p>
            <a:pPr indent="-215900" lvl="0" marL="342900" rtl="0" algn="l">
              <a:lnSpc>
                <a:spcPct val="90000"/>
              </a:lnSpc>
              <a:spcBef>
                <a:spcPts val="1000"/>
              </a:spcBef>
              <a:spcAft>
                <a:spcPts val="0"/>
              </a:spcAft>
              <a:buClr>
                <a:schemeClr val="dk1"/>
              </a:buClr>
              <a:buSzPts val="2000"/>
              <a:buNone/>
            </a:pPr>
            <a:r>
              <a:t/>
            </a:r>
            <a:endParaRPr sz="2000"/>
          </a:p>
          <a:p>
            <a:pPr indent="-342900" lvl="0" marL="342900" rtl="0" algn="l">
              <a:lnSpc>
                <a:spcPct val="90000"/>
              </a:lnSpc>
              <a:spcBef>
                <a:spcPts val="1000"/>
              </a:spcBef>
              <a:spcAft>
                <a:spcPts val="0"/>
              </a:spcAft>
              <a:buClr>
                <a:schemeClr val="dk1"/>
              </a:buClr>
              <a:buSzPts val="2000"/>
              <a:buAutoNum type="arabicPeriod"/>
            </a:pPr>
            <a:r>
              <a:rPr lang="en-US" sz="2000"/>
              <a:t>Safeguard evaluation for the right funding into the future through Process Integrity.</a:t>
            </a:r>
            <a:endParaRPr/>
          </a:p>
          <a:p>
            <a:pPr indent="-50800" lvl="0" marL="228600" rtl="0" algn="l">
              <a:lnSpc>
                <a:spcPct val="90000"/>
              </a:lnSpc>
              <a:spcBef>
                <a:spcPts val="1000"/>
              </a:spcBef>
              <a:spcAft>
                <a:spcPts val="0"/>
              </a:spcAft>
              <a:buClr>
                <a:schemeClr val="dk1"/>
              </a:buClr>
              <a:buSzPts val="2800"/>
              <a:buNone/>
            </a:pPr>
            <a:r>
              <a:t/>
            </a:r>
            <a:endParaRPr/>
          </a:p>
        </p:txBody>
      </p:sp>
      <p:sp>
        <p:nvSpPr>
          <p:cNvPr id="198" name="Google Shape;198;p13"/>
          <p:cNvSpPr txBox="1"/>
          <p:nvPr/>
        </p:nvSpPr>
        <p:spPr>
          <a:xfrm>
            <a:off x="-621082" y="2853887"/>
            <a:ext cx="6093912" cy="193899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Specialist Project Advisor Members: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Uncle Ross Williams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Aunty Merle Cashman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Rebecca Johnson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Phil Sariago</a:t>
            </a:r>
            <a:endParaRPr b="0" i="0" sz="2000" u="none" cap="none" strike="noStrike">
              <a:solidFill>
                <a:schemeClr val="dk1"/>
              </a:solidFill>
              <a:latin typeface="Calibri"/>
              <a:ea typeface="Calibri"/>
              <a:cs typeface="Calibri"/>
              <a:sym typeface="Calibri"/>
            </a:endParaRPr>
          </a:p>
        </p:txBody>
      </p:sp>
      <p:pic>
        <p:nvPicPr>
          <p:cNvPr descr="A colorful logo with text&#10;&#10;Description automatically generated" id="199" name="Google Shape;199;p13"/>
          <p:cNvPicPr preferRelativeResize="0"/>
          <p:nvPr/>
        </p:nvPicPr>
        <p:blipFill rotWithShape="1">
          <a:blip r:embed="rId3">
            <a:alphaModFix/>
          </a:blip>
          <a:srcRect b="0" l="0" r="0" t="0"/>
          <a:stretch/>
        </p:blipFill>
        <p:spPr>
          <a:xfrm>
            <a:off x="10132767" y="223054"/>
            <a:ext cx="1743183" cy="784432"/>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4"/>
          <p:cNvSpPr txBox="1"/>
          <p:nvPr>
            <p:ph type="title"/>
          </p:nvPr>
        </p:nvSpPr>
        <p:spPr>
          <a:xfrm>
            <a:off x="676649" y="-9865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Yarns Heal Project 2023 – 2024  Six Corridors </a:t>
            </a:r>
            <a:endParaRPr/>
          </a:p>
        </p:txBody>
      </p:sp>
      <p:sp>
        <p:nvSpPr>
          <p:cNvPr id="205" name="Google Shape;205;p14"/>
          <p:cNvSpPr txBox="1"/>
          <p:nvPr>
            <p:ph idx="1" type="body"/>
          </p:nvPr>
        </p:nvSpPr>
        <p:spPr>
          <a:xfrm>
            <a:off x="915188" y="1340836"/>
            <a:ext cx="10515600" cy="4351338"/>
          </a:xfrm>
          <a:prstGeom prst="rect">
            <a:avLst/>
          </a:prstGeom>
          <a:noFill/>
          <a:ln>
            <a:noFill/>
          </a:ln>
        </p:spPr>
        <p:txBody>
          <a:bodyPr anchorCtr="0" anchor="t" bIns="45700" lIns="91425" spcFirstLastPara="1" rIns="91425" wrap="square" tIns="45700">
            <a:normAutofit fontScale="25000" lnSpcReduction="20000"/>
          </a:bodyPr>
          <a:lstStyle/>
          <a:p>
            <a:pPr indent="-228600" lvl="2" marL="1143000" rtl="0" algn="l">
              <a:lnSpc>
                <a:spcPct val="120000"/>
              </a:lnSpc>
              <a:spcBef>
                <a:spcPts val="0"/>
              </a:spcBef>
              <a:spcAft>
                <a:spcPts val="0"/>
              </a:spcAft>
              <a:buClr>
                <a:schemeClr val="dk1"/>
              </a:buClr>
              <a:buSzPct val="40000"/>
              <a:buFont typeface="Arial"/>
              <a:buChar char="•"/>
            </a:pPr>
            <a:r>
              <a:rPr b="0" lang="en-US" sz="8000"/>
              <a:t>Inala/Toowoomba/Dalby;</a:t>
            </a:r>
            <a:endParaRPr/>
          </a:p>
          <a:p>
            <a:pPr indent="-177800" lvl="2" marL="1143000" rtl="0" algn="l">
              <a:lnSpc>
                <a:spcPct val="120000"/>
              </a:lnSpc>
              <a:spcBef>
                <a:spcPts val="1700"/>
              </a:spcBef>
              <a:spcAft>
                <a:spcPts val="0"/>
              </a:spcAft>
              <a:buClr>
                <a:schemeClr val="dk1"/>
              </a:buClr>
              <a:buSzPct val="88888"/>
              <a:buFont typeface="Arial"/>
              <a:buNone/>
            </a:pPr>
            <a:r>
              <a:t/>
            </a:r>
            <a:endParaRPr b="1" sz="3600"/>
          </a:p>
          <a:p>
            <a:pPr indent="-228600" lvl="2" marL="1143000" rtl="0" algn="l">
              <a:lnSpc>
                <a:spcPct val="120000"/>
              </a:lnSpc>
              <a:spcBef>
                <a:spcPts val="1700"/>
              </a:spcBef>
              <a:spcAft>
                <a:spcPts val="0"/>
              </a:spcAft>
              <a:buClr>
                <a:schemeClr val="dk1"/>
              </a:buClr>
              <a:buSzPct val="40000"/>
              <a:buFont typeface="Arial"/>
              <a:buChar char="•"/>
            </a:pPr>
            <a:r>
              <a:rPr b="0" lang="en-US" sz="8000"/>
              <a:t>Rockhampton/Gladstone/Bundaberg; </a:t>
            </a:r>
            <a:endParaRPr/>
          </a:p>
          <a:p>
            <a:pPr indent="-177800" lvl="2" marL="1143000" rtl="0" algn="l">
              <a:lnSpc>
                <a:spcPct val="120000"/>
              </a:lnSpc>
              <a:spcBef>
                <a:spcPts val="1700"/>
              </a:spcBef>
              <a:spcAft>
                <a:spcPts val="0"/>
              </a:spcAft>
              <a:buClr>
                <a:schemeClr val="dk1"/>
              </a:buClr>
              <a:buSzPct val="88888"/>
              <a:buFont typeface="Arial"/>
              <a:buNone/>
            </a:pPr>
            <a:r>
              <a:t/>
            </a:r>
            <a:endParaRPr b="1" sz="3600"/>
          </a:p>
          <a:p>
            <a:pPr indent="-228600" lvl="2" marL="1143000" rtl="0" algn="l">
              <a:lnSpc>
                <a:spcPct val="120000"/>
              </a:lnSpc>
              <a:spcBef>
                <a:spcPts val="1700"/>
              </a:spcBef>
              <a:spcAft>
                <a:spcPts val="0"/>
              </a:spcAft>
              <a:buClr>
                <a:schemeClr val="dk1"/>
              </a:buClr>
              <a:buSzPct val="40000"/>
              <a:buFont typeface="Arial"/>
              <a:buChar char="•"/>
            </a:pPr>
            <a:r>
              <a:rPr b="0" lang="en-US" sz="8000"/>
              <a:t>Yarrabah/Cairns/Hinterland/Townsville; </a:t>
            </a:r>
            <a:endParaRPr/>
          </a:p>
          <a:p>
            <a:pPr indent="-177800" lvl="2" marL="1143000" rtl="0" algn="l">
              <a:lnSpc>
                <a:spcPct val="120000"/>
              </a:lnSpc>
              <a:spcBef>
                <a:spcPts val="1700"/>
              </a:spcBef>
              <a:spcAft>
                <a:spcPts val="0"/>
              </a:spcAft>
              <a:buClr>
                <a:schemeClr val="dk1"/>
              </a:buClr>
              <a:buSzPct val="88888"/>
              <a:buFont typeface="Arial"/>
              <a:buNone/>
            </a:pPr>
            <a:r>
              <a:t/>
            </a:r>
            <a:endParaRPr b="1" sz="3600"/>
          </a:p>
          <a:p>
            <a:pPr indent="-228600" lvl="2" marL="1143000" rtl="0" algn="l">
              <a:lnSpc>
                <a:spcPct val="120000"/>
              </a:lnSpc>
              <a:spcBef>
                <a:spcPts val="1700"/>
              </a:spcBef>
              <a:spcAft>
                <a:spcPts val="0"/>
              </a:spcAft>
              <a:buClr>
                <a:schemeClr val="dk1"/>
              </a:buClr>
              <a:buSzPct val="40000"/>
              <a:buFont typeface="Arial"/>
              <a:buChar char="•"/>
            </a:pPr>
            <a:r>
              <a:rPr b="0" lang="en-US" sz="8000"/>
              <a:t>Fraser Coast/Sunshine Coast/Brisbane North; </a:t>
            </a:r>
            <a:endParaRPr/>
          </a:p>
          <a:p>
            <a:pPr indent="-177800" lvl="2" marL="1143000" rtl="0" algn="l">
              <a:lnSpc>
                <a:spcPct val="120000"/>
              </a:lnSpc>
              <a:spcBef>
                <a:spcPts val="1700"/>
              </a:spcBef>
              <a:spcAft>
                <a:spcPts val="0"/>
              </a:spcAft>
              <a:buClr>
                <a:schemeClr val="dk1"/>
              </a:buClr>
              <a:buSzPct val="88888"/>
              <a:buFont typeface="Arial"/>
              <a:buNone/>
            </a:pPr>
            <a:r>
              <a:t/>
            </a:r>
            <a:endParaRPr b="1" sz="3600"/>
          </a:p>
          <a:p>
            <a:pPr indent="-228600" lvl="2" marL="1143000" rtl="0" algn="l">
              <a:lnSpc>
                <a:spcPct val="120000"/>
              </a:lnSpc>
              <a:spcBef>
                <a:spcPts val="1700"/>
              </a:spcBef>
              <a:spcAft>
                <a:spcPts val="0"/>
              </a:spcAft>
              <a:buClr>
                <a:schemeClr val="dk1"/>
              </a:buClr>
              <a:buSzPct val="40000"/>
              <a:buFont typeface="Arial"/>
              <a:buChar char="•"/>
            </a:pPr>
            <a:r>
              <a:rPr b="0" lang="en-US" sz="8000"/>
              <a:t>Gold Coast/Beaudesert/Quandamooka Country</a:t>
            </a:r>
            <a:endParaRPr/>
          </a:p>
          <a:p>
            <a:pPr indent="-177800" lvl="2" marL="1143000" rtl="0" algn="l">
              <a:lnSpc>
                <a:spcPct val="120000"/>
              </a:lnSpc>
              <a:spcBef>
                <a:spcPts val="1700"/>
              </a:spcBef>
              <a:spcAft>
                <a:spcPts val="0"/>
              </a:spcAft>
              <a:buClr>
                <a:schemeClr val="dk1"/>
              </a:buClr>
              <a:buSzPct val="88888"/>
              <a:buFont typeface="Arial"/>
              <a:buNone/>
            </a:pPr>
            <a:r>
              <a:t/>
            </a:r>
            <a:endParaRPr b="1" sz="3600"/>
          </a:p>
          <a:p>
            <a:pPr indent="-228600" lvl="2" marL="1143000" rtl="0" algn="l">
              <a:lnSpc>
                <a:spcPct val="120000"/>
              </a:lnSpc>
              <a:spcBef>
                <a:spcPts val="1700"/>
              </a:spcBef>
              <a:spcAft>
                <a:spcPts val="0"/>
              </a:spcAft>
              <a:buClr>
                <a:schemeClr val="dk1"/>
              </a:buClr>
              <a:buSzPct val="40000"/>
              <a:buFont typeface="Arial"/>
              <a:buChar char="•"/>
            </a:pPr>
            <a:r>
              <a:rPr b="0" lang="en-US" sz="8000"/>
              <a:t>Thursday Island, Aurukun, Doomadgee, Mt Isa</a:t>
            </a:r>
            <a:endParaRPr b="1" sz="8000"/>
          </a:p>
          <a:p>
            <a:pPr indent="-184150" lvl="0" marL="228600" rtl="0" algn="l">
              <a:lnSpc>
                <a:spcPct val="90000"/>
              </a:lnSpc>
              <a:spcBef>
                <a:spcPts val="2200"/>
              </a:spcBef>
              <a:spcAft>
                <a:spcPts val="0"/>
              </a:spcAft>
              <a:buClr>
                <a:schemeClr val="dk1"/>
              </a:buClr>
              <a:buSzPct val="100000"/>
              <a:buNone/>
            </a:pPr>
            <a:r>
              <a:t/>
            </a:r>
            <a:endParaRPr/>
          </a:p>
        </p:txBody>
      </p:sp>
      <p:pic>
        <p:nvPicPr>
          <p:cNvPr descr="A colorful logo with text&#10;&#10;Description automatically generated" id="206" name="Google Shape;206;p14"/>
          <p:cNvPicPr preferRelativeResize="0"/>
          <p:nvPr/>
        </p:nvPicPr>
        <p:blipFill rotWithShape="1">
          <a:blip r:embed="rId3">
            <a:alphaModFix/>
          </a:blip>
          <a:srcRect b="0" l="0" r="0" t="0"/>
          <a:stretch/>
        </p:blipFill>
        <p:spPr>
          <a:xfrm>
            <a:off x="10320658" y="171913"/>
            <a:ext cx="1743183" cy="784432"/>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pic>
        <p:nvPicPr>
          <p:cNvPr id="207" name="Google Shape;207;p14"/>
          <p:cNvPicPr preferRelativeResize="0"/>
          <p:nvPr/>
        </p:nvPicPr>
        <p:blipFill rotWithShape="1">
          <a:blip r:embed="rId4">
            <a:alphaModFix/>
          </a:blip>
          <a:srcRect b="0" l="0" r="0" t="0"/>
          <a:stretch/>
        </p:blipFill>
        <p:spPr>
          <a:xfrm>
            <a:off x="7639824" y="1226900"/>
            <a:ext cx="3552427" cy="5073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5"/>
          <p:cNvSpPr txBox="1"/>
          <p:nvPr>
            <p:ph type="title"/>
          </p:nvPr>
        </p:nvSpPr>
        <p:spPr>
          <a:xfrm>
            <a:off x="128159" y="171913"/>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Corridor Community Conversations and Co-design </a:t>
            </a:r>
            <a:endParaRPr/>
          </a:p>
        </p:txBody>
      </p:sp>
      <p:sp>
        <p:nvSpPr>
          <p:cNvPr id="213" name="Google Shape;213;p15"/>
          <p:cNvSpPr txBox="1"/>
          <p:nvPr>
            <p:ph idx="1" type="body"/>
          </p:nvPr>
        </p:nvSpPr>
        <p:spPr>
          <a:xfrm>
            <a:off x="676649" y="1497476"/>
            <a:ext cx="10515600" cy="5466399"/>
          </a:xfrm>
          <a:prstGeom prst="rect">
            <a:avLst/>
          </a:prstGeom>
          <a:noFill/>
          <a:ln>
            <a:noFill/>
          </a:ln>
        </p:spPr>
        <p:txBody>
          <a:bodyPr anchorCtr="0" anchor="t" bIns="45700" lIns="91425" spcFirstLastPara="1" rIns="91425" wrap="square" tIns="45700">
            <a:normAutofit fontScale="55000" lnSpcReduction="20000"/>
          </a:bodyPr>
          <a:lstStyle/>
          <a:p>
            <a:pPr indent="0" lvl="0" marL="0" rtl="0" algn="l">
              <a:lnSpc>
                <a:spcPct val="90000"/>
              </a:lnSpc>
              <a:spcBef>
                <a:spcPts val="0"/>
              </a:spcBef>
              <a:spcAft>
                <a:spcPts val="0"/>
              </a:spcAft>
              <a:buClr>
                <a:schemeClr val="dk1"/>
              </a:buClr>
              <a:buSzPct val="100000"/>
              <a:buNone/>
            </a:pPr>
            <a:r>
              <a:rPr b="1" lang="en-US" sz="3600"/>
              <a:t>Community Conversations  </a:t>
            </a:r>
            <a:endParaRPr/>
          </a:p>
          <a:p>
            <a:pPr indent="-144780" lvl="1" marL="685800" rtl="0" algn="l">
              <a:lnSpc>
                <a:spcPct val="90000"/>
              </a:lnSpc>
              <a:spcBef>
                <a:spcPts val="500"/>
              </a:spcBef>
              <a:spcAft>
                <a:spcPts val="0"/>
              </a:spcAft>
              <a:buClr>
                <a:schemeClr val="dk1"/>
              </a:buClr>
              <a:buSzPct val="100000"/>
              <a:buNone/>
            </a:pPr>
            <a:r>
              <a:t/>
            </a:r>
            <a:endParaRPr/>
          </a:p>
          <a:p>
            <a:pPr indent="-228600" lvl="1" marL="685800" rtl="0" algn="l">
              <a:lnSpc>
                <a:spcPct val="90000"/>
              </a:lnSpc>
              <a:spcBef>
                <a:spcPts val="500"/>
              </a:spcBef>
              <a:spcAft>
                <a:spcPts val="0"/>
              </a:spcAft>
              <a:buClr>
                <a:schemeClr val="dk1"/>
              </a:buClr>
              <a:buSzPct val="100000"/>
              <a:buChar char="•"/>
            </a:pPr>
            <a:r>
              <a:rPr lang="en-US" sz="2900"/>
              <a:t>Talk about the project and work out what will and won’t work</a:t>
            </a:r>
            <a:endParaRPr/>
          </a:p>
          <a:p>
            <a:pPr indent="-130810" lvl="0" marL="228600" rtl="0" algn="l">
              <a:lnSpc>
                <a:spcPct val="90000"/>
              </a:lnSpc>
              <a:spcBef>
                <a:spcPts val="1000"/>
              </a:spcBef>
              <a:spcAft>
                <a:spcPts val="0"/>
              </a:spcAft>
              <a:buClr>
                <a:schemeClr val="dk1"/>
              </a:buClr>
              <a:buSzPct val="100000"/>
              <a:buNone/>
            </a:pPr>
            <a:r>
              <a:t/>
            </a:r>
            <a:endParaRPr/>
          </a:p>
          <a:p>
            <a:pPr indent="-228600" lvl="1" marL="228600" rtl="0" algn="l">
              <a:lnSpc>
                <a:spcPct val="90000"/>
              </a:lnSpc>
              <a:spcBef>
                <a:spcPts val="0"/>
              </a:spcBef>
              <a:spcAft>
                <a:spcPts val="0"/>
              </a:spcAft>
              <a:buClr>
                <a:schemeClr val="dk1"/>
              </a:buClr>
              <a:buSzPct val="100000"/>
              <a:buFont typeface="Calibri"/>
              <a:buNone/>
            </a:pPr>
            <a:r>
              <a:rPr b="1" lang="en-US" sz="3600"/>
              <a:t>Local Expert Groups </a:t>
            </a:r>
            <a:endParaRPr/>
          </a:p>
          <a:p>
            <a:pPr indent="-228600" lvl="1" marL="228600" rtl="0" algn="l">
              <a:lnSpc>
                <a:spcPct val="90000"/>
              </a:lnSpc>
              <a:spcBef>
                <a:spcPts val="297"/>
              </a:spcBef>
              <a:spcAft>
                <a:spcPts val="0"/>
              </a:spcAft>
              <a:buClr>
                <a:schemeClr val="dk1"/>
              </a:buClr>
              <a:buSzPct val="100000"/>
              <a:buFont typeface="Calibri"/>
              <a:buNone/>
            </a:pPr>
            <a:r>
              <a:t/>
            </a:r>
            <a:endParaRPr sz="2800"/>
          </a:p>
          <a:p>
            <a:pPr indent="-457200" lvl="2" marL="914400" rtl="0" algn="l">
              <a:lnSpc>
                <a:spcPct val="90000"/>
              </a:lnSpc>
              <a:spcBef>
                <a:spcPts val="231"/>
              </a:spcBef>
              <a:spcAft>
                <a:spcPts val="0"/>
              </a:spcAft>
              <a:buClr>
                <a:schemeClr val="dk1"/>
              </a:buClr>
              <a:buSzPct val="100000"/>
              <a:buChar char="•"/>
            </a:pPr>
            <a:r>
              <a:rPr lang="en-US" sz="2900"/>
              <a:t>Paid Sitting Fees</a:t>
            </a:r>
            <a:endParaRPr/>
          </a:p>
          <a:p>
            <a:pPr indent="-355917" lvl="2" marL="914400" rtl="0" algn="l">
              <a:lnSpc>
                <a:spcPct val="90000"/>
              </a:lnSpc>
              <a:spcBef>
                <a:spcPts val="239"/>
              </a:spcBef>
              <a:spcAft>
                <a:spcPts val="0"/>
              </a:spcAft>
              <a:buClr>
                <a:schemeClr val="dk1"/>
              </a:buClr>
              <a:buSzPct val="100000"/>
              <a:buNone/>
            </a:pPr>
            <a:r>
              <a:t/>
            </a:r>
            <a:endParaRPr sz="2900"/>
          </a:p>
          <a:p>
            <a:pPr indent="-457200" lvl="2" marL="914400" rtl="0" algn="l">
              <a:lnSpc>
                <a:spcPct val="90000"/>
              </a:lnSpc>
              <a:spcBef>
                <a:spcPts val="239"/>
              </a:spcBef>
              <a:spcAft>
                <a:spcPts val="0"/>
              </a:spcAft>
              <a:buClr>
                <a:schemeClr val="dk1"/>
              </a:buClr>
              <a:buSzPct val="100000"/>
              <a:buChar char="•"/>
            </a:pPr>
            <a:r>
              <a:rPr lang="en-US" sz="2900"/>
              <a:t>4 Meetings over project (Jan, Mar, May, Oct)</a:t>
            </a:r>
            <a:endParaRPr/>
          </a:p>
          <a:p>
            <a:pPr indent="-355917" lvl="2" marL="914400" rtl="0" algn="l">
              <a:lnSpc>
                <a:spcPct val="90000"/>
              </a:lnSpc>
              <a:spcBef>
                <a:spcPts val="239"/>
              </a:spcBef>
              <a:spcAft>
                <a:spcPts val="0"/>
              </a:spcAft>
              <a:buClr>
                <a:schemeClr val="dk1"/>
              </a:buClr>
              <a:buSzPct val="100000"/>
              <a:buNone/>
            </a:pPr>
            <a:r>
              <a:t/>
            </a:r>
            <a:endParaRPr sz="2900"/>
          </a:p>
          <a:p>
            <a:pPr indent="-457200" lvl="2" marL="914400" rtl="0" algn="l">
              <a:lnSpc>
                <a:spcPct val="90000"/>
              </a:lnSpc>
              <a:spcBef>
                <a:spcPts val="239"/>
              </a:spcBef>
              <a:spcAft>
                <a:spcPts val="0"/>
              </a:spcAft>
              <a:buClr>
                <a:schemeClr val="dk1"/>
              </a:buClr>
              <a:buSzPct val="100000"/>
              <a:buChar char="•"/>
            </a:pPr>
            <a:r>
              <a:rPr lang="en-US" sz="2900"/>
              <a:t>Integrity and Guidance of Local Project Plan</a:t>
            </a:r>
            <a:endParaRPr/>
          </a:p>
          <a:p>
            <a:pPr indent="-171450" lvl="1" marL="171450" rtl="0" algn="l">
              <a:lnSpc>
                <a:spcPct val="90000"/>
              </a:lnSpc>
              <a:spcBef>
                <a:spcPts val="239"/>
              </a:spcBef>
              <a:spcAft>
                <a:spcPts val="0"/>
              </a:spcAft>
              <a:buClr>
                <a:schemeClr val="dk1"/>
              </a:buClr>
              <a:buSzPct val="100000"/>
              <a:buFont typeface="Arial"/>
              <a:buNone/>
            </a:pPr>
            <a:r>
              <a:t/>
            </a:r>
            <a:endParaRPr sz="2800"/>
          </a:p>
          <a:p>
            <a:pPr indent="0" lvl="1" marL="0" rtl="0" algn="l">
              <a:lnSpc>
                <a:spcPct val="90000"/>
              </a:lnSpc>
              <a:spcBef>
                <a:spcPts val="231"/>
              </a:spcBef>
              <a:spcAft>
                <a:spcPts val="0"/>
              </a:spcAft>
              <a:buClr>
                <a:schemeClr val="dk1"/>
              </a:buClr>
              <a:buSzPct val="100000"/>
              <a:buNone/>
            </a:pPr>
            <a:r>
              <a:rPr b="1" lang="en-US" sz="3600"/>
              <a:t>Local Project Plan  </a:t>
            </a:r>
            <a:endParaRPr/>
          </a:p>
          <a:p>
            <a:pPr indent="0" lvl="1" marL="0" rtl="0" algn="l">
              <a:lnSpc>
                <a:spcPct val="90000"/>
              </a:lnSpc>
              <a:spcBef>
                <a:spcPts val="297"/>
              </a:spcBef>
              <a:spcAft>
                <a:spcPts val="0"/>
              </a:spcAft>
              <a:buClr>
                <a:schemeClr val="dk1"/>
              </a:buClr>
              <a:buSzPct val="100000"/>
              <a:buNone/>
            </a:pPr>
            <a:r>
              <a:t/>
            </a:r>
            <a:endParaRPr b="1" sz="2800"/>
          </a:p>
          <a:p>
            <a:pPr indent="-171450" lvl="2" marL="628650" rtl="0" algn="l">
              <a:lnSpc>
                <a:spcPct val="90000"/>
              </a:lnSpc>
              <a:spcBef>
                <a:spcPts val="231"/>
              </a:spcBef>
              <a:spcAft>
                <a:spcPts val="0"/>
              </a:spcAft>
              <a:buClr>
                <a:schemeClr val="dk1"/>
              </a:buClr>
              <a:buSzPct val="100000"/>
              <a:buFont typeface="Calibri"/>
              <a:buAutoNum type="arabicPeriod"/>
            </a:pPr>
            <a:r>
              <a:rPr lang="en-US" sz="2900"/>
              <a:t>Communities Conversations</a:t>
            </a:r>
            <a:endParaRPr/>
          </a:p>
          <a:p>
            <a:pPr indent="-70166" lvl="2" marL="628650" rtl="0" algn="l">
              <a:lnSpc>
                <a:spcPct val="90000"/>
              </a:lnSpc>
              <a:spcBef>
                <a:spcPts val="239"/>
              </a:spcBef>
              <a:spcAft>
                <a:spcPts val="0"/>
              </a:spcAft>
              <a:buClr>
                <a:schemeClr val="dk1"/>
              </a:buClr>
              <a:buSzPct val="100000"/>
              <a:buFont typeface="Calibri"/>
              <a:buNone/>
            </a:pPr>
            <a:r>
              <a:t/>
            </a:r>
            <a:endParaRPr sz="2900"/>
          </a:p>
          <a:p>
            <a:pPr indent="-171450" lvl="2" marL="628650" rtl="0" algn="l">
              <a:lnSpc>
                <a:spcPct val="90000"/>
              </a:lnSpc>
              <a:spcBef>
                <a:spcPts val="239"/>
              </a:spcBef>
              <a:spcAft>
                <a:spcPts val="0"/>
              </a:spcAft>
              <a:buClr>
                <a:schemeClr val="dk1"/>
              </a:buClr>
              <a:buSzPct val="100000"/>
              <a:buFont typeface="Calibri"/>
              <a:buAutoNum type="arabicPeriod"/>
            </a:pPr>
            <a:r>
              <a:rPr lang="en-US" sz="2900"/>
              <a:t>Campaign Artwork Design</a:t>
            </a:r>
            <a:endParaRPr/>
          </a:p>
          <a:p>
            <a:pPr indent="-70166" lvl="2" marL="628650" rtl="0" algn="l">
              <a:lnSpc>
                <a:spcPct val="90000"/>
              </a:lnSpc>
              <a:spcBef>
                <a:spcPts val="239"/>
              </a:spcBef>
              <a:spcAft>
                <a:spcPts val="0"/>
              </a:spcAft>
              <a:buClr>
                <a:schemeClr val="dk1"/>
              </a:buClr>
              <a:buSzPct val="100000"/>
              <a:buFont typeface="Calibri"/>
              <a:buNone/>
            </a:pPr>
            <a:r>
              <a:t/>
            </a:r>
            <a:endParaRPr sz="2900"/>
          </a:p>
          <a:p>
            <a:pPr indent="-171450" lvl="2" marL="628650" rtl="0" algn="l">
              <a:lnSpc>
                <a:spcPct val="90000"/>
              </a:lnSpc>
              <a:spcBef>
                <a:spcPts val="239"/>
              </a:spcBef>
              <a:spcAft>
                <a:spcPts val="0"/>
              </a:spcAft>
              <a:buClr>
                <a:schemeClr val="dk1"/>
              </a:buClr>
              <a:buSzPct val="100000"/>
              <a:buFont typeface="Calibri"/>
              <a:buAutoNum type="arabicPeriod"/>
            </a:pPr>
            <a:r>
              <a:rPr lang="en-US" sz="2900"/>
              <a:t>Local Activity Planning</a:t>
            </a:r>
            <a:endParaRPr/>
          </a:p>
          <a:p>
            <a:pPr indent="-70166" lvl="2" marL="628650" rtl="0" algn="l">
              <a:lnSpc>
                <a:spcPct val="90000"/>
              </a:lnSpc>
              <a:spcBef>
                <a:spcPts val="239"/>
              </a:spcBef>
              <a:spcAft>
                <a:spcPts val="0"/>
              </a:spcAft>
              <a:buClr>
                <a:schemeClr val="dk1"/>
              </a:buClr>
              <a:buSzPct val="100000"/>
              <a:buFont typeface="Calibri"/>
              <a:buNone/>
            </a:pPr>
            <a:r>
              <a:t/>
            </a:r>
            <a:endParaRPr sz="2900"/>
          </a:p>
          <a:p>
            <a:pPr indent="-171450" lvl="2" marL="628650" rtl="0" algn="l">
              <a:lnSpc>
                <a:spcPct val="90000"/>
              </a:lnSpc>
              <a:spcBef>
                <a:spcPts val="239"/>
              </a:spcBef>
              <a:spcAft>
                <a:spcPts val="0"/>
              </a:spcAft>
              <a:buClr>
                <a:schemeClr val="dk1"/>
              </a:buClr>
              <a:buSzPct val="100000"/>
              <a:buFont typeface="Calibri"/>
              <a:buAutoNum type="arabicPeriod"/>
            </a:pPr>
            <a:r>
              <a:rPr lang="en-US" sz="2900"/>
              <a:t>Local Education Sessions</a:t>
            </a:r>
            <a:endParaRPr/>
          </a:p>
          <a:p>
            <a:pPr indent="-70166" lvl="2" marL="628650" rtl="0" algn="l">
              <a:lnSpc>
                <a:spcPct val="90000"/>
              </a:lnSpc>
              <a:spcBef>
                <a:spcPts val="239"/>
              </a:spcBef>
              <a:spcAft>
                <a:spcPts val="0"/>
              </a:spcAft>
              <a:buClr>
                <a:schemeClr val="dk1"/>
              </a:buClr>
              <a:buSzPct val="100000"/>
              <a:buFont typeface="Calibri"/>
              <a:buNone/>
            </a:pPr>
            <a:r>
              <a:t/>
            </a:r>
            <a:endParaRPr sz="2900"/>
          </a:p>
          <a:p>
            <a:pPr indent="-171450" lvl="2" marL="628650" rtl="0" algn="l">
              <a:lnSpc>
                <a:spcPct val="90000"/>
              </a:lnSpc>
              <a:spcBef>
                <a:spcPts val="239"/>
              </a:spcBef>
              <a:spcAft>
                <a:spcPts val="0"/>
              </a:spcAft>
              <a:buClr>
                <a:schemeClr val="dk1"/>
              </a:buClr>
              <a:buSzPct val="100000"/>
              <a:buFont typeface="Calibri"/>
              <a:buAutoNum type="arabicPeriod"/>
            </a:pPr>
            <a:r>
              <a:rPr lang="en-US" sz="2900"/>
              <a:t>Evaluation &amp; Sustainability</a:t>
            </a:r>
            <a:endParaRPr/>
          </a:p>
          <a:p>
            <a:pPr indent="-171450" lvl="1" marL="171450" rtl="0" algn="l">
              <a:lnSpc>
                <a:spcPct val="90000"/>
              </a:lnSpc>
              <a:spcBef>
                <a:spcPts val="239"/>
              </a:spcBef>
              <a:spcAft>
                <a:spcPts val="0"/>
              </a:spcAft>
              <a:buClr>
                <a:schemeClr val="dk1"/>
              </a:buClr>
              <a:buSzPct val="100000"/>
              <a:buNone/>
            </a:pPr>
            <a:r>
              <a:t/>
            </a:r>
            <a:endParaRPr sz="2800"/>
          </a:p>
          <a:p>
            <a:pPr indent="-171450" lvl="1" marL="171450" rtl="0" algn="l">
              <a:lnSpc>
                <a:spcPct val="90000"/>
              </a:lnSpc>
              <a:spcBef>
                <a:spcPts val="231"/>
              </a:spcBef>
              <a:spcAft>
                <a:spcPts val="0"/>
              </a:spcAft>
              <a:buClr>
                <a:schemeClr val="dk1"/>
              </a:buClr>
              <a:buSzPct val="100000"/>
              <a:buFont typeface="Arial"/>
              <a:buNone/>
            </a:pPr>
            <a:r>
              <a:t/>
            </a:r>
            <a:endParaRPr sz="2800"/>
          </a:p>
          <a:p>
            <a:pPr indent="-130810" lvl="0" marL="228600" rtl="0" algn="l">
              <a:lnSpc>
                <a:spcPct val="90000"/>
              </a:lnSpc>
              <a:spcBef>
                <a:spcPts val="1231"/>
              </a:spcBef>
              <a:spcAft>
                <a:spcPts val="0"/>
              </a:spcAft>
              <a:buClr>
                <a:schemeClr val="dk1"/>
              </a:buClr>
              <a:buSzPct val="100000"/>
              <a:buNone/>
            </a:pPr>
            <a:r>
              <a:t/>
            </a:r>
            <a:endParaRPr sz="2800"/>
          </a:p>
          <a:p>
            <a:pPr indent="-130810" lvl="0" marL="228600" rtl="0" algn="l">
              <a:lnSpc>
                <a:spcPct val="90000"/>
              </a:lnSpc>
              <a:spcBef>
                <a:spcPts val="1000"/>
              </a:spcBef>
              <a:spcAft>
                <a:spcPts val="0"/>
              </a:spcAft>
              <a:buClr>
                <a:schemeClr val="dk1"/>
              </a:buClr>
              <a:buSzPct val="100000"/>
              <a:buNone/>
            </a:pPr>
            <a:r>
              <a:t/>
            </a:r>
            <a:endParaRPr sz="2800"/>
          </a:p>
          <a:p>
            <a:pPr indent="-130810" lvl="0" marL="228600" rtl="0" algn="l">
              <a:lnSpc>
                <a:spcPct val="90000"/>
              </a:lnSpc>
              <a:spcBef>
                <a:spcPts val="1000"/>
              </a:spcBef>
              <a:spcAft>
                <a:spcPts val="0"/>
              </a:spcAft>
              <a:buClr>
                <a:schemeClr val="dk1"/>
              </a:buClr>
              <a:buSzPct val="100000"/>
              <a:buNone/>
            </a:pPr>
            <a:r>
              <a:t/>
            </a:r>
            <a:endParaRPr/>
          </a:p>
        </p:txBody>
      </p:sp>
      <p:pic>
        <p:nvPicPr>
          <p:cNvPr descr="A colorful logo with text&#10;&#10;Description automatically generated" id="214" name="Google Shape;214;p15"/>
          <p:cNvPicPr preferRelativeResize="0"/>
          <p:nvPr/>
        </p:nvPicPr>
        <p:blipFill rotWithShape="1">
          <a:blip r:embed="rId3">
            <a:alphaModFix/>
          </a:blip>
          <a:srcRect b="0" l="0" r="0" t="0"/>
          <a:stretch/>
        </p:blipFill>
        <p:spPr>
          <a:xfrm>
            <a:off x="10320658" y="171913"/>
            <a:ext cx="1743183" cy="784432"/>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pic>
        <p:nvPicPr>
          <p:cNvPr id="215" name="Google Shape;215;p15"/>
          <p:cNvPicPr preferRelativeResize="0"/>
          <p:nvPr/>
        </p:nvPicPr>
        <p:blipFill rotWithShape="1">
          <a:blip r:embed="rId4">
            <a:alphaModFix/>
          </a:blip>
          <a:srcRect b="0" l="0" r="0" t="0"/>
          <a:stretch/>
        </p:blipFill>
        <p:spPr>
          <a:xfrm>
            <a:off x="7340075" y="1497475"/>
            <a:ext cx="3753000" cy="2654651"/>
          </a:xfrm>
          <a:prstGeom prst="rect">
            <a:avLst/>
          </a:prstGeom>
          <a:noFill/>
          <a:ln>
            <a:noFill/>
          </a:ln>
        </p:spPr>
      </p:pic>
      <p:pic>
        <p:nvPicPr>
          <p:cNvPr id="216" name="Google Shape;216;p15"/>
          <p:cNvPicPr preferRelativeResize="0"/>
          <p:nvPr/>
        </p:nvPicPr>
        <p:blipFill rotWithShape="1">
          <a:blip r:embed="rId5">
            <a:alphaModFix/>
          </a:blip>
          <a:srcRect b="0" l="0" r="0" t="0"/>
          <a:stretch/>
        </p:blipFill>
        <p:spPr>
          <a:xfrm>
            <a:off x="4673650" y="4152125"/>
            <a:ext cx="2521601" cy="27058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318b3587df2_0_2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  CELEBRATING COMMUNITY EXCELLENCE </a:t>
            </a:r>
            <a:endParaRPr/>
          </a:p>
        </p:txBody>
      </p:sp>
      <p:sp>
        <p:nvSpPr>
          <p:cNvPr id="223" name="Google Shape;223;g318b3587df2_0_29"/>
          <p:cNvSpPr txBox="1"/>
          <p:nvPr>
            <p:ph idx="1" type="body"/>
          </p:nvPr>
        </p:nvSpPr>
        <p:spPr>
          <a:xfrm>
            <a:off x="838200" y="1368500"/>
            <a:ext cx="10515600" cy="4808400"/>
          </a:xfrm>
          <a:prstGeom prst="rect">
            <a:avLst/>
          </a:prstGeom>
          <a:noFill/>
          <a:ln>
            <a:noFill/>
          </a:ln>
        </p:spPr>
        <p:txBody>
          <a:bodyPr anchorCtr="0" anchor="t" bIns="45700" lIns="91425" spcFirstLastPara="1" rIns="91425" wrap="square" tIns="45700">
            <a:normAutofit/>
          </a:bodyPr>
          <a:lstStyle/>
          <a:p>
            <a:pPr indent="0" lvl="0" marL="0" rtl="0" algn="ctr">
              <a:lnSpc>
                <a:spcPct val="125454"/>
              </a:lnSpc>
              <a:spcBef>
                <a:spcPts val="800"/>
              </a:spcBef>
              <a:spcAft>
                <a:spcPts val="0"/>
              </a:spcAft>
              <a:buSzPts val="1800"/>
              <a:buNone/>
            </a:pPr>
            <a:r>
              <a:rPr b="1" i="1" lang="en-US" sz="1600">
                <a:solidFill>
                  <a:srgbClr val="404040"/>
                </a:solidFill>
                <a:latin typeface="Arial"/>
                <a:ea typeface="Arial"/>
                <a:cs typeface="Arial"/>
                <a:sym typeface="Arial"/>
              </a:rPr>
              <a:t>If you give yourself that grace it helps you give that grace to anybody else that’s in your path… it gives them the strength… you never know what seed you plant, you may never see that seed grow and blossom</a:t>
            </a:r>
            <a:endParaRPr b="1" i="1" sz="1600">
              <a:solidFill>
                <a:srgbClr val="404040"/>
              </a:solidFill>
              <a:latin typeface="Arial"/>
              <a:ea typeface="Arial"/>
              <a:cs typeface="Arial"/>
              <a:sym typeface="Arial"/>
            </a:endParaRPr>
          </a:p>
          <a:p>
            <a:pPr indent="0" lvl="0" marL="0" rtl="0" algn="ctr">
              <a:lnSpc>
                <a:spcPct val="125454"/>
              </a:lnSpc>
              <a:spcBef>
                <a:spcPts val="800"/>
              </a:spcBef>
              <a:spcAft>
                <a:spcPts val="0"/>
              </a:spcAft>
              <a:buClr>
                <a:schemeClr val="dk1"/>
              </a:buClr>
              <a:buSzPts val="1100"/>
              <a:buFont typeface="Arial"/>
              <a:buNone/>
            </a:pPr>
            <a:r>
              <a:rPr b="1" i="1" lang="en-US" sz="1000">
                <a:solidFill>
                  <a:srgbClr val="404040"/>
                </a:solidFill>
                <a:latin typeface="Arial"/>
                <a:ea typeface="Arial"/>
                <a:cs typeface="Arial"/>
                <a:sym typeface="Arial"/>
              </a:rPr>
              <a:t>Yarns Heal - Participant Words of Wisdom 2024 </a:t>
            </a:r>
            <a:endParaRPr b="1" i="1" sz="1000">
              <a:solidFill>
                <a:srgbClr val="404040"/>
              </a:solidFill>
              <a:latin typeface="Arial"/>
              <a:ea typeface="Arial"/>
              <a:cs typeface="Arial"/>
              <a:sym typeface="Arial"/>
            </a:endParaRPr>
          </a:p>
          <a:p>
            <a:pPr indent="0" lvl="0" marL="0" rtl="0" algn="l">
              <a:lnSpc>
                <a:spcPct val="90000"/>
              </a:lnSpc>
              <a:spcBef>
                <a:spcPts val="1000"/>
              </a:spcBef>
              <a:spcAft>
                <a:spcPts val="0"/>
              </a:spcAft>
              <a:buSzPts val="1800"/>
              <a:buNone/>
            </a:pPr>
            <a:r>
              <a:t/>
            </a:r>
            <a:endParaRPr/>
          </a:p>
        </p:txBody>
      </p:sp>
      <p:pic>
        <p:nvPicPr>
          <p:cNvPr id="224" name="Google Shape;224;g318b3587df2_0_29"/>
          <p:cNvPicPr preferRelativeResize="0"/>
          <p:nvPr/>
        </p:nvPicPr>
        <p:blipFill rotWithShape="1">
          <a:blip r:embed="rId3">
            <a:alphaModFix/>
          </a:blip>
          <a:srcRect b="0" l="0" r="0" t="0"/>
          <a:stretch/>
        </p:blipFill>
        <p:spPr>
          <a:xfrm>
            <a:off x="2876950" y="4066600"/>
            <a:ext cx="3472875" cy="2444575"/>
          </a:xfrm>
          <a:prstGeom prst="rect">
            <a:avLst/>
          </a:prstGeom>
          <a:noFill/>
          <a:ln>
            <a:noFill/>
          </a:ln>
        </p:spPr>
      </p:pic>
      <p:pic>
        <p:nvPicPr>
          <p:cNvPr descr="A colorful logo with text&#10;&#10;Description automatically generated" id="225" name="Google Shape;225;g318b3587df2_0_29"/>
          <p:cNvPicPr preferRelativeResize="0"/>
          <p:nvPr/>
        </p:nvPicPr>
        <p:blipFill rotWithShape="1">
          <a:blip r:embed="rId4">
            <a:alphaModFix/>
          </a:blip>
          <a:srcRect b="0" l="0" r="0" t="0"/>
          <a:stretch/>
        </p:blipFill>
        <p:spPr>
          <a:xfrm>
            <a:off x="10320658" y="171913"/>
            <a:ext cx="1742683" cy="783025"/>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pic>
        <p:nvPicPr>
          <p:cNvPr id="226" name="Google Shape;226;g318b3587df2_0_29"/>
          <p:cNvPicPr preferRelativeResize="0"/>
          <p:nvPr/>
        </p:nvPicPr>
        <p:blipFill rotWithShape="1">
          <a:blip r:embed="rId5">
            <a:alphaModFix/>
          </a:blip>
          <a:srcRect b="0" l="0" r="0" t="0"/>
          <a:stretch/>
        </p:blipFill>
        <p:spPr>
          <a:xfrm>
            <a:off x="449425" y="3397900"/>
            <a:ext cx="2427525" cy="3113277"/>
          </a:xfrm>
          <a:prstGeom prst="rect">
            <a:avLst/>
          </a:prstGeom>
          <a:noFill/>
          <a:ln>
            <a:noFill/>
          </a:ln>
        </p:spPr>
      </p:pic>
      <p:pic>
        <p:nvPicPr>
          <p:cNvPr id="227" name="Google Shape;227;g318b3587df2_0_29"/>
          <p:cNvPicPr preferRelativeResize="0"/>
          <p:nvPr/>
        </p:nvPicPr>
        <p:blipFill rotWithShape="1">
          <a:blip r:embed="rId6">
            <a:alphaModFix/>
          </a:blip>
          <a:srcRect b="0" l="0" r="0" t="0"/>
          <a:stretch/>
        </p:blipFill>
        <p:spPr>
          <a:xfrm>
            <a:off x="9357650" y="4215275"/>
            <a:ext cx="1996151" cy="2295900"/>
          </a:xfrm>
          <a:prstGeom prst="rect">
            <a:avLst/>
          </a:prstGeom>
          <a:noFill/>
          <a:ln>
            <a:noFill/>
          </a:ln>
        </p:spPr>
      </p:pic>
      <p:pic>
        <p:nvPicPr>
          <p:cNvPr id="228" name="Google Shape;228;g318b3587df2_0_29"/>
          <p:cNvPicPr preferRelativeResize="0"/>
          <p:nvPr/>
        </p:nvPicPr>
        <p:blipFill rotWithShape="1">
          <a:blip r:embed="rId7">
            <a:alphaModFix/>
          </a:blip>
          <a:srcRect b="0" l="0" r="0" t="0"/>
          <a:stretch/>
        </p:blipFill>
        <p:spPr>
          <a:xfrm>
            <a:off x="6349824" y="2628099"/>
            <a:ext cx="3259428" cy="2444575"/>
          </a:xfrm>
          <a:prstGeom prst="rect">
            <a:avLst/>
          </a:prstGeom>
          <a:noFill/>
          <a:ln>
            <a:noFill/>
          </a:ln>
        </p:spPr>
      </p:pic>
      <p:pic>
        <p:nvPicPr>
          <p:cNvPr id="229" name="Google Shape;229;g318b3587df2_0_29"/>
          <p:cNvPicPr preferRelativeResize="0"/>
          <p:nvPr/>
        </p:nvPicPr>
        <p:blipFill rotWithShape="1">
          <a:blip r:embed="rId8">
            <a:alphaModFix/>
          </a:blip>
          <a:srcRect b="0" l="0" r="0" t="0"/>
          <a:stretch/>
        </p:blipFill>
        <p:spPr>
          <a:xfrm>
            <a:off x="380975" y="2137556"/>
            <a:ext cx="1996152" cy="149711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g318b3587df2_0_17"/>
          <p:cNvPicPr preferRelativeResize="0"/>
          <p:nvPr/>
        </p:nvPicPr>
        <p:blipFill rotWithShape="1">
          <a:blip r:embed="rId3">
            <a:alphaModFix/>
          </a:blip>
          <a:srcRect b="0" l="0" r="0" t="0"/>
          <a:stretch/>
        </p:blipFill>
        <p:spPr>
          <a:xfrm>
            <a:off x="152400" y="152400"/>
            <a:ext cx="5495377" cy="6553201"/>
          </a:xfrm>
          <a:prstGeom prst="rect">
            <a:avLst/>
          </a:prstGeom>
          <a:noFill/>
          <a:ln>
            <a:noFill/>
          </a:ln>
        </p:spPr>
      </p:pic>
      <p:pic>
        <p:nvPicPr>
          <p:cNvPr id="236" name="Google Shape;236;g318b3587df2_0_17"/>
          <p:cNvPicPr preferRelativeResize="0"/>
          <p:nvPr/>
        </p:nvPicPr>
        <p:blipFill rotWithShape="1">
          <a:blip r:embed="rId4">
            <a:alphaModFix/>
          </a:blip>
          <a:srcRect b="0" l="0" r="0" t="0"/>
          <a:stretch/>
        </p:blipFill>
        <p:spPr>
          <a:xfrm>
            <a:off x="6392525" y="152400"/>
            <a:ext cx="5027123" cy="6553201"/>
          </a:xfrm>
          <a:prstGeom prst="rect">
            <a:avLst/>
          </a:prstGeom>
          <a:noFill/>
          <a:ln>
            <a:noFill/>
          </a:ln>
        </p:spPr>
      </p:pic>
      <p:pic>
        <p:nvPicPr>
          <p:cNvPr descr="A colorful logo with text&#10;&#10;Description automatically generated" id="237" name="Google Shape;237;g318b3587df2_0_17"/>
          <p:cNvPicPr preferRelativeResize="0"/>
          <p:nvPr/>
        </p:nvPicPr>
        <p:blipFill rotWithShape="1">
          <a:blip r:embed="rId5">
            <a:alphaModFix/>
          </a:blip>
          <a:srcRect b="0" l="0" r="0" t="0"/>
          <a:stretch/>
        </p:blipFill>
        <p:spPr>
          <a:xfrm>
            <a:off x="10320658" y="171913"/>
            <a:ext cx="1742683" cy="783025"/>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g318b3587df2_0_23"/>
          <p:cNvPicPr preferRelativeResize="0"/>
          <p:nvPr/>
        </p:nvPicPr>
        <p:blipFill rotWithShape="1">
          <a:blip r:embed="rId3">
            <a:alphaModFix/>
          </a:blip>
          <a:srcRect b="0" l="0" r="0" t="0"/>
          <a:stretch/>
        </p:blipFill>
        <p:spPr>
          <a:xfrm>
            <a:off x="152400" y="152400"/>
            <a:ext cx="5371249" cy="6553201"/>
          </a:xfrm>
          <a:prstGeom prst="rect">
            <a:avLst/>
          </a:prstGeom>
          <a:noFill/>
          <a:ln>
            <a:noFill/>
          </a:ln>
        </p:spPr>
      </p:pic>
      <p:pic>
        <p:nvPicPr>
          <p:cNvPr id="244" name="Google Shape;244;g318b3587df2_0_23"/>
          <p:cNvPicPr preferRelativeResize="0"/>
          <p:nvPr/>
        </p:nvPicPr>
        <p:blipFill rotWithShape="1">
          <a:blip r:embed="rId4">
            <a:alphaModFix/>
          </a:blip>
          <a:srcRect b="0" l="0" r="0" t="0"/>
          <a:stretch/>
        </p:blipFill>
        <p:spPr>
          <a:xfrm>
            <a:off x="6190825" y="152400"/>
            <a:ext cx="5058151" cy="6553201"/>
          </a:xfrm>
          <a:prstGeom prst="rect">
            <a:avLst/>
          </a:prstGeom>
          <a:noFill/>
          <a:ln>
            <a:noFill/>
          </a:ln>
        </p:spPr>
      </p:pic>
      <p:pic>
        <p:nvPicPr>
          <p:cNvPr descr="A colorful logo with text&#10;&#10;Description automatically generated" id="245" name="Google Shape;245;g318b3587df2_0_23"/>
          <p:cNvPicPr preferRelativeResize="0"/>
          <p:nvPr/>
        </p:nvPicPr>
        <p:blipFill rotWithShape="1">
          <a:blip r:embed="rId5">
            <a:alphaModFix/>
          </a:blip>
          <a:srcRect b="0" l="0" r="0" t="0"/>
          <a:stretch/>
        </p:blipFill>
        <p:spPr>
          <a:xfrm>
            <a:off x="4983208" y="152388"/>
            <a:ext cx="1742683" cy="783025"/>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9" name="Shape 249"/>
        <p:cNvGrpSpPr/>
        <p:nvPr/>
      </p:nvGrpSpPr>
      <p:grpSpPr>
        <a:xfrm>
          <a:off x="0" y="0"/>
          <a:ext cx="0" cy="0"/>
          <a:chOff x="0" y="0"/>
          <a:chExt cx="0" cy="0"/>
        </a:xfrm>
      </p:grpSpPr>
      <p:sp>
        <p:nvSpPr>
          <p:cNvPr id="250" name="Google Shape;250;p16"/>
          <p:cNvSpPr/>
          <p:nvPr/>
        </p:nvSpPr>
        <p:spPr>
          <a:xfrm>
            <a:off x="0" y="651752"/>
            <a:ext cx="12192000" cy="736551"/>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51" name="Google Shape;251;p16"/>
          <p:cNvSpPr txBox="1"/>
          <p:nvPr>
            <p:ph type="title"/>
          </p:nvPr>
        </p:nvSpPr>
        <p:spPr>
          <a:xfrm>
            <a:off x="556532" y="643467"/>
            <a:ext cx="11210925" cy="74483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Font typeface="Calibri"/>
              <a:buNone/>
            </a:pPr>
            <a:r>
              <a:rPr lang="en-US" sz="3200">
                <a:solidFill>
                  <a:schemeClr val="lt1"/>
                </a:solidFill>
              </a:rPr>
              <a:t>What is next </a:t>
            </a:r>
            <a:endParaRPr/>
          </a:p>
        </p:txBody>
      </p:sp>
      <p:pic>
        <p:nvPicPr>
          <p:cNvPr descr="A colorful logo with text&#10;&#10;Description automatically generated" id="252" name="Google Shape;252;p16"/>
          <p:cNvPicPr preferRelativeResize="0"/>
          <p:nvPr/>
        </p:nvPicPr>
        <p:blipFill rotWithShape="1">
          <a:blip r:embed="rId3">
            <a:alphaModFix/>
          </a:blip>
          <a:srcRect b="16600" l="0" r="0" t="-16599"/>
          <a:stretch/>
        </p:blipFill>
        <p:spPr>
          <a:xfrm>
            <a:off x="1213557" y="1504552"/>
            <a:ext cx="9764886" cy="439419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318b3587df2_0_53"/>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lang="en-US"/>
              <a:t>A call to action: Nothing about us without us</a:t>
            </a:r>
            <a:endParaRPr/>
          </a:p>
        </p:txBody>
      </p:sp>
      <p:sp>
        <p:nvSpPr>
          <p:cNvPr id="259" name="Google Shape;259;g318b3587df2_0_5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342900" lvl="0" marL="457200" rtl="0" algn="l">
              <a:lnSpc>
                <a:spcPct val="90000"/>
              </a:lnSpc>
              <a:spcBef>
                <a:spcPts val="1000"/>
              </a:spcBef>
              <a:spcAft>
                <a:spcPts val="0"/>
              </a:spcAft>
              <a:buSzPts val="1800"/>
              <a:buChar char="●"/>
            </a:pPr>
            <a:r>
              <a:rPr lang="en-US"/>
              <a:t>2Spirits - Aboriginal and Torres Strait Islander Corporation for Queensland LGBTIQ+ Sistergirl and Brotherboy Health and Wellbeing - June 2024</a:t>
            </a:r>
            <a:endParaRPr/>
          </a:p>
          <a:p>
            <a:pPr indent="-342900" lvl="0" marL="457200" rtl="0" algn="l">
              <a:lnSpc>
                <a:spcPct val="90000"/>
              </a:lnSpc>
              <a:spcBef>
                <a:spcPts val="0"/>
              </a:spcBef>
              <a:spcAft>
                <a:spcPts val="0"/>
              </a:spcAft>
              <a:buSzPts val="1800"/>
              <a:buChar char="●"/>
            </a:pPr>
            <a:r>
              <a:rPr lang="en-US"/>
              <a:t>Completion of final report - Executive Summary will publicly available</a:t>
            </a:r>
            <a:endParaRPr/>
          </a:p>
          <a:p>
            <a:pPr indent="-342900" lvl="0" marL="457200" rtl="0" algn="l">
              <a:lnSpc>
                <a:spcPct val="90000"/>
              </a:lnSpc>
              <a:spcBef>
                <a:spcPts val="0"/>
              </a:spcBef>
              <a:spcAft>
                <a:spcPts val="0"/>
              </a:spcAft>
              <a:buSzPts val="1800"/>
              <a:buChar char="●"/>
            </a:pPr>
            <a:r>
              <a:rPr lang="en-US"/>
              <a:t>First Nations LGBTIQ+ Sistergirl and Brotherboy Peer workforce </a:t>
            </a:r>
            <a:endParaRPr/>
          </a:p>
          <a:p>
            <a:pPr indent="-342900" lvl="0" marL="457200" rtl="0" algn="l">
              <a:lnSpc>
                <a:spcPct val="90000"/>
              </a:lnSpc>
              <a:spcBef>
                <a:spcPts val="0"/>
              </a:spcBef>
              <a:spcAft>
                <a:spcPts val="0"/>
              </a:spcAft>
              <a:buSzPts val="1800"/>
              <a:buChar char="●"/>
            </a:pPr>
            <a:r>
              <a:rPr lang="en-US"/>
              <a:t>Gayawur Rainbow - Statewide Gender affirming care for wellbeing(s) </a:t>
            </a:r>
            <a:endParaRPr/>
          </a:p>
        </p:txBody>
      </p:sp>
      <p:pic>
        <p:nvPicPr>
          <p:cNvPr descr="A colorful logo with text&#10;&#10;Description automatically generated" id="260" name="Google Shape;260;g318b3587df2_0_53"/>
          <p:cNvPicPr preferRelativeResize="0"/>
          <p:nvPr/>
        </p:nvPicPr>
        <p:blipFill rotWithShape="1">
          <a:blip r:embed="rId3">
            <a:alphaModFix/>
          </a:blip>
          <a:srcRect b="0" l="0" r="0" t="0"/>
          <a:stretch/>
        </p:blipFill>
        <p:spPr>
          <a:xfrm>
            <a:off x="10320658" y="171913"/>
            <a:ext cx="1742683" cy="783025"/>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pic>
        <p:nvPicPr>
          <p:cNvPr descr="A rainbow with black text and black letters&#10;&#10;Description automatically generated" id="261" name="Google Shape;261;g318b3587df2_0_53"/>
          <p:cNvPicPr preferRelativeResize="0"/>
          <p:nvPr/>
        </p:nvPicPr>
        <p:blipFill rotWithShape="1">
          <a:blip r:embed="rId4">
            <a:alphaModFix/>
          </a:blip>
          <a:srcRect b="0" l="0" r="3455" t="0"/>
          <a:stretch/>
        </p:blipFill>
        <p:spPr>
          <a:xfrm>
            <a:off x="9479325" y="4513750"/>
            <a:ext cx="1874466" cy="1663065"/>
          </a:xfrm>
          <a:custGeom>
            <a:rect b="b" l="l" r="r" t="t"/>
            <a:pathLst>
              <a:path extrusionOk="0" h="6858000" w="6878775">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5" name="Shape 265"/>
        <p:cNvGrpSpPr/>
        <p:nvPr/>
      </p:nvGrpSpPr>
      <p:grpSpPr>
        <a:xfrm>
          <a:off x="0" y="0"/>
          <a:ext cx="0" cy="0"/>
          <a:chOff x="0" y="0"/>
          <a:chExt cx="0" cy="0"/>
        </a:xfrm>
      </p:grpSpPr>
      <p:sp>
        <p:nvSpPr>
          <p:cNvPr id="266" name="Google Shape;266;g318b3587df2_0_67"/>
          <p:cNvSpPr/>
          <p:nvPr/>
        </p:nvSpPr>
        <p:spPr>
          <a:xfrm>
            <a:off x="0" y="651752"/>
            <a:ext cx="12192000" cy="7365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67" name="Google Shape;267;g318b3587df2_0_67"/>
          <p:cNvSpPr txBox="1"/>
          <p:nvPr>
            <p:ph type="title"/>
          </p:nvPr>
        </p:nvSpPr>
        <p:spPr>
          <a:xfrm>
            <a:off x="556532" y="643467"/>
            <a:ext cx="11211000" cy="744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200"/>
              <a:buFont typeface="Calibri"/>
              <a:buNone/>
            </a:pPr>
            <a:r>
              <a:rPr lang="en-US" sz="3200">
                <a:solidFill>
                  <a:schemeClr val="lt1"/>
                </a:solidFill>
              </a:rPr>
              <a:t>THANK YOU </a:t>
            </a:r>
            <a:endParaRPr/>
          </a:p>
        </p:txBody>
      </p:sp>
      <p:pic>
        <p:nvPicPr>
          <p:cNvPr descr="A colorful logo with text&#10;&#10;Description automatically generated" id="268" name="Google Shape;268;g318b3587df2_0_67"/>
          <p:cNvPicPr preferRelativeResize="0"/>
          <p:nvPr/>
        </p:nvPicPr>
        <p:blipFill rotWithShape="1">
          <a:blip r:embed="rId3">
            <a:alphaModFix/>
          </a:blip>
          <a:srcRect b="16600" l="0" r="0" t="-16599"/>
          <a:stretch/>
        </p:blipFill>
        <p:spPr>
          <a:xfrm>
            <a:off x="1213557" y="1504552"/>
            <a:ext cx="9764886" cy="43941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2"/>
          <p:cNvSpPr txBox="1"/>
          <p:nvPr>
            <p:ph idx="1" type="body"/>
          </p:nvPr>
        </p:nvSpPr>
        <p:spPr>
          <a:xfrm>
            <a:off x="1027044" y="171913"/>
            <a:ext cx="10515600" cy="4351338"/>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None/>
            </a:pPr>
            <a:r>
              <a:t/>
            </a:r>
            <a:endParaRPr b="1"/>
          </a:p>
          <a:p>
            <a:pPr indent="0" lvl="0" marL="0" rtl="0" algn="ctr">
              <a:lnSpc>
                <a:spcPct val="90000"/>
              </a:lnSpc>
              <a:spcBef>
                <a:spcPts val="100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3600"/>
              <a:buNone/>
            </a:pPr>
            <a:r>
              <a:rPr lang="en-US" sz="3600">
                <a:latin typeface="Calibri"/>
                <a:ea typeface="Calibri"/>
                <a:cs typeface="Calibri"/>
                <a:sym typeface="Calibri"/>
              </a:rPr>
              <a:t>Acknowledgement of Country</a:t>
            </a:r>
            <a:endParaRPr/>
          </a:p>
          <a:p>
            <a:pPr indent="0" lvl="0" marL="0" rtl="0" algn="l">
              <a:lnSpc>
                <a:spcPct val="90000"/>
              </a:lnSpc>
              <a:spcBef>
                <a:spcPts val="1600"/>
              </a:spcBef>
              <a:spcAft>
                <a:spcPts val="0"/>
              </a:spcAft>
              <a:buClr>
                <a:schemeClr val="dk1"/>
              </a:buClr>
              <a:buSzPts val="2800"/>
              <a:buNone/>
            </a:pPr>
            <a:r>
              <a:t/>
            </a:r>
            <a:endParaRPr/>
          </a:p>
        </p:txBody>
      </p:sp>
      <p:pic>
        <p:nvPicPr>
          <p:cNvPr descr="A colorful logo with text&#10;&#10;Description automatically generated" id="99" name="Google Shape;99;p2"/>
          <p:cNvPicPr preferRelativeResize="0"/>
          <p:nvPr/>
        </p:nvPicPr>
        <p:blipFill rotWithShape="1">
          <a:blip r:embed="rId3">
            <a:alphaModFix/>
          </a:blip>
          <a:srcRect b="0" l="0" r="0" t="0"/>
          <a:stretch/>
        </p:blipFill>
        <p:spPr>
          <a:xfrm>
            <a:off x="10293364" y="171913"/>
            <a:ext cx="1743183" cy="784432"/>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
        <p:nvSpPr>
          <p:cNvPr id="100" name="Google Shape;100;p2"/>
          <p:cNvSpPr txBox="1"/>
          <p:nvPr/>
        </p:nvSpPr>
        <p:spPr>
          <a:xfrm>
            <a:off x="2253283" y="2531682"/>
            <a:ext cx="7526407" cy="255454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We acknowledge and pay our respects to the Traditional Owners of Country across these lands, oceans and waterways now known as Queensland.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We acknowledge that your sovereignty of these lands was never ceded, and that for us to do our work with integrity, that you, your ancestors and your Elders, and the ways of knowing, being and doing, must be central to how we work, live, walk and play.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17"/>
          <p:cNvSpPr txBox="1"/>
          <p:nvPr>
            <p:ph type="title"/>
          </p:nvPr>
        </p:nvSpPr>
        <p:spPr>
          <a:xfrm>
            <a:off x="420757" y="6542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Support</a:t>
            </a:r>
            <a:r>
              <a:rPr lang="en-US"/>
              <a:t> </a:t>
            </a:r>
            <a:endParaRPr/>
          </a:p>
        </p:txBody>
      </p:sp>
      <p:sp>
        <p:nvSpPr>
          <p:cNvPr id="274" name="Google Shape;274;p17"/>
          <p:cNvSpPr txBox="1"/>
          <p:nvPr>
            <p:ph idx="1" type="body"/>
          </p:nvPr>
        </p:nvSpPr>
        <p:spPr>
          <a:xfrm>
            <a:off x="274458" y="1669281"/>
            <a:ext cx="11643084" cy="4785978"/>
          </a:xfrm>
          <a:prstGeom prst="rect">
            <a:avLst/>
          </a:prstGeom>
          <a:noFill/>
          <a:ln>
            <a:noFill/>
          </a:ln>
        </p:spPr>
        <p:txBody>
          <a:bodyPr anchorCtr="0" anchor="t" bIns="45700" lIns="91425" spcFirstLastPara="1" rIns="91425" wrap="square" tIns="45700">
            <a:normAutofit fontScale="47500" lnSpcReduction="20000"/>
          </a:bodyPr>
          <a:lstStyle/>
          <a:p>
            <a:pPr indent="0" lvl="0" marL="0" rtl="0" algn="l">
              <a:lnSpc>
                <a:spcPct val="90000"/>
              </a:lnSpc>
              <a:spcBef>
                <a:spcPts val="0"/>
              </a:spcBef>
              <a:spcAft>
                <a:spcPts val="0"/>
              </a:spcAft>
              <a:buClr>
                <a:srgbClr val="000000"/>
              </a:buClr>
              <a:buSzPct val="100000"/>
              <a:buNone/>
            </a:pPr>
            <a:r>
              <a:rPr b="0" i="0" lang="en-US" sz="4200">
                <a:solidFill>
                  <a:srgbClr val="000000"/>
                </a:solidFill>
              </a:rPr>
              <a:t>Please remember, if you or anyone you know is feeling distress at any time, there are some helpful contacts listed below for you:</a:t>
            </a:r>
            <a:endParaRPr/>
          </a:p>
          <a:p>
            <a:pPr indent="0" lvl="0" marL="0" rtl="0" algn="l">
              <a:lnSpc>
                <a:spcPct val="90000"/>
              </a:lnSpc>
              <a:spcBef>
                <a:spcPts val="1000"/>
              </a:spcBef>
              <a:spcAft>
                <a:spcPts val="0"/>
              </a:spcAft>
              <a:buClr>
                <a:schemeClr val="dk1"/>
              </a:buClr>
              <a:buSzPct val="100000"/>
              <a:buNone/>
            </a:pPr>
            <a:r>
              <a:t/>
            </a:r>
            <a:endParaRPr b="0" i="0" sz="4200">
              <a:solidFill>
                <a:srgbClr val="000000"/>
              </a:solidFill>
            </a:endParaRPr>
          </a:p>
          <a:p>
            <a:pPr indent="-228600" lvl="1" marL="685800" rtl="0" algn="l">
              <a:lnSpc>
                <a:spcPct val="90000"/>
              </a:lnSpc>
              <a:spcBef>
                <a:spcPts val="500"/>
              </a:spcBef>
              <a:spcAft>
                <a:spcPts val="0"/>
              </a:spcAft>
              <a:buClr>
                <a:srgbClr val="000000"/>
              </a:buClr>
              <a:buSzPct val="100000"/>
              <a:buFont typeface="Noto Sans Symbols"/>
              <a:buChar char="⮚"/>
            </a:pPr>
            <a:r>
              <a:rPr b="0" i="0" lang="en-US" sz="3800">
                <a:solidFill>
                  <a:srgbClr val="000000"/>
                </a:solidFill>
              </a:rPr>
              <a:t>13 YARN (13 92 76), 24/7 national crisis line support for Aboriginal and Torres Strait Islander people</a:t>
            </a:r>
            <a:endParaRPr/>
          </a:p>
          <a:p>
            <a:pPr indent="-113982" lvl="1" marL="685800" rtl="0" algn="l">
              <a:lnSpc>
                <a:spcPct val="90000"/>
              </a:lnSpc>
              <a:spcBef>
                <a:spcPts val="500"/>
              </a:spcBef>
              <a:spcAft>
                <a:spcPts val="0"/>
              </a:spcAft>
              <a:buClr>
                <a:schemeClr val="dk1"/>
              </a:buClr>
              <a:buSzPct val="100000"/>
              <a:buFont typeface="Noto Sans Symbols"/>
              <a:buNone/>
            </a:pPr>
            <a:r>
              <a:t/>
            </a:r>
            <a:endParaRPr b="0" i="0" sz="3800">
              <a:solidFill>
                <a:srgbClr val="000000"/>
              </a:solidFill>
            </a:endParaRPr>
          </a:p>
          <a:p>
            <a:pPr indent="-228600" lvl="1" marL="685800" rtl="0" algn="l">
              <a:lnSpc>
                <a:spcPct val="90000"/>
              </a:lnSpc>
              <a:spcBef>
                <a:spcPts val="500"/>
              </a:spcBef>
              <a:spcAft>
                <a:spcPts val="0"/>
              </a:spcAft>
              <a:buClr>
                <a:srgbClr val="000000"/>
              </a:buClr>
              <a:buSzPct val="100000"/>
              <a:buFont typeface="Noto Sans Symbols"/>
              <a:buChar char="⮚"/>
            </a:pPr>
            <a:r>
              <a:rPr b="0" i="0" lang="en-US" sz="3800">
                <a:solidFill>
                  <a:srgbClr val="000000"/>
                </a:solidFill>
              </a:rPr>
              <a:t>QLife on 1800 184 527 or on web chat at https://qlife.org.au</a:t>
            </a:r>
            <a:endParaRPr b="0" i="0" sz="3800">
              <a:solidFill>
                <a:srgbClr val="000000"/>
              </a:solidFill>
            </a:endParaRPr>
          </a:p>
          <a:p>
            <a:pPr indent="0" lvl="1" marL="457200" rtl="0" algn="l">
              <a:lnSpc>
                <a:spcPct val="90000"/>
              </a:lnSpc>
              <a:spcBef>
                <a:spcPts val="500"/>
              </a:spcBef>
              <a:spcAft>
                <a:spcPts val="0"/>
              </a:spcAft>
              <a:buClr>
                <a:srgbClr val="000000"/>
              </a:buClr>
              <a:buSzPct val="100000"/>
              <a:buNone/>
            </a:pPr>
            <a:r>
              <a:rPr b="0" i="0" lang="en-US" sz="3800">
                <a:solidFill>
                  <a:srgbClr val="000000"/>
                </a:solidFill>
              </a:rPr>
              <a:t>     3pm to midnight, 7 days a week</a:t>
            </a:r>
            <a:endParaRPr/>
          </a:p>
          <a:p>
            <a:pPr indent="-113982" lvl="1" marL="685800" rtl="0" algn="l">
              <a:lnSpc>
                <a:spcPct val="90000"/>
              </a:lnSpc>
              <a:spcBef>
                <a:spcPts val="500"/>
              </a:spcBef>
              <a:spcAft>
                <a:spcPts val="0"/>
              </a:spcAft>
              <a:buClr>
                <a:schemeClr val="dk1"/>
              </a:buClr>
              <a:buSzPct val="100000"/>
              <a:buFont typeface="Noto Sans Symbols"/>
              <a:buNone/>
            </a:pPr>
            <a:r>
              <a:t/>
            </a:r>
            <a:endParaRPr b="0" i="0" sz="3800">
              <a:solidFill>
                <a:srgbClr val="000000"/>
              </a:solidFill>
            </a:endParaRPr>
          </a:p>
          <a:p>
            <a:pPr indent="-228600" lvl="1" marL="685800" rtl="0" algn="l">
              <a:lnSpc>
                <a:spcPct val="90000"/>
              </a:lnSpc>
              <a:spcBef>
                <a:spcPts val="500"/>
              </a:spcBef>
              <a:spcAft>
                <a:spcPts val="0"/>
              </a:spcAft>
              <a:buClr>
                <a:srgbClr val="000000"/>
              </a:buClr>
              <a:buSzPct val="100000"/>
              <a:buFont typeface="Noto Sans Symbols"/>
              <a:buChar char="⮚"/>
            </a:pPr>
            <a:r>
              <a:rPr b="0" i="0" lang="en-US" sz="3800">
                <a:solidFill>
                  <a:srgbClr val="000000"/>
                </a:solidFill>
              </a:rPr>
              <a:t>Lifeline on 13 11 14</a:t>
            </a:r>
            <a:endParaRPr/>
          </a:p>
          <a:p>
            <a:pPr indent="-113982" lvl="1" marL="685800" rtl="0" algn="l">
              <a:lnSpc>
                <a:spcPct val="90000"/>
              </a:lnSpc>
              <a:spcBef>
                <a:spcPts val="500"/>
              </a:spcBef>
              <a:spcAft>
                <a:spcPts val="0"/>
              </a:spcAft>
              <a:buClr>
                <a:schemeClr val="dk1"/>
              </a:buClr>
              <a:buSzPct val="100000"/>
              <a:buFont typeface="Noto Sans Symbols"/>
              <a:buNone/>
            </a:pPr>
            <a:r>
              <a:t/>
            </a:r>
            <a:endParaRPr b="0" i="0" sz="3800">
              <a:solidFill>
                <a:srgbClr val="000000"/>
              </a:solidFill>
            </a:endParaRPr>
          </a:p>
          <a:p>
            <a:pPr indent="-228600" lvl="1" marL="685800" rtl="0" algn="l">
              <a:lnSpc>
                <a:spcPct val="90000"/>
              </a:lnSpc>
              <a:spcBef>
                <a:spcPts val="500"/>
              </a:spcBef>
              <a:spcAft>
                <a:spcPts val="0"/>
              </a:spcAft>
              <a:buClr>
                <a:srgbClr val="000000"/>
              </a:buClr>
              <a:buSzPct val="100000"/>
              <a:buFont typeface="Noto Sans Symbols"/>
              <a:buChar char="⮚"/>
            </a:pPr>
            <a:r>
              <a:rPr b="0" i="0" lang="en-US" sz="3800">
                <a:solidFill>
                  <a:srgbClr val="000000"/>
                </a:solidFill>
              </a:rPr>
              <a:t>Lifeline Text 0477 13 11 14</a:t>
            </a:r>
            <a:endParaRPr/>
          </a:p>
          <a:p>
            <a:pPr indent="0" lvl="1" marL="457200" rtl="0" algn="l">
              <a:lnSpc>
                <a:spcPct val="90000"/>
              </a:lnSpc>
              <a:spcBef>
                <a:spcPts val="500"/>
              </a:spcBef>
              <a:spcAft>
                <a:spcPts val="0"/>
              </a:spcAft>
              <a:buClr>
                <a:srgbClr val="000000"/>
              </a:buClr>
              <a:buSzPct val="100000"/>
              <a:buNone/>
            </a:pPr>
            <a:r>
              <a:rPr b="0" i="0" lang="en-US" sz="3800">
                <a:solidFill>
                  <a:srgbClr val="000000"/>
                </a:solidFill>
              </a:rPr>
              <a:t>     24 hours a day, 7 days a week</a:t>
            </a:r>
            <a:endParaRPr/>
          </a:p>
          <a:p>
            <a:pPr indent="-113982" lvl="1" marL="685800" rtl="0" algn="l">
              <a:lnSpc>
                <a:spcPct val="90000"/>
              </a:lnSpc>
              <a:spcBef>
                <a:spcPts val="500"/>
              </a:spcBef>
              <a:spcAft>
                <a:spcPts val="0"/>
              </a:spcAft>
              <a:buClr>
                <a:schemeClr val="dk1"/>
              </a:buClr>
              <a:buSzPct val="100000"/>
              <a:buFont typeface="Noto Sans Symbols"/>
              <a:buNone/>
            </a:pPr>
            <a:r>
              <a:t/>
            </a:r>
            <a:endParaRPr b="0" i="0" sz="3800">
              <a:solidFill>
                <a:srgbClr val="000000"/>
              </a:solidFill>
            </a:endParaRPr>
          </a:p>
          <a:p>
            <a:pPr indent="-228600" lvl="1" marL="685800" rtl="0" algn="l">
              <a:lnSpc>
                <a:spcPct val="90000"/>
              </a:lnSpc>
              <a:spcBef>
                <a:spcPts val="500"/>
              </a:spcBef>
              <a:spcAft>
                <a:spcPts val="0"/>
              </a:spcAft>
              <a:buClr>
                <a:srgbClr val="000000"/>
              </a:buClr>
              <a:buSzPct val="100000"/>
              <a:buFont typeface="Noto Sans Symbols"/>
              <a:buChar char="⮚"/>
            </a:pPr>
            <a:r>
              <a:rPr b="0" i="0" lang="en-US" sz="3800">
                <a:solidFill>
                  <a:srgbClr val="000000"/>
                </a:solidFill>
              </a:rPr>
              <a:t>Lifeline web chat is available 24 hours a day 7 days a week</a:t>
            </a:r>
            <a:endParaRPr/>
          </a:p>
          <a:p>
            <a:pPr indent="0" lvl="1" marL="457200" rtl="0" algn="l">
              <a:lnSpc>
                <a:spcPct val="90000"/>
              </a:lnSpc>
              <a:spcBef>
                <a:spcPts val="500"/>
              </a:spcBef>
              <a:spcAft>
                <a:spcPts val="0"/>
              </a:spcAft>
              <a:buClr>
                <a:srgbClr val="000000"/>
              </a:buClr>
              <a:buSzPct val="100000"/>
              <a:buNone/>
            </a:pPr>
            <a:r>
              <a:rPr b="0" i="0" lang="en-US" sz="3800" u="sng">
                <a:solidFill>
                  <a:srgbClr val="000000"/>
                </a:solidFill>
                <a:hlinkClick r:id="rId3">
                  <a:extLst>
                    <a:ext uri="{A12FA001-AC4F-418D-AE19-62706E023703}">
                      <ahyp:hlinkClr val="tx"/>
                    </a:ext>
                  </a:extLst>
                </a:hlinkClick>
              </a:rPr>
              <a:t>     https://www.lifeline.org.au/crisis-chat/</a:t>
            </a:r>
            <a:endParaRPr b="0" i="0" sz="3800">
              <a:solidFill>
                <a:srgbClr val="000000"/>
              </a:solidFill>
            </a:endParaRPr>
          </a:p>
          <a:p>
            <a:pPr indent="-113982" lvl="1" marL="685800" rtl="0" algn="l">
              <a:lnSpc>
                <a:spcPct val="90000"/>
              </a:lnSpc>
              <a:spcBef>
                <a:spcPts val="500"/>
              </a:spcBef>
              <a:spcAft>
                <a:spcPts val="0"/>
              </a:spcAft>
              <a:buClr>
                <a:schemeClr val="dk1"/>
              </a:buClr>
              <a:buSzPct val="100000"/>
              <a:buFont typeface="Noto Sans Symbols"/>
              <a:buNone/>
            </a:pPr>
            <a:r>
              <a:t/>
            </a:r>
            <a:endParaRPr b="0" i="0" sz="3800">
              <a:solidFill>
                <a:srgbClr val="000000"/>
              </a:solidFill>
            </a:endParaRPr>
          </a:p>
          <a:p>
            <a:pPr indent="-228600" lvl="1" marL="685800" rtl="0" algn="l">
              <a:lnSpc>
                <a:spcPct val="90000"/>
              </a:lnSpc>
              <a:spcBef>
                <a:spcPts val="500"/>
              </a:spcBef>
              <a:spcAft>
                <a:spcPts val="0"/>
              </a:spcAft>
              <a:buClr>
                <a:srgbClr val="000000"/>
              </a:buClr>
              <a:buSzPct val="100000"/>
              <a:buFont typeface="Noto Sans Symbols"/>
              <a:buChar char="⮚"/>
            </a:pPr>
            <a:r>
              <a:rPr b="0" i="0" lang="en-US" sz="3800">
                <a:solidFill>
                  <a:srgbClr val="000000"/>
                </a:solidFill>
              </a:rPr>
              <a:t>Kids Helpline – 1800 55 1800 https://kidshelpline.com.au</a:t>
            </a:r>
            <a:endParaRPr b="0" i="0" sz="3800">
              <a:solidFill>
                <a:srgbClr val="000000"/>
              </a:solidFill>
            </a:endParaRPr>
          </a:p>
          <a:p>
            <a:pPr indent="0" lvl="1" marL="457200" rtl="0" algn="l">
              <a:lnSpc>
                <a:spcPct val="90000"/>
              </a:lnSpc>
              <a:spcBef>
                <a:spcPts val="500"/>
              </a:spcBef>
              <a:spcAft>
                <a:spcPts val="0"/>
              </a:spcAft>
              <a:buClr>
                <a:srgbClr val="000000"/>
              </a:buClr>
              <a:buSzPct val="100000"/>
              <a:buNone/>
            </a:pPr>
            <a:r>
              <a:rPr b="0" i="0" lang="en-US" sz="3800">
                <a:solidFill>
                  <a:srgbClr val="000000"/>
                </a:solidFill>
              </a:rPr>
              <a:t>      Available anytime</a:t>
            </a:r>
            <a:endParaRPr/>
          </a:p>
          <a:p>
            <a:pPr indent="-144145" lvl="0" marL="228600" rtl="0" algn="l">
              <a:lnSpc>
                <a:spcPct val="90000"/>
              </a:lnSpc>
              <a:spcBef>
                <a:spcPts val="1000"/>
              </a:spcBef>
              <a:spcAft>
                <a:spcPts val="0"/>
              </a:spcAft>
              <a:buClr>
                <a:schemeClr val="dk1"/>
              </a:buClr>
              <a:buSzPct val="100000"/>
              <a:buNone/>
            </a:pPr>
            <a:r>
              <a:t/>
            </a:r>
            <a:endParaRPr/>
          </a:p>
        </p:txBody>
      </p:sp>
      <p:pic>
        <p:nvPicPr>
          <p:cNvPr descr="A colorful logo with text&#10;&#10;Description automatically generated" id="275" name="Google Shape;275;p17"/>
          <p:cNvPicPr preferRelativeResize="0"/>
          <p:nvPr/>
        </p:nvPicPr>
        <p:blipFill rotWithShape="1">
          <a:blip r:embed="rId4">
            <a:alphaModFix/>
          </a:blip>
          <a:srcRect b="0" l="0" r="0" t="0"/>
          <a:stretch/>
        </p:blipFill>
        <p:spPr>
          <a:xfrm>
            <a:off x="10320658" y="171913"/>
            <a:ext cx="1743183" cy="784432"/>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18"/>
          <p:cNvSpPr txBox="1"/>
          <p:nvPr>
            <p:ph type="title"/>
          </p:nvPr>
        </p:nvSpPr>
        <p:spPr>
          <a:xfrm>
            <a:off x="838200" y="3287025"/>
            <a:ext cx="10515600" cy="2893324"/>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2200">
                <a:latin typeface="Calibri"/>
                <a:ea typeface="Calibri"/>
                <a:cs typeface="Calibri"/>
                <a:sym typeface="Calibri"/>
              </a:rPr>
              <a:t>For more information, please contact; </a:t>
            </a:r>
            <a:br>
              <a:rPr b="1" lang="en-US" sz="2200">
                <a:latin typeface="Calibri"/>
                <a:ea typeface="Calibri"/>
                <a:cs typeface="Calibri"/>
                <a:sym typeface="Calibri"/>
              </a:rPr>
            </a:br>
            <a:br>
              <a:rPr b="1" lang="en-US" sz="2200">
                <a:latin typeface="Calibri"/>
                <a:ea typeface="Calibri"/>
                <a:cs typeface="Calibri"/>
                <a:sym typeface="Calibri"/>
              </a:rPr>
            </a:br>
            <a:r>
              <a:rPr b="1" lang="en-US" sz="2200"/>
              <a:t>2Spirits </a:t>
            </a:r>
            <a:endParaRPr b="1" sz="2200"/>
          </a:p>
          <a:p>
            <a:pPr indent="0" lvl="0" marL="0" rtl="0" algn="ctr">
              <a:lnSpc>
                <a:spcPct val="90000"/>
              </a:lnSpc>
              <a:spcBef>
                <a:spcPts val="0"/>
              </a:spcBef>
              <a:spcAft>
                <a:spcPts val="0"/>
              </a:spcAft>
              <a:buClr>
                <a:schemeClr val="dk1"/>
              </a:buClr>
              <a:buSzPct val="100000"/>
              <a:buFont typeface="Calibri"/>
              <a:buNone/>
            </a:pPr>
            <a:r>
              <a:rPr b="1" lang="en-US" sz="2200"/>
              <a:t>2Spirits@qc.org.au</a:t>
            </a:r>
            <a:br>
              <a:rPr b="1" lang="en-US" sz="2200">
                <a:latin typeface="Calibri"/>
                <a:ea typeface="Calibri"/>
                <a:cs typeface="Calibri"/>
                <a:sym typeface="Calibri"/>
              </a:rPr>
            </a:br>
            <a:r>
              <a:rPr b="1" lang="en-US" sz="2200">
                <a:latin typeface="Calibri"/>
                <a:ea typeface="Calibri"/>
                <a:cs typeface="Calibri"/>
                <a:sym typeface="Calibri"/>
              </a:rPr>
              <a:t>Queensland Council for LGBTI Health</a:t>
            </a:r>
            <a:r>
              <a:rPr b="1" i="0" lang="en-US" sz="2200">
                <a:solidFill>
                  <a:srgbClr val="808080"/>
                </a:solidFill>
                <a:latin typeface="Calibri"/>
                <a:ea typeface="Calibri"/>
                <a:cs typeface="Calibri"/>
                <a:sym typeface="Calibri"/>
              </a:rPr>
              <a:t> </a:t>
            </a:r>
            <a:br>
              <a:rPr b="1" i="0" lang="en-US" sz="2200">
                <a:solidFill>
                  <a:srgbClr val="808080"/>
                </a:solidFill>
                <a:latin typeface="Calibri"/>
                <a:ea typeface="Calibri"/>
                <a:cs typeface="Calibri"/>
                <a:sym typeface="Calibri"/>
              </a:rPr>
            </a:br>
            <a:r>
              <a:rPr b="1" lang="en-US" sz="2200"/>
              <a:t>info@qc.org.au</a:t>
            </a:r>
            <a:br>
              <a:rPr b="1" i="0" lang="en-US" sz="2200">
                <a:latin typeface="Calibri"/>
                <a:ea typeface="Calibri"/>
                <a:cs typeface="Calibri"/>
                <a:sym typeface="Calibri"/>
              </a:rPr>
            </a:br>
            <a:br>
              <a:rPr lang="en-US"/>
            </a:br>
            <a:br>
              <a:rPr lang="en-US"/>
            </a:br>
            <a:br>
              <a:rPr b="0" i="0" lang="en-US" sz="1800">
                <a:solidFill>
                  <a:srgbClr val="242424"/>
                </a:solidFill>
                <a:latin typeface="Calibri"/>
                <a:ea typeface="Calibri"/>
                <a:cs typeface="Calibri"/>
                <a:sym typeface="Calibri"/>
              </a:rPr>
            </a:br>
            <a:br>
              <a:rPr b="0" i="0" lang="en-US" sz="1800">
                <a:solidFill>
                  <a:srgbClr val="242424"/>
                </a:solidFill>
                <a:latin typeface="Calibri"/>
                <a:ea typeface="Calibri"/>
                <a:cs typeface="Calibri"/>
                <a:sym typeface="Calibri"/>
              </a:rPr>
            </a:br>
            <a:r>
              <a:rPr b="0" i="0" lang="en-US" sz="1800">
                <a:solidFill>
                  <a:srgbClr val="808080"/>
                </a:solidFill>
                <a:latin typeface="Arial"/>
                <a:ea typeface="Arial"/>
                <a:cs typeface="Arial"/>
                <a:sym typeface="Arial"/>
              </a:rPr>
              <a:t>             </a:t>
            </a:r>
            <a:br>
              <a:rPr b="0" i="0" lang="en-US" sz="1800">
                <a:solidFill>
                  <a:srgbClr val="242424"/>
                </a:solidFill>
                <a:latin typeface="Calibri"/>
                <a:ea typeface="Calibri"/>
                <a:cs typeface="Calibri"/>
                <a:sym typeface="Calibri"/>
              </a:rPr>
            </a:br>
            <a:endParaRPr sz="2000"/>
          </a:p>
        </p:txBody>
      </p:sp>
      <p:pic>
        <p:nvPicPr>
          <p:cNvPr descr="A colorful logo with text&#10;&#10;Description automatically generated" id="281" name="Google Shape;281;p18"/>
          <p:cNvPicPr preferRelativeResize="0"/>
          <p:nvPr>
            <p:ph idx="1" type="body"/>
          </p:nvPr>
        </p:nvPicPr>
        <p:blipFill rotWithShape="1">
          <a:blip r:embed="rId3">
            <a:alphaModFix/>
          </a:blip>
          <a:srcRect b="0" l="0" r="0" t="0"/>
          <a:stretch/>
        </p:blipFill>
        <p:spPr>
          <a:xfrm>
            <a:off x="3815400" y="324675"/>
            <a:ext cx="4863900" cy="1847400"/>
          </a:xfrm>
          <a:prstGeom prst="rect">
            <a:avLst/>
          </a:prstGeom>
          <a:noFill/>
          <a:ln>
            <a:noFill/>
          </a:ln>
        </p:spPr>
      </p:pic>
      <p:pic>
        <p:nvPicPr>
          <p:cNvPr id="282" name="Google Shape;282;p18"/>
          <p:cNvPicPr preferRelativeResize="0"/>
          <p:nvPr/>
        </p:nvPicPr>
        <p:blipFill rotWithShape="1">
          <a:blip r:embed="rId4">
            <a:alphaModFix/>
          </a:blip>
          <a:srcRect b="0" l="0" r="0" t="0"/>
          <a:stretch/>
        </p:blipFill>
        <p:spPr>
          <a:xfrm>
            <a:off x="3431921" y="5720696"/>
            <a:ext cx="882855" cy="617998"/>
          </a:xfrm>
          <a:prstGeom prst="rect">
            <a:avLst/>
          </a:prstGeom>
          <a:noFill/>
          <a:ln>
            <a:noFill/>
          </a:ln>
        </p:spPr>
      </p:pic>
      <p:pic>
        <p:nvPicPr>
          <p:cNvPr id="283" name="Google Shape;283;p18"/>
          <p:cNvPicPr preferRelativeResize="0"/>
          <p:nvPr/>
        </p:nvPicPr>
        <p:blipFill rotWithShape="1">
          <a:blip r:embed="rId5">
            <a:alphaModFix/>
          </a:blip>
          <a:srcRect b="0" l="0" r="0" t="0"/>
          <a:stretch/>
        </p:blipFill>
        <p:spPr>
          <a:xfrm>
            <a:off x="4314776" y="5648793"/>
            <a:ext cx="4587037" cy="761805"/>
          </a:xfrm>
          <a:prstGeom prst="rect">
            <a:avLst/>
          </a:prstGeom>
          <a:noFill/>
          <a:ln>
            <a:noFill/>
          </a:ln>
        </p:spPr>
      </p:pic>
      <p:sp>
        <p:nvSpPr>
          <p:cNvPr id="284" name="Google Shape;284;p18"/>
          <p:cNvSpPr txBox="1"/>
          <p:nvPr/>
        </p:nvSpPr>
        <p:spPr>
          <a:xfrm>
            <a:off x="2472847" y="6367092"/>
            <a:ext cx="8880953"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Yarns Heal Project is proudly funded by the Queensland Mental Health Commission </a:t>
            </a:r>
            <a:endParaRPr b="0" i="0" sz="18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3"/>
          <p:cNvSpPr txBox="1"/>
          <p:nvPr>
            <p:ph type="title"/>
          </p:nvPr>
        </p:nvSpPr>
        <p:spPr>
          <a:xfrm>
            <a:off x="387263" y="427681"/>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Introducing 2Spirits and the Queensland Council for LGBTI Health </a:t>
            </a:r>
            <a:endParaRPr/>
          </a:p>
        </p:txBody>
      </p:sp>
      <p:pic>
        <p:nvPicPr>
          <p:cNvPr id="106" name="Google Shape;106;p3"/>
          <p:cNvPicPr preferRelativeResize="0"/>
          <p:nvPr>
            <p:ph idx="1" type="body"/>
          </p:nvPr>
        </p:nvPicPr>
        <p:blipFill rotWithShape="1">
          <a:blip r:embed="rId3">
            <a:alphaModFix/>
          </a:blip>
          <a:srcRect b="0" l="0" r="0" t="0"/>
          <a:stretch/>
        </p:blipFill>
        <p:spPr>
          <a:xfrm>
            <a:off x="7177413" y="2502005"/>
            <a:ext cx="3353945" cy="2529205"/>
          </a:xfrm>
          <a:prstGeom prst="rect">
            <a:avLst/>
          </a:prstGeom>
          <a:noFill/>
          <a:ln>
            <a:noFill/>
          </a:ln>
        </p:spPr>
      </p:pic>
      <p:pic>
        <p:nvPicPr>
          <p:cNvPr descr="A colorful logo with text&#10;&#10;Description automatically generated" id="107" name="Google Shape;107;p3"/>
          <p:cNvPicPr preferRelativeResize="0"/>
          <p:nvPr/>
        </p:nvPicPr>
        <p:blipFill rotWithShape="1">
          <a:blip r:embed="rId4">
            <a:alphaModFix/>
          </a:blip>
          <a:srcRect b="0" l="0" r="0" t="0"/>
          <a:stretch/>
        </p:blipFill>
        <p:spPr>
          <a:xfrm>
            <a:off x="10293364" y="171913"/>
            <a:ext cx="1743183" cy="784432"/>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
        <p:nvSpPr>
          <p:cNvPr id="108" name="Google Shape;108;p3"/>
          <p:cNvSpPr txBox="1"/>
          <p:nvPr/>
        </p:nvSpPr>
        <p:spPr>
          <a:xfrm>
            <a:off x="7177413" y="5646788"/>
            <a:ext cx="6099716"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https://www.qc.org.au/</a:t>
            </a:r>
            <a:endParaRPr b="0" i="0" sz="1400" u="none" cap="none" strike="noStrike">
              <a:solidFill>
                <a:srgbClr val="000000"/>
              </a:solidFill>
              <a:latin typeface="Arial"/>
              <a:ea typeface="Arial"/>
              <a:cs typeface="Arial"/>
              <a:sym typeface="Arial"/>
            </a:endParaRPr>
          </a:p>
        </p:txBody>
      </p:sp>
      <p:sp>
        <p:nvSpPr>
          <p:cNvPr id="109" name="Google Shape;109;p3"/>
          <p:cNvSpPr txBox="1"/>
          <p:nvPr/>
        </p:nvSpPr>
        <p:spPr>
          <a:xfrm>
            <a:off x="1320864" y="5646789"/>
            <a:ext cx="6953458" cy="46166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Calibri"/>
                <a:ea typeface="Calibri"/>
                <a:cs typeface="Calibri"/>
                <a:sym typeface="Calibri"/>
              </a:rPr>
              <a:t>https://www.qc.org.au/2spirits</a:t>
            </a:r>
            <a:endParaRPr b="0" i="0" sz="1400" u="none" cap="none" strike="noStrike">
              <a:solidFill>
                <a:srgbClr val="000000"/>
              </a:solidFill>
              <a:latin typeface="Arial"/>
              <a:ea typeface="Arial"/>
              <a:cs typeface="Arial"/>
              <a:sym typeface="Arial"/>
            </a:endParaRPr>
          </a:p>
        </p:txBody>
      </p:sp>
      <p:pic>
        <p:nvPicPr>
          <p:cNvPr id="110" name="Google Shape;110;p3"/>
          <p:cNvPicPr preferRelativeResize="0"/>
          <p:nvPr/>
        </p:nvPicPr>
        <p:blipFill rotWithShape="1">
          <a:blip r:embed="rId5">
            <a:alphaModFix/>
          </a:blip>
          <a:srcRect b="0" l="0" r="0" t="0"/>
          <a:stretch/>
        </p:blipFill>
        <p:spPr>
          <a:xfrm>
            <a:off x="1439529" y="2422435"/>
            <a:ext cx="3358064" cy="28292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5"/>
          <p:cNvSpPr txBox="1"/>
          <p:nvPr>
            <p:ph type="title"/>
          </p:nvPr>
        </p:nvSpPr>
        <p:spPr>
          <a:xfrm>
            <a:off x="73880" y="293563"/>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n-US" sz="3600"/>
              <a:t>The National Suicide Prevention Trial (NSPT) - Yarns Heal Journey  </a:t>
            </a:r>
            <a:br>
              <a:rPr lang="en-US" sz="3600"/>
            </a:br>
            <a:endParaRPr sz="3600"/>
          </a:p>
        </p:txBody>
      </p:sp>
      <p:sp>
        <p:nvSpPr>
          <p:cNvPr id="117" name="Google Shape;117;p5"/>
          <p:cNvSpPr txBox="1"/>
          <p:nvPr>
            <p:ph idx="1" type="body"/>
          </p:nvPr>
        </p:nvSpPr>
        <p:spPr>
          <a:xfrm>
            <a:off x="676649" y="1740776"/>
            <a:ext cx="10515600" cy="5053841"/>
          </a:xfrm>
          <a:prstGeom prst="rect">
            <a:avLst/>
          </a:prstGeom>
          <a:noFill/>
          <a:ln>
            <a:noFill/>
          </a:ln>
        </p:spPr>
        <p:txBody>
          <a:bodyPr anchorCtr="0" anchor="t" bIns="45700" lIns="91425" spcFirstLastPara="1" rIns="91425" wrap="square" tIns="45700">
            <a:normAutofit/>
          </a:bodyPr>
          <a:lstStyle/>
          <a:p>
            <a:pPr indent="-285750" lvl="0" marL="285750" rtl="0" algn="l">
              <a:lnSpc>
                <a:spcPct val="90000"/>
              </a:lnSpc>
              <a:spcBef>
                <a:spcPts val="0"/>
              </a:spcBef>
              <a:spcAft>
                <a:spcPts val="0"/>
              </a:spcAft>
              <a:buClr>
                <a:schemeClr val="dk1"/>
              </a:buClr>
              <a:buSzPts val="2200"/>
              <a:buFont typeface="Arial"/>
              <a:buChar char="•"/>
            </a:pPr>
            <a:r>
              <a:rPr lang="en-US" sz="2200"/>
              <a:t>The Australian Government supported the implementation and evaluation of twelve suicide prevention trial sites across Australia as part of the National Suicide Prevention Trial. Brisbane North PHN identified 3 populations to target their work towards;</a:t>
            </a:r>
            <a:endParaRPr/>
          </a:p>
          <a:p>
            <a:pPr indent="-171450" lvl="1" marL="742950" rtl="0" algn="l">
              <a:lnSpc>
                <a:spcPct val="90000"/>
              </a:lnSpc>
              <a:spcBef>
                <a:spcPts val="500"/>
              </a:spcBef>
              <a:spcAft>
                <a:spcPts val="0"/>
              </a:spcAft>
              <a:buClr>
                <a:schemeClr val="dk1"/>
              </a:buClr>
              <a:buSzPts val="1800"/>
              <a:buNone/>
            </a:pPr>
            <a:r>
              <a:t/>
            </a:r>
            <a:endParaRPr sz="1800"/>
          </a:p>
          <a:p>
            <a:pPr indent="-285750" lvl="2" marL="1200150" rtl="0" algn="l">
              <a:lnSpc>
                <a:spcPct val="90000"/>
              </a:lnSpc>
              <a:spcBef>
                <a:spcPts val="500"/>
              </a:spcBef>
              <a:spcAft>
                <a:spcPts val="0"/>
              </a:spcAft>
              <a:buClr>
                <a:schemeClr val="dk1"/>
              </a:buClr>
              <a:buSzPts val="1800"/>
              <a:buChar char="•"/>
            </a:pPr>
            <a:r>
              <a:rPr lang="en-US" sz="1800"/>
              <a:t>Aboriginal and Torres Strait Islander peoples;</a:t>
            </a:r>
            <a:endParaRPr/>
          </a:p>
          <a:p>
            <a:pPr indent="-285750" lvl="2" marL="1200150" rtl="0" algn="l">
              <a:lnSpc>
                <a:spcPct val="90000"/>
              </a:lnSpc>
              <a:spcBef>
                <a:spcPts val="500"/>
              </a:spcBef>
              <a:spcAft>
                <a:spcPts val="0"/>
              </a:spcAft>
              <a:buClr>
                <a:schemeClr val="dk1"/>
              </a:buClr>
              <a:buSzPts val="1800"/>
              <a:buChar char="•"/>
            </a:pPr>
            <a:r>
              <a:rPr lang="en-US" sz="1800"/>
              <a:t> LGBTIQ+ peoples;</a:t>
            </a:r>
            <a:endParaRPr/>
          </a:p>
          <a:p>
            <a:pPr indent="-285750" lvl="2" marL="1200150" rtl="0" algn="l">
              <a:lnSpc>
                <a:spcPct val="90000"/>
              </a:lnSpc>
              <a:spcBef>
                <a:spcPts val="500"/>
              </a:spcBef>
              <a:spcAft>
                <a:spcPts val="0"/>
              </a:spcAft>
              <a:buClr>
                <a:schemeClr val="dk1"/>
              </a:buClr>
              <a:buSzPts val="1800"/>
              <a:buChar char="•"/>
            </a:pPr>
            <a:r>
              <a:rPr lang="en-US" sz="1800"/>
              <a:t>Men aged 24-54 years of age. </a:t>
            </a:r>
            <a:endParaRPr/>
          </a:p>
          <a:p>
            <a:pPr indent="-146050" lvl="1" marL="742950" rtl="0" algn="l">
              <a:lnSpc>
                <a:spcPct val="90000"/>
              </a:lnSpc>
              <a:spcBef>
                <a:spcPts val="500"/>
              </a:spcBef>
              <a:spcAft>
                <a:spcPts val="0"/>
              </a:spcAft>
              <a:buClr>
                <a:schemeClr val="dk1"/>
              </a:buClr>
              <a:buSzPts val="2200"/>
              <a:buNone/>
            </a:pPr>
            <a:r>
              <a:t/>
            </a:r>
            <a:endParaRPr sz="2200"/>
          </a:p>
          <a:p>
            <a:pPr indent="-285750" lvl="0" marL="285750" rtl="0" algn="l">
              <a:lnSpc>
                <a:spcPct val="90000"/>
              </a:lnSpc>
              <a:spcBef>
                <a:spcPts val="1000"/>
              </a:spcBef>
              <a:spcAft>
                <a:spcPts val="0"/>
              </a:spcAft>
              <a:buClr>
                <a:schemeClr val="dk1"/>
              </a:buClr>
              <a:buSzPts val="2200"/>
              <a:buFont typeface="Arial"/>
              <a:buChar char="•"/>
            </a:pPr>
            <a:r>
              <a:rPr lang="en-US" sz="2200"/>
              <a:t>IndigiLez Women’s Leadership and Support Group and the gar’ban’djee’lum Network were selected to lead a suicide prevention campaign for the Aboriginal and Torres Strait Islander community and the LGBTIQ+ Sistergirl and Brotherboy communities.</a:t>
            </a:r>
            <a:endParaRPr/>
          </a:p>
          <a:p>
            <a:pPr indent="-285750" lvl="0" marL="285750" rtl="0" algn="l">
              <a:lnSpc>
                <a:spcPct val="90000"/>
              </a:lnSpc>
              <a:spcBef>
                <a:spcPts val="1000"/>
              </a:spcBef>
              <a:spcAft>
                <a:spcPts val="0"/>
              </a:spcAft>
              <a:buClr>
                <a:schemeClr val="dk1"/>
              </a:buClr>
              <a:buSzPts val="2200"/>
              <a:buFont typeface="Arial"/>
              <a:buChar char="•"/>
            </a:pPr>
            <a:r>
              <a:rPr lang="en-US" sz="2200"/>
              <a:t>Yarns Heal was co-designed and co-delivered with and by community at each stage of the campaign through community meetings and consultations. </a:t>
            </a:r>
            <a:endParaRPr/>
          </a:p>
          <a:p>
            <a:pPr indent="-50800" lvl="0" marL="228600" rtl="0" algn="l">
              <a:lnSpc>
                <a:spcPct val="90000"/>
              </a:lnSpc>
              <a:spcBef>
                <a:spcPts val="1000"/>
              </a:spcBef>
              <a:spcAft>
                <a:spcPts val="0"/>
              </a:spcAft>
              <a:buClr>
                <a:schemeClr val="dk1"/>
              </a:buClr>
              <a:buSzPts val="2800"/>
              <a:buNone/>
            </a:pPr>
            <a:r>
              <a:t/>
            </a:r>
            <a:endParaRPr/>
          </a:p>
          <a:p>
            <a:pPr indent="-107950" lvl="0" marL="285750" rtl="0" algn="l">
              <a:lnSpc>
                <a:spcPct val="90000"/>
              </a:lnSpc>
              <a:spcBef>
                <a:spcPts val="1000"/>
              </a:spcBef>
              <a:spcAft>
                <a:spcPts val="0"/>
              </a:spcAft>
              <a:buClr>
                <a:schemeClr val="dk1"/>
              </a:buClr>
              <a:buSzPts val="2800"/>
              <a:buFont typeface="Arial"/>
              <a:buNone/>
            </a:pPr>
            <a:r>
              <a:t/>
            </a:r>
            <a:endParaRPr sz="2800"/>
          </a:p>
          <a:p>
            <a:pPr indent="0" lvl="0" marL="0" rtl="0" algn="l">
              <a:lnSpc>
                <a:spcPct val="90000"/>
              </a:lnSpc>
              <a:spcBef>
                <a:spcPts val="1000"/>
              </a:spcBef>
              <a:spcAft>
                <a:spcPts val="0"/>
              </a:spcAft>
              <a:buClr>
                <a:schemeClr val="dk1"/>
              </a:buClr>
              <a:buSzPts val="2800"/>
              <a:buNone/>
            </a:pPr>
            <a:r>
              <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A colorful logo with text&#10;&#10;Description automatically generated" id="118" name="Google Shape;118;p5"/>
          <p:cNvPicPr preferRelativeResize="0"/>
          <p:nvPr/>
        </p:nvPicPr>
        <p:blipFill rotWithShape="1">
          <a:blip r:embed="rId3">
            <a:alphaModFix/>
          </a:blip>
          <a:srcRect b="0" l="0" r="0" t="0"/>
          <a:stretch/>
        </p:blipFill>
        <p:spPr>
          <a:xfrm>
            <a:off x="10320658" y="171913"/>
            <a:ext cx="1743183" cy="784432"/>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descr="A colorful drawing of a tree with a keyhole and rainbow&#10;&#10;Description automatically generated" id="124" name="Google Shape;124;p4"/>
          <p:cNvPicPr preferRelativeResize="0"/>
          <p:nvPr>
            <p:ph idx="1" type="body"/>
          </p:nvPr>
        </p:nvPicPr>
        <p:blipFill rotWithShape="1">
          <a:blip r:embed="rId3">
            <a:alphaModFix/>
          </a:blip>
          <a:srcRect b="0" l="0" r="0" t="0"/>
          <a:stretch/>
        </p:blipFill>
        <p:spPr>
          <a:xfrm>
            <a:off x="498681" y="776938"/>
            <a:ext cx="3972651" cy="5265088"/>
          </a:xfrm>
          <a:prstGeom prst="rect">
            <a:avLst/>
          </a:prstGeom>
          <a:noFill/>
          <a:ln>
            <a:noFill/>
          </a:ln>
        </p:spPr>
      </p:pic>
      <p:sp>
        <p:nvSpPr>
          <p:cNvPr id="125" name="Google Shape;125;p4"/>
          <p:cNvSpPr txBox="1"/>
          <p:nvPr/>
        </p:nvSpPr>
        <p:spPr>
          <a:xfrm>
            <a:off x="5266770" y="889843"/>
            <a:ext cx="6094602" cy="5632311"/>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Calibri"/>
                <a:ea typeface="Calibri"/>
                <a:cs typeface="Calibri"/>
                <a:sym typeface="Calibri"/>
              </a:rPr>
              <a:t>“Woven Together”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000"/>
              <a:buFont typeface="Arial"/>
              <a:buNone/>
            </a:pPr>
            <a:r>
              <a:t/>
            </a:r>
            <a:endParaRPr b="1" i="0"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1" i="1" lang="en-US" sz="2000" u="none" cap="none" strike="noStrike">
                <a:solidFill>
                  <a:schemeClr val="dk1"/>
                </a:solidFill>
                <a:latin typeface="Calibri"/>
                <a:ea typeface="Calibri"/>
                <a:cs typeface="Calibri"/>
                <a:sym typeface="Calibri"/>
              </a:rPr>
              <a:t>Artwork created by Riki Salam in collaboration with the Yarns Heal Community Working Group</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t/>
            </a:r>
            <a:endParaRPr b="0" i="1"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Calibri"/>
                <a:ea typeface="Calibri"/>
                <a:cs typeface="Calibri"/>
                <a:sym typeface="Calibri"/>
              </a:rPr>
              <a:t>Stars shine bright in the vast expanse, in this quiet place we remember those who have come before us, and those who have gone too soon. </a:t>
            </a:r>
            <a:br>
              <a:rPr b="0" i="1" lang="en-US" sz="2000" u="none" cap="none" strike="noStrike">
                <a:solidFill>
                  <a:schemeClr val="dk1"/>
                </a:solidFill>
                <a:latin typeface="Calibri"/>
                <a:ea typeface="Calibri"/>
                <a:cs typeface="Calibri"/>
                <a:sym typeface="Calibri"/>
              </a:rPr>
            </a:br>
            <a:endParaRPr b="0" i="1"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Calibri"/>
                <a:ea typeface="Calibri"/>
                <a:cs typeface="Calibri"/>
                <a:sym typeface="Calibri"/>
              </a:rPr>
              <a:t>We gather together like woven threads under shaded trees, Wisdom and knowledge of old flow through us. </a:t>
            </a:r>
            <a:br>
              <a:rPr b="0" i="1" lang="en-US" sz="2000" u="none" cap="none" strike="noStrike">
                <a:solidFill>
                  <a:schemeClr val="dk1"/>
                </a:solidFill>
                <a:latin typeface="Calibri"/>
                <a:ea typeface="Calibri"/>
                <a:cs typeface="Calibri"/>
                <a:sym typeface="Calibri"/>
              </a:rPr>
            </a:br>
            <a:r>
              <a:rPr b="0" i="1" lang="en-US" sz="2000" u="none" cap="none" strike="noStrike">
                <a:solidFill>
                  <a:schemeClr val="dk1"/>
                </a:solidFill>
                <a:latin typeface="Calibri"/>
                <a:ea typeface="Calibri"/>
                <a:cs typeface="Calibri"/>
                <a:sym typeface="Calibri"/>
              </a:rPr>
              <a:t>Community supports, giving strength in understanding who we are. </a:t>
            </a:r>
            <a:br>
              <a:rPr b="0" i="1" lang="en-US" sz="2000" u="none" cap="none" strike="noStrike">
                <a:solidFill>
                  <a:schemeClr val="dk1"/>
                </a:solidFill>
                <a:latin typeface="Calibri"/>
                <a:ea typeface="Calibri"/>
                <a:cs typeface="Calibri"/>
                <a:sym typeface="Calibri"/>
              </a:rPr>
            </a:br>
            <a:endParaRPr b="0" i="1" sz="2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2000"/>
              <a:buFont typeface="Arial"/>
              <a:buNone/>
            </a:pPr>
            <a:r>
              <a:rPr b="0" i="1" lang="en-US" sz="2000" u="none" cap="none" strike="noStrike">
                <a:solidFill>
                  <a:schemeClr val="dk1"/>
                </a:solidFill>
                <a:latin typeface="Calibri"/>
                <a:ea typeface="Calibri"/>
                <a:cs typeface="Calibri"/>
                <a:sym typeface="Calibri"/>
              </a:rPr>
              <a:t>We belong to this place, we belong to this land. This land replenishes us, renews and nurtures us. </a:t>
            </a:r>
            <a:br>
              <a:rPr b="0" i="1" lang="en-US" sz="2000" u="none" cap="none" strike="noStrike">
                <a:solidFill>
                  <a:schemeClr val="dk1"/>
                </a:solidFill>
                <a:latin typeface="Calibri"/>
                <a:ea typeface="Calibri"/>
                <a:cs typeface="Calibri"/>
                <a:sym typeface="Calibri"/>
              </a:rPr>
            </a:br>
            <a:r>
              <a:rPr b="0" i="1" lang="en-US" sz="2000" u="none" cap="none" strike="noStrike">
                <a:solidFill>
                  <a:schemeClr val="dk1"/>
                </a:solidFill>
                <a:latin typeface="Calibri"/>
                <a:ea typeface="Calibri"/>
                <a:cs typeface="Calibri"/>
                <a:sym typeface="Calibri"/>
              </a:rPr>
              <a:t>Our Spirits are strong, we connect as one as we are woven together.</a:t>
            </a:r>
            <a:endParaRPr b="0" i="0" sz="2000" u="none" cap="none" strike="noStrike">
              <a:solidFill>
                <a:schemeClr val="dk1"/>
              </a:solidFill>
              <a:latin typeface="Calibri"/>
              <a:ea typeface="Calibri"/>
              <a:cs typeface="Calibri"/>
              <a:sym typeface="Calibri"/>
            </a:endParaRPr>
          </a:p>
        </p:txBody>
      </p:sp>
      <p:pic>
        <p:nvPicPr>
          <p:cNvPr descr="A colorful logo with text&#10;&#10;Description automatically generated" id="126" name="Google Shape;126;p4"/>
          <p:cNvPicPr preferRelativeResize="0"/>
          <p:nvPr/>
        </p:nvPicPr>
        <p:blipFill rotWithShape="1">
          <a:blip r:embed="rId4">
            <a:alphaModFix/>
          </a:blip>
          <a:srcRect b="0" l="0" r="0" t="0"/>
          <a:stretch/>
        </p:blipFill>
        <p:spPr>
          <a:xfrm>
            <a:off x="10320658" y="171913"/>
            <a:ext cx="1742683" cy="783025"/>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sp>
        <p:nvSpPr>
          <p:cNvPr id="131" name="Google Shape;131;p9"/>
          <p:cNvSpPr txBox="1"/>
          <p:nvPr>
            <p:ph type="title"/>
          </p:nvPr>
        </p:nvSpPr>
        <p:spPr>
          <a:xfrm>
            <a:off x="2403264" y="3216930"/>
            <a:ext cx="10515600" cy="1325563"/>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4400">
                <a:latin typeface="Calibri"/>
                <a:ea typeface="Calibri"/>
                <a:cs typeface="Calibri"/>
                <a:sym typeface="Calibri"/>
              </a:rPr>
              <a:t>Yarns Heal Project </a:t>
            </a:r>
            <a:br>
              <a:rPr b="1" lang="en-US" sz="4400">
                <a:latin typeface="Calibri"/>
                <a:ea typeface="Calibri"/>
                <a:cs typeface="Calibri"/>
                <a:sym typeface="Calibri"/>
              </a:rPr>
            </a:br>
            <a:r>
              <a:rPr b="1" lang="en-US" sz="4400">
                <a:latin typeface="Calibri"/>
                <a:ea typeface="Calibri"/>
                <a:cs typeface="Calibri"/>
                <a:sym typeface="Calibri"/>
              </a:rPr>
              <a:t>2023 – 2024 </a:t>
            </a:r>
            <a:br>
              <a:rPr b="1" lang="en-US" sz="4400">
                <a:latin typeface="Calibri"/>
                <a:ea typeface="Calibri"/>
                <a:cs typeface="Calibri"/>
                <a:sym typeface="Calibri"/>
              </a:rPr>
            </a:br>
            <a:br>
              <a:rPr b="1" lang="en-US" sz="4400">
                <a:latin typeface="Calibri"/>
                <a:ea typeface="Calibri"/>
                <a:cs typeface="Calibri"/>
                <a:sym typeface="Calibri"/>
              </a:rPr>
            </a:br>
            <a:endParaRPr/>
          </a:p>
        </p:txBody>
      </p:sp>
      <p:pic>
        <p:nvPicPr>
          <p:cNvPr descr="A colorful drawing of a tree with a keyhole and rainbow&#10;&#10;Description automatically generated" id="132" name="Google Shape;132;p9"/>
          <p:cNvPicPr preferRelativeResize="0"/>
          <p:nvPr>
            <p:ph idx="1" type="body"/>
          </p:nvPr>
        </p:nvPicPr>
        <p:blipFill rotWithShape="1">
          <a:blip r:embed="rId3">
            <a:alphaModFix/>
          </a:blip>
          <a:srcRect b="0" l="0" r="0" t="0"/>
          <a:stretch/>
        </p:blipFill>
        <p:spPr>
          <a:xfrm>
            <a:off x="1247736" y="1343819"/>
            <a:ext cx="3283202" cy="4351338"/>
          </a:xfrm>
          <a:prstGeom prst="rect">
            <a:avLst/>
          </a:prstGeom>
          <a:noFill/>
          <a:ln>
            <a:noFill/>
          </a:ln>
        </p:spPr>
      </p:pic>
      <p:pic>
        <p:nvPicPr>
          <p:cNvPr descr="A colorful logo with text&#10;&#10;Description automatically generated" id="133" name="Google Shape;133;p9"/>
          <p:cNvPicPr preferRelativeResize="0"/>
          <p:nvPr/>
        </p:nvPicPr>
        <p:blipFill rotWithShape="1">
          <a:blip r:embed="rId4">
            <a:alphaModFix/>
          </a:blip>
          <a:srcRect b="0" l="0" r="0" t="0"/>
          <a:stretch/>
        </p:blipFill>
        <p:spPr>
          <a:xfrm>
            <a:off x="10320658" y="171913"/>
            <a:ext cx="1742683" cy="783025"/>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10"/>
          <p:cNvSpPr txBox="1"/>
          <p:nvPr>
            <p:ph type="title"/>
          </p:nvPr>
        </p:nvSpPr>
        <p:spPr>
          <a:xfrm>
            <a:off x="569843" y="6542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Calibri"/>
              <a:buNone/>
            </a:pPr>
            <a:r>
              <a:rPr lang="en-US" sz="3600"/>
              <a:t>Yarns Heal Project Outcomes 2023 - 2024 </a:t>
            </a:r>
            <a:endParaRPr/>
          </a:p>
        </p:txBody>
      </p:sp>
      <p:sp>
        <p:nvSpPr>
          <p:cNvPr id="139" name="Google Shape;139;p10"/>
          <p:cNvSpPr txBox="1"/>
          <p:nvPr>
            <p:ph idx="1" type="body"/>
          </p:nvPr>
        </p:nvSpPr>
        <p:spPr>
          <a:xfrm>
            <a:off x="838200" y="1577147"/>
            <a:ext cx="105156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000"/>
              <a:buNone/>
            </a:pPr>
            <a:r>
              <a:rPr b="1" lang="en-US" sz="2000"/>
              <a:t>The project will achieve the following outcomes:</a:t>
            </a:r>
            <a:endParaRPr/>
          </a:p>
          <a:p>
            <a:pPr indent="0" lvl="0" marL="0" rtl="0" algn="l">
              <a:lnSpc>
                <a:spcPct val="90000"/>
              </a:lnSpc>
              <a:spcBef>
                <a:spcPts val="1400"/>
              </a:spcBef>
              <a:spcAft>
                <a:spcPts val="0"/>
              </a:spcAft>
              <a:buClr>
                <a:schemeClr val="dk1"/>
              </a:buClr>
              <a:buSzPts val="2000"/>
              <a:buNone/>
            </a:pPr>
            <a:r>
              <a:t/>
            </a:r>
            <a:endParaRPr sz="2000"/>
          </a:p>
          <a:p>
            <a:pPr indent="-228600" lvl="1" marL="800100" rtl="0" algn="l">
              <a:lnSpc>
                <a:spcPct val="90000"/>
              </a:lnSpc>
              <a:spcBef>
                <a:spcPts val="1400"/>
              </a:spcBef>
              <a:spcAft>
                <a:spcPts val="0"/>
              </a:spcAft>
              <a:buClr>
                <a:schemeClr val="dk1"/>
              </a:buClr>
              <a:buSzPts val="2000"/>
              <a:buChar char="•"/>
            </a:pPr>
            <a:r>
              <a:rPr lang="en-US" sz="2000"/>
              <a:t>Suicide prevention campaigns and web-based resources which raise awareness of suicide prevention and reduces inappropriate media coverage of the Aboriginal and Torres Strait Islander LGBTIQ+ Sistergirl and Brotherboy communities across Queensland. </a:t>
            </a:r>
            <a:endParaRPr/>
          </a:p>
          <a:p>
            <a:pPr indent="-101600" lvl="1" marL="800100" rtl="0" algn="l">
              <a:lnSpc>
                <a:spcPct val="90000"/>
              </a:lnSpc>
              <a:spcBef>
                <a:spcPts val="1200"/>
              </a:spcBef>
              <a:spcAft>
                <a:spcPts val="0"/>
              </a:spcAft>
              <a:buClr>
                <a:schemeClr val="dk1"/>
              </a:buClr>
              <a:buSzPts val="2000"/>
              <a:buNone/>
            </a:pPr>
            <a:r>
              <a:t/>
            </a:r>
            <a:endParaRPr sz="2000"/>
          </a:p>
          <a:p>
            <a:pPr indent="-228600" lvl="1" marL="800100" rtl="0" algn="l">
              <a:lnSpc>
                <a:spcPct val="90000"/>
              </a:lnSpc>
              <a:spcBef>
                <a:spcPts val="1200"/>
              </a:spcBef>
              <a:spcAft>
                <a:spcPts val="0"/>
              </a:spcAft>
              <a:buClr>
                <a:schemeClr val="dk1"/>
              </a:buClr>
              <a:buSzPts val="2000"/>
              <a:buChar char="•"/>
            </a:pPr>
            <a:r>
              <a:rPr lang="en-US" sz="2000"/>
              <a:t>This will utilise existing Yarns Heal resources and frameworks to rapidly scale up conversations about suicide and create local responses that create visibility and a soft-entry into available services and supports within both institutional settings and communities.</a:t>
            </a:r>
            <a:endParaRPr/>
          </a:p>
          <a:p>
            <a:pPr indent="-101600" lvl="1" marL="800100" rtl="0" algn="l">
              <a:lnSpc>
                <a:spcPct val="90000"/>
              </a:lnSpc>
              <a:spcBef>
                <a:spcPts val="1200"/>
              </a:spcBef>
              <a:spcAft>
                <a:spcPts val="0"/>
              </a:spcAft>
              <a:buClr>
                <a:schemeClr val="dk1"/>
              </a:buClr>
              <a:buSzPts val="2000"/>
              <a:buNone/>
            </a:pPr>
            <a:r>
              <a:t/>
            </a:r>
            <a:endParaRPr sz="2000"/>
          </a:p>
          <a:p>
            <a:pPr indent="-228600" lvl="1" marL="800100" rtl="0" algn="l">
              <a:lnSpc>
                <a:spcPct val="90000"/>
              </a:lnSpc>
              <a:spcBef>
                <a:spcPts val="1200"/>
              </a:spcBef>
              <a:spcAft>
                <a:spcPts val="0"/>
              </a:spcAft>
              <a:buClr>
                <a:schemeClr val="dk1"/>
              </a:buClr>
              <a:buSzPts val="2000"/>
              <a:buChar char="•"/>
            </a:pPr>
            <a:r>
              <a:rPr lang="en-US" sz="2000"/>
              <a:t>Local communities will be empowered to identify and respond to the local needs for people with lived experience, Aboriginal and Torres Strait Islander people and LGBTIQ+ Sistergirl and Brotherboy wellbeing needs.</a:t>
            </a:r>
            <a:endParaRPr/>
          </a:p>
          <a:p>
            <a:pPr indent="-50800" lvl="0" marL="228600" rtl="0" algn="l">
              <a:lnSpc>
                <a:spcPct val="90000"/>
              </a:lnSpc>
              <a:spcBef>
                <a:spcPts val="1600"/>
              </a:spcBef>
              <a:spcAft>
                <a:spcPts val="0"/>
              </a:spcAft>
              <a:buClr>
                <a:schemeClr val="dk1"/>
              </a:buClr>
              <a:buSzPts val="2800"/>
              <a:buNone/>
            </a:pPr>
            <a:r>
              <a:t/>
            </a:r>
            <a:endParaRPr/>
          </a:p>
        </p:txBody>
      </p:sp>
      <p:pic>
        <p:nvPicPr>
          <p:cNvPr descr="A colorful logo with text&#10;&#10;Description automatically generated" id="140" name="Google Shape;140;p10"/>
          <p:cNvPicPr preferRelativeResize="0"/>
          <p:nvPr/>
        </p:nvPicPr>
        <p:blipFill rotWithShape="1">
          <a:blip r:embed="rId3">
            <a:alphaModFix/>
          </a:blip>
          <a:srcRect b="0" l="0" r="0" t="0"/>
          <a:stretch/>
        </p:blipFill>
        <p:spPr>
          <a:xfrm>
            <a:off x="10320658" y="171913"/>
            <a:ext cx="1743183" cy="784432"/>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1"/>
          <p:cNvSpPr txBox="1"/>
          <p:nvPr>
            <p:ph type="title"/>
          </p:nvPr>
        </p:nvSpPr>
        <p:spPr>
          <a:xfrm>
            <a:off x="587679" y="0"/>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Yarns Heal 2023 – 2024 Deliverables </a:t>
            </a:r>
            <a:endParaRPr/>
          </a:p>
        </p:txBody>
      </p:sp>
      <p:sp>
        <p:nvSpPr>
          <p:cNvPr id="146" name="Google Shape;146;p11"/>
          <p:cNvSpPr txBox="1"/>
          <p:nvPr>
            <p:ph idx="1" type="body"/>
          </p:nvPr>
        </p:nvSpPr>
        <p:spPr>
          <a:xfrm>
            <a:off x="838200" y="1497476"/>
            <a:ext cx="10515600" cy="5441327"/>
          </a:xfrm>
          <a:prstGeom prst="rect">
            <a:avLst/>
          </a:prstGeom>
          <a:noFill/>
          <a:ln>
            <a:noFill/>
          </a:ln>
        </p:spPr>
        <p:txBody>
          <a:bodyPr anchorCtr="0" anchor="t" bIns="45700" lIns="91425" spcFirstLastPara="1" rIns="91425" wrap="square" tIns="45700">
            <a:normAutofit fontScale="85000" lnSpcReduction="20000"/>
          </a:bodyPr>
          <a:lstStyle/>
          <a:p>
            <a:pPr indent="-228600" lvl="0" marL="342900" rtl="0" algn="l">
              <a:lnSpc>
                <a:spcPct val="90000"/>
              </a:lnSpc>
              <a:spcBef>
                <a:spcPts val="0"/>
              </a:spcBef>
              <a:spcAft>
                <a:spcPts val="0"/>
              </a:spcAft>
              <a:buClr>
                <a:schemeClr val="dk1"/>
              </a:buClr>
              <a:buSzPct val="100000"/>
              <a:buFont typeface="Arial"/>
              <a:buChar char="•"/>
            </a:pPr>
            <a:r>
              <a:rPr lang="en-US" sz="2100"/>
              <a:t>An expansion of Yarns Heal and Talking Heals suicide prevention campaign and increase community engagement with campaign resources through promotion and training. </a:t>
            </a:r>
            <a:endParaRPr/>
          </a:p>
          <a:p>
            <a:pPr indent="-115252" lvl="0" marL="342900" rtl="0" algn="l">
              <a:lnSpc>
                <a:spcPct val="90000"/>
              </a:lnSpc>
              <a:spcBef>
                <a:spcPts val="600"/>
              </a:spcBef>
              <a:spcAft>
                <a:spcPts val="0"/>
              </a:spcAft>
              <a:buClr>
                <a:schemeClr val="dk1"/>
              </a:buClr>
              <a:buSzPct val="100000"/>
              <a:buFont typeface="Arial"/>
              <a:buNone/>
            </a:pPr>
            <a:r>
              <a:t/>
            </a:r>
            <a:endParaRPr sz="2100"/>
          </a:p>
          <a:p>
            <a:pPr indent="-228600" lvl="0" marL="342900" rtl="0" algn="l">
              <a:lnSpc>
                <a:spcPct val="90000"/>
              </a:lnSpc>
              <a:spcBef>
                <a:spcPts val="1000"/>
              </a:spcBef>
              <a:spcAft>
                <a:spcPts val="0"/>
              </a:spcAft>
              <a:buClr>
                <a:schemeClr val="dk1"/>
              </a:buClr>
              <a:buSzPct val="100000"/>
              <a:buFont typeface="Arial"/>
              <a:buChar char="•"/>
            </a:pPr>
            <a:r>
              <a:rPr lang="en-US" sz="2100"/>
              <a:t>A detailed work plan</a:t>
            </a:r>
            <a:endParaRPr/>
          </a:p>
          <a:p>
            <a:pPr indent="-115252" lvl="0" marL="342900" rtl="0" algn="l">
              <a:lnSpc>
                <a:spcPct val="90000"/>
              </a:lnSpc>
              <a:spcBef>
                <a:spcPts val="1000"/>
              </a:spcBef>
              <a:spcAft>
                <a:spcPts val="0"/>
              </a:spcAft>
              <a:buClr>
                <a:schemeClr val="dk1"/>
              </a:buClr>
              <a:buSzPct val="100000"/>
              <a:buFont typeface="Arial"/>
              <a:buNone/>
            </a:pPr>
            <a:r>
              <a:t/>
            </a:r>
            <a:endParaRPr sz="2100"/>
          </a:p>
          <a:p>
            <a:pPr indent="-228600" lvl="0" marL="342900" rtl="0" algn="l">
              <a:lnSpc>
                <a:spcPct val="90000"/>
              </a:lnSpc>
              <a:spcBef>
                <a:spcPts val="1000"/>
              </a:spcBef>
              <a:spcAft>
                <a:spcPts val="0"/>
              </a:spcAft>
              <a:buClr>
                <a:schemeClr val="dk1"/>
              </a:buClr>
              <a:buSzPct val="100000"/>
              <a:buFont typeface="Arial"/>
              <a:buChar char="•"/>
            </a:pPr>
            <a:r>
              <a:rPr lang="en-US" sz="2100"/>
              <a:t>A sustainability plan detailing planned approach to embed sustainability in each of the 6 locations</a:t>
            </a:r>
            <a:endParaRPr/>
          </a:p>
          <a:p>
            <a:pPr indent="-115252" lvl="0" marL="342900" rtl="0" algn="l">
              <a:lnSpc>
                <a:spcPct val="90000"/>
              </a:lnSpc>
              <a:spcBef>
                <a:spcPts val="1000"/>
              </a:spcBef>
              <a:spcAft>
                <a:spcPts val="0"/>
              </a:spcAft>
              <a:buClr>
                <a:schemeClr val="dk1"/>
              </a:buClr>
              <a:buSzPct val="100000"/>
              <a:buFont typeface="Arial"/>
              <a:buNone/>
            </a:pPr>
            <a:r>
              <a:t/>
            </a:r>
            <a:endParaRPr sz="2100"/>
          </a:p>
          <a:p>
            <a:pPr indent="-228600" lvl="0" marL="342900" rtl="0" algn="l">
              <a:lnSpc>
                <a:spcPct val="90000"/>
              </a:lnSpc>
              <a:spcBef>
                <a:spcPts val="1000"/>
              </a:spcBef>
              <a:spcAft>
                <a:spcPts val="0"/>
              </a:spcAft>
              <a:buClr>
                <a:schemeClr val="dk1"/>
              </a:buClr>
              <a:buSzPct val="100000"/>
              <a:buFont typeface="Arial"/>
              <a:buChar char="•"/>
            </a:pPr>
            <a:r>
              <a:rPr lang="en-US" sz="2100"/>
              <a:t>Delivery of co-design workshops of Yarns Heal artworks and materials at the 6 locations/corridors</a:t>
            </a:r>
            <a:endParaRPr/>
          </a:p>
          <a:p>
            <a:pPr indent="-115252" lvl="0" marL="342900" rtl="0" algn="l">
              <a:lnSpc>
                <a:spcPct val="90000"/>
              </a:lnSpc>
              <a:spcBef>
                <a:spcPts val="1000"/>
              </a:spcBef>
              <a:spcAft>
                <a:spcPts val="0"/>
              </a:spcAft>
              <a:buClr>
                <a:schemeClr val="dk1"/>
              </a:buClr>
              <a:buSzPct val="100000"/>
              <a:buFont typeface="Arial"/>
              <a:buNone/>
            </a:pPr>
            <a:r>
              <a:t/>
            </a:r>
            <a:endParaRPr sz="2100"/>
          </a:p>
          <a:p>
            <a:pPr indent="-228600" lvl="0" marL="342900" rtl="0" algn="l">
              <a:lnSpc>
                <a:spcPct val="90000"/>
              </a:lnSpc>
              <a:spcBef>
                <a:spcPts val="1000"/>
              </a:spcBef>
              <a:spcAft>
                <a:spcPts val="0"/>
              </a:spcAft>
              <a:buClr>
                <a:schemeClr val="dk1"/>
              </a:buClr>
              <a:buSzPct val="100000"/>
              <a:buFont typeface="Arial"/>
              <a:buChar char="•"/>
            </a:pPr>
            <a:r>
              <a:rPr lang="en-US" sz="2100"/>
              <a:t>Program delivery (training, campaigns and activities) at the 6 locations, including:</a:t>
            </a:r>
            <a:endParaRPr/>
          </a:p>
          <a:p>
            <a:pPr indent="-228600" lvl="1" marL="742950" rtl="0" algn="l">
              <a:lnSpc>
                <a:spcPct val="90000"/>
              </a:lnSpc>
              <a:spcBef>
                <a:spcPts val="600"/>
              </a:spcBef>
              <a:spcAft>
                <a:spcPts val="0"/>
              </a:spcAft>
              <a:buClr>
                <a:schemeClr val="dk1"/>
              </a:buClr>
              <a:buSzPct val="100000"/>
              <a:buFont typeface="Arial"/>
              <a:buChar char="•"/>
            </a:pPr>
            <a:r>
              <a:rPr lang="en-US" sz="2100"/>
              <a:t>Partnership with QLife </a:t>
            </a:r>
            <a:endParaRPr sz="2100"/>
          </a:p>
          <a:p>
            <a:pPr indent="-228600" lvl="1" marL="742950" rtl="0" algn="l">
              <a:lnSpc>
                <a:spcPct val="90000"/>
              </a:lnSpc>
              <a:spcBef>
                <a:spcPts val="600"/>
              </a:spcBef>
              <a:spcAft>
                <a:spcPts val="0"/>
              </a:spcAft>
              <a:buClr>
                <a:schemeClr val="dk1"/>
              </a:buClr>
              <a:buSzPct val="100000"/>
              <a:buFont typeface="Arial"/>
              <a:buChar char="•"/>
            </a:pPr>
            <a:r>
              <a:rPr lang="en-US" sz="2100"/>
              <a:t>Retreats and/or activities at the 6 sites/corridors</a:t>
            </a:r>
            <a:endParaRPr/>
          </a:p>
          <a:p>
            <a:pPr indent="-115251" lvl="1" marL="742950" rtl="0" algn="l">
              <a:lnSpc>
                <a:spcPct val="90000"/>
              </a:lnSpc>
              <a:spcBef>
                <a:spcPts val="600"/>
              </a:spcBef>
              <a:spcAft>
                <a:spcPts val="0"/>
              </a:spcAft>
              <a:buClr>
                <a:schemeClr val="dk1"/>
              </a:buClr>
              <a:buSzPct val="100000"/>
              <a:buFont typeface="Arial"/>
              <a:buNone/>
            </a:pPr>
            <a:r>
              <a:t/>
            </a:r>
            <a:endParaRPr sz="2100"/>
          </a:p>
          <a:p>
            <a:pPr indent="-228600" lvl="0" marL="342900" rtl="0" algn="l">
              <a:lnSpc>
                <a:spcPct val="90000"/>
              </a:lnSpc>
              <a:spcBef>
                <a:spcPts val="1000"/>
              </a:spcBef>
              <a:spcAft>
                <a:spcPts val="0"/>
              </a:spcAft>
              <a:buClr>
                <a:schemeClr val="dk1"/>
              </a:buClr>
              <a:buSzPct val="100000"/>
              <a:buFont typeface="Arial"/>
              <a:buChar char="•"/>
            </a:pPr>
            <a:r>
              <a:rPr lang="en-US" sz="2100"/>
              <a:t>Training package which will inform sectors on how to best meet the needs of Aboriginal and Torres Strait Islander LGBTIQ+ Sistergirl and Brotherboy diverse communities, with a focus on improving empathy by raising awareness of triggers of suicidality in media, communications and key service delivery stakeholders</a:t>
            </a:r>
            <a:endParaRPr/>
          </a:p>
          <a:p>
            <a:pPr indent="-115252" lvl="0" marL="342900" rtl="0" algn="l">
              <a:lnSpc>
                <a:spcPct val="90000"/>
              </a:lnSpc>
              <a:spcBef>
                <a:spcPts val="1000"/>
              </a:spcBef>
              <a:spcAft>
                <a:spcPts val="0"/>
              </a:spcAft>
              <a:buClr>
                <a:schemeClr val="dk1"/>
              </a:buClr>
              <a:buSzPct val="100000"/>
              <a:buFont typeface="Arial"/>
              <a:buNone/>
            </a:pPr>
            <a:r>
              <a:t/>
            </a:r>
            <a:endParaRPr sz="2100"/>
          </a:p>
          <a:p>
            <a:pPr indent="-228600" lvl="0" marL="342900" rtl="0" algn="l">
              <a:lnSpc>
                <a:spcPct val="90000"/>
              </a:lnSpc>
              <a:spcBef>
                <a:spcPts val="1000"/>
              </a:spcBef>
              <a:spcAft>
                <a:spcPts val="0"/>
              </a:spcAft>
              <a:buClr>
                <a:schemeClr val="dk1"/>
              </a:buClr>
              <a:buSzPct val="100000"/>
              <a:buFont typeface="Arial"/>
              <a:buChar char="•"/>
            </a:pPr>
            <a:r>
              <a:rPr lang="en-US" sz="2100"/>
              <a:t>Evaluation report</a:t>
            </a:r>
            <a:endParaRPr/>
          </a:p>
          <a:p>
            <a:pPr indent="-77470" lvl="0" marL="228600" rtl="0" algn="l">
              <a:lnSpc>
                <a:spcPct val="90000"/>
              </a:lnSpc>
              <a:spcBef>
                <a:spcPts val="1600"/>
              </a:spcBef>
              <a:spcAft>
                <a:spcPts val="0"/>
              </a:spcAft>
              <a:buClr>
                <a:schemeClr val="dk1"/>
              </a:buClr>
              <a:buSzPct val="100000"/>
              <a:buNone/>
            </a:pPr>
            <a:r>
              <a:t/>
            </a:r>
            <a:endParaRPr/>
          </a:p>
        </p:txBody>
      </p:sp>
      <p:pic>
        <p:nvPicPr>
          <p:cNvPr descr="A colorful logo with text&#10;&#10;Description automatically generated" id="147" name="Google Shape;147;p11"/>
          <p:cNvPicPr preferRelativeResize="0"/>
          <p:nvPr/>
        </p:nvPicPr>
        <p:blipFill rotWithShape="1">
          <a:blip r:embed="rId3">
            <a:alphaModFix/>
          </a:blip>
          <a:srcRect b="0" l="0" r="0" t="0"/>
          <a:stretch/>
        </p:blipFill>
        <p:spPr>
          <a:xfrm>
            <a:off x="10320658" y="171913"/>
            <a:ext cx="1743183" cy="784432"/>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318b3587df2_0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3200400" rtl="0" algn="l">
              <a:lnSpc>
                <a:spcPct val="90000"/>
              </a:lnSpc>
              <a:spcBef>
                <a:spcPts val="0"/>
              </a:spcBef>
              <a:spcAft>
                <a:spcPts val="0"/>
              </a:spcAft>
              <a:buSzPts val="1800"/>
              <a:buNone/>
            </a:pPr>
            <a:r>
              <a:rPr lang="en-US"/>
              <a:t>      ACTIVITIES </a:t>
            </a:r>
            <a:endParaRPr/>
          </a:p>
        </p:txBody>
      </p:sp>
      <p:sp>
        <p:nvSpPr>
          <p:cNvPr id="154" name="Google Shape;154;g318b3587df2_0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t/>
            </a:r>
            <a:endParaRPr/>
          </a:p>
        </p:txBody>
      </p:sp>
      <p:pic>
        <p:nvPicPr>
          <p:cNvPr descr="A colorful logo with text&#10;&#10;Description automatically generated" id="155" name="Google Shape;155;g318b3587df2_0_0"/>
          <p:cNvPicPr preferRelativeResize="0"/>
          <p:nvPr/>
        </p:nvPicPr>
        <p:blipFill rotWithShape="1">
          <a:blip r:embed="rId3">
            <a:alphaModFix/>
          </a:blip>
          <a:srcRect b="0" l="0" r="0" t="0"/>
          <a:stretch/>
        </p:blipFill>
        <p:spPr>
          <a:xfrm>
            <a:off x="5107333" y="2437213"/>
            <a:ext cx="1742683" cy="783025"/>
          </a:xfrm>
          <a:custGeom>
            <a:rect b="b" l="l" r="r" t="t"/>
            <a:pathLst>
              <a:path extrusionOk="0" h="2677010" w="2833631">
                <a:moveTo>
                  <a:pt x="49418" y="0"/>
                </a:moveTo>
                <a:lnTo>
                  <a:pt x="2784213" y="0"/>
                </a:lnTo>
                <a:cubicBezTo>
                  <a:pt x="2811506" y="0"/>
                  <a:pt x="2833631" y="22125"/>
                  <a:pt x="2833631" y="49418"/>
                </a:cubicBezTo>
                <a:lnTo>
                  <a:pt x="2833631" y="2627592"/>
                </a:lnTo>
                <a:cubicBezTo>
                  <a:pt x="2833631" y="2654885"/>
                  <a:pt x="2811506" y="2677010"/>
                  <a:pt x="2784213" y="2677010"/>
                </a:cubicBezTo>
                <a:lnTo>
                  <a:pt x="49418" y="2677010"/>
                </a:lnTo>
                <a:cubicBezTo>
                  <a:pt x="22125" y="2677010"/>
                  <a:pt x="0" y="2654885"/>
                  <a:pt x="0" y="2627592"/>
                </a:cubicBezTo>
                <a:lnTo>
                  <a:pt x="0" y="49418"/>
                </a:lnTo>
                <a:cubicBezTo>
                  <a:pt x="0" y="22125"/>
                  <a:pt x="22125" y="0"/>
                  <a:pt x="49418" y="0"/>
                </a:cubicBezTo>
                <a:close/>
              </a:path>
            </a:pathLst>
          </a:custGeom>
          <a:noFill/>
          <a:ln>
            <a:noFill/>
          </a:ln>
        </p:spPr>
      </p:pic>
      <p:pic>
        <p:nvPicPr>
          <p:cNvPr id="156" name="Google Shape;156;g318b3587df2_0_0"/>
          <p:cNvPicPr preferRelativeResize="0"/>
          <p:nvPr/>
        </p:nvPicPr>
        <p:blipFill rotWithShape="1">
          <a:blip r:embed="rId4">
            <a:alphaModFix/>
          </a:blip>
          <a:srcRect b="0" l="0" r="0" t="0"/>
          <a:stretch/>
        </p:blipFill>
        <p:spPr>
          <a:xfrm>
            <a:off x="838200" y="584121"/>
            <a:ext cx="3229834" cy="2174925"/>
          </a:xfrm>
          <a:prstGeom prst="rect">
            <a:avLst/>
          </a:prstGeom>
          <a:noFill/>
          <a:ln>
            <a:noFill/>
          </a:ln>
        </p:spPr>
      </p:pic>
      <p:pic>
        <p:nvPicPr>
          <p:cNvPr id="157" name="Google Shape;157;g318b3587df2_0_0"/>
          <p:cNvPicPr preferRelativeResize="0"/>
          <p:nvPr/>
        </p:nvPicPr>
        <p:blipFill rotWithShape="1">
          <a:blip r:embed="rId5">
            <a:alphaModFix/>
          </a:blip>
          <a:srcRect b="0" l="0" r="0" t="0"/>
          <a:stretch/>
        </p:blipFill>
        <p:spPr>
          <a:xfrm>
            <a:off x="8157775" y="3770349"/>
            <a:ext cx="3123873" cy="2342901"/>
          </a:xfrm>
          <a:prstGeom prst="rect">
            <a:avLst/>
          </a:prstGeom>
          <a:noFill/>
          <a:ln>
            <a:noFill/>
          </a:ln>
        </p:spPr>
      </p:pic>
      <p:pic>
        <p:nvPicPr>
          <p:cNvPr id="158" name="Google Shape;158;g318b3587df2_0_0"/>
          <p:cNvPicPr preferRelativeResize="0"/>
          <p:nvPr/>
        </p:nvPicPr>
        <p:blipFill rotWithShape="1">
          <a:blip r:embed="rId6">
            <a:alphaModFix/>
          </a:blip>
          <a:srcRect b="0" l="0" r="0" t="0"/>
          <a:stretch/>
        </p:blipFill>
        <p:spPr>
          <a:xfrm>
            <a:off x="4637638" y="3770338"/>
            <a:ext cx="3123876" cy="2342911"/>
          </a:xfrm>
          <a:prstGeom prst="rect">
            <a:avLst/>
          </a:prstGeom>
          <a:noFill/>
          <a:ln>
            <a:noFill/>
          </a:ln>
        </p:spPr>
      </p:pic>
      <p:pic>
        <p:nvPicPr>
          <p:cNvPr id="159" name="Google Shape;159;g318b3587df2_0_0"/>
          <p:cNvPicPr preferRelativeResize="0"/>
          <p:nvPr/>
        </p:nvPicPr>
        <p:blipFill rotWithShape="1">
          <a:blip r:embed="rId7">
            <a:alphaModFix/>
          </a:blip>
          <a:srcRect b="0" l="0" r="0" t="0"/>
          <a:stretch/>
        </p:blipFill>
        <p:spPr>
          <a:xfrm>
            <a:off x="1117500" y="3770350"/>
            <a:ext cx="3123865" cy="2342899"/>
          </a:xfrm>
          <a:prstGeom prst="rect">
            <a:avLst/>
          </a:prstGeom>
          <a:noFill/>
          <a:ln>
            <a:noFill/>
          </a:ln>
        </p:spPr>
      </p:pic>
      <p:pic>
        <p:nvPicPr>
          <p:cNvPr id="160" name="Google Shape;160;g318b3587df2_0_0"/>
          <p:cNvPicPr preferRelativeResize="0"/>
          <p:nvPr/>
        </p:nvPicPr>
        <p:blipFill rotWithShape="1">
          <a:blip r:embed="rId8">
            <a:alphaModFix/>
          </a:blip>
          <a:srcRect b="0" l="0" r="0" t="0"/>
          <a:stretch/>
        </p:blipFill>
        <p:spPr>
          <a:xfrm>
            <a:off x="8229925" y="506525"/>
            <a:ext cx="3123875" cy="21749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2021-10-24T10:36:14Z</dcterms:created>
  <dc:creator>Microsoft Office User</dc:creator>
</cp:coreProperties>
</file>