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508" r:id="rId2"/>
    <p:sldId id="509" r:id="rId3"/>
    <p:sldId id="764" r:id="rId4"/>
    <p:sldId id="766" r:id="rId5"/>
    <p:sldId id="765" r:id="rId6"/>
    <p:sldId id="767" r:id="rId7"/>
    <p:sldId id="768" r:id="rId8"/>
    <p:sldId id="769" r:id="rId9"/>
    <p:sldId id="770" r:id="rId10"/>
    <p:sldId id="771" r:id="rId11"/>
    <p:sldId id="772" r:id="rId12"/>
    <p:sldId id="760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CBBF9D-C5B1-4DFE-E553-A9634AA07F2F}" name="Kate Gadenne" initials="KG" userId="S::uqkgaden@uq.edu.au::b423d100-1c10-494f-ac61-e6174272c6f3" providerId="AD"/>
  <p188:author id="{0AA14CF5-1915-9C75-0DF6-7D7230FE5B51}" name="Harvey Whiteford" initials="HW" userId="35780efd881c213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04"/>
    <p:restoredTop sz="94733"/>
  </p:normalViewPr>
  <p:slideViewPr>
    <p:cSldViewPr snapToGrid="0" showGuides="1">
      <p:cViewPr varScale="1">
        <p:scale>
          <a:sx n="117" d="100"/>
          <a:sy n="117" d="100"/>
        </p:scale>
        <p:origin x="304" y="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3105A-7973-4D83-9CC7-773295CAB038}" type="datetimeFigureOut">
              <a:rPr lang="en-AU" smtClean="0"/>
              <a:t>24/5/2026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CF2B3-D3F7-47F0-96C3-0744EDEFD1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228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blue rectangle&#10;&#10;Description automatically generated">
            <a:extLst>
              <a:ext uri="{FF2B5EF4-FFF2-40B4-BE49-F238E27FC236}">
                <a16:creationId xmlns:a16="http://schemas.microsoft.com/office/drawing/2014/main" id="{18EFE12C-BF41-00A5-2A4E-BB48F9845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7397"/>
          <a:stretch/>
        </p:blipFill>
        <p:spPr>
          <a:xfrm>
            <a:off x="0" y="4622104"/>
            <a:ext cx="12192000" cy="2235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850036-3AD0-D102-FD1E-2C92E0265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288" b="34815"/>
          <a:stretch/>
        </p:blipFill>
        <p:spPr>
          <a:xfrm>
            <a:off x="6978216" y="0"/>
            <a:ext cx="5207433" cy="447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defRPr sz="2400" spc="16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 descr="A logo with text on it&#10;&#10;Description automatically generated">
            <a:extLst>
              <a:ext uri="{FF2B5EF4-FFF2-40B4-BE49-F238E27FC236}">
                <a16:creationId xmlns:a16="http://schemas.microsoft.com/office/drawing/2014/main" id="{A233724A-8339-C5C2-6CB7-FC78C26C47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9630" y="1686911"/>
            <a:ext cx="6098957" cy="307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672D3-B67E-982A-2710-30A1B286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93536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90E01-270E-4AC4-CD44-C1F57C7D2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CDFFD5-76E2-AFDE-80ED-D98E7EABE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rcRect/>
          <a:stretch/>
        </p:blipFill>
        <p:spPr>
          <a:xfrm>
            <a:off x="10649519" y="320435"/>
            <a:ext cx="1408560" cy="1505189"/>
          </a:xfrm>
          <a:prstGeom prst="rect">
            <a:avLst/>
          </a:prstGeom>
          <a:noFill/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3F467BFD-0262-7197-D7ED-D592A7988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0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blue rectangle&#10;&#10;Description automatically generated">
            <a:extLst>
              <a:ext uri="{FF2B5EF4-FFF2-40B4-BE49-F238E27FC236}">
                <a16:creationId xmlns:a16="http://schemas.microsoft.com/office/drawing/2014/main" id="{DD67767D-DEB1-930C-3649-054E9B33F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9672D3-B67E-982A-2710-30A1B286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93536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90E01-270E-4AC4-CD44-C1F57C7D2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hexagon shaped logo&#10;&#10;Description automatically generated">
            <a:extLst>
              <a:ext uri="{FF2B5EF4-FFF2-40B4-BE49-F238E27FC236}">
                <a16:creationId xmlns:a16="http://schemas.microsoft.com/office/drawing/2014/main" id="{4CCDFFD5-76E2-AFDE-80ED-D98E7EABE9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9519" y="320435"/>
            <a:ext cx="1408561" cy="1505190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3F467BFD-0262-7197-D7ED-D592A79881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7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67767D-DEB1-930C-3649-054E9B33F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9672D3-B67E-982A-2710-30A1B286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93536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90E01-270E-4AC4-CD44-C1F57C7D2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hexagon shaped logo&#10;&#10;Description automatically generated">
            <a:extLst>
              <a:ext uri="{FF2B5EF4-FFF2-40B4-BE49-F238E27FC236}">
                <a16:creationId xmlns:a16="http://schemas.microsoft.com/office/drawing/2014/main" id="{4CCDFFD5-76E2-AFDE-80ED-D98E7EABE9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9519" y="320435"/>
            <a:ext cx="1408561" cy="1505190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3F467BFD-0262-7197-D7ED-D592A79881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E77DA7-D495-05F8-6F04-5B62C0EC6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prstClr val="black"/>
              <a:schemeClr val="tx1">
                <a:tint val="45000"/>
                <a:satMod val="400000"/>
              </a:schemeClr>
            </a:duotone>
          </a:blip>
          <a:srcRect r="37329"/>
          <a:stretch/>
        </p:blipFill>
        <p:spPr>
          <a:xfrm>
            <a:off x="0" y="-112426"/>
            <a:ext cx="7766137" cy="69704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90E01-270E-4AC4-CD44-C1F57C7D2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032" y="3058924"/>
            <a:ext cx="415864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hexagon shaped logo&#10;&#10;Description automatically generated">
            <a:extLst>
              <a:ext uri="{FF2B5EF4-FFF2-40B4-BE49-F238E27FC236}">
                <a16:creationId xmlns:a16="http://schemas.microsoft.com/office/drawing/2014/main" id="{4CCDFFD5-76E2-AFDE-80ED-D98E7EABE9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9519" y="320435"/>
            <a:ext cx="1408561" cy="1505190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3F467BFD-0262-7197-D7ED-D592A79881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7BF5E6-C039-4ED1-3727-BA02EE9A77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89765" y="2270342"/>
            <a:ext cx="3780464" cy="2317315"/>
          </a:xfrm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9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842F1D8-CE5F-2EBC-AE37-694913F8C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BC3E1C-73CD-8906-C05F-9BC42FF8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875" y="4343515"/>
            <a:ext cx="4045429" cy="1178847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28BB96-6B75-46E8-BD9B-37DFE155E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3000"/>
          </a:blip>
          <a:srcRect r="37329"/>
          <a:stretch/>
        </p:blipFill>
        <p:spPr>
          <a:xfrm>
            <a:off x="0" y="-112426"/>
            <a:ext cx="7766137" cy="697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7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842F1D8-CE5F-2EBC-AE37-694913F8C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BC3E1C-73CD-8906-C05F-9BC42FF8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875" y="4343515"/>
            <a:ext cx="4045429" cy="1178847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E59AE-4109-6F4F-6690-8F4D33988C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r="35270"/>
          <a:stretch/>
        </p:blipFill>
        <p:spPr>
          <a:xfrm>
            <a:off x="0" y="0"/>
            <a:ext cx="7891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842F1D8-CE5F-2EBC-AE37-694913F8C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BC3E1C-73CD-8906-C05F-9BC42FF8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875" y="4343515"/>
            <a:ext cx="4045429" cy="1178847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E0E219-E1A4-9E7D-6040-3E16090E3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r="37329"/>
          <a:stretch/>
        </p:blipFill>
        <p:spPr>
          <a:xfrm>
            <a:off x="0" y="-112426"/>
            <a:ext cx="7766137" cy="697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842F1D8-CE5F-2EBC-AE37-694913F8C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BC3E1C-73CD-8906-C05F-9BC42FF8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875" y="4343515"/>
            <a:ext cx="4045429" cy="1178847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B69A09-D867-46D0-A3A6-A28B8EECC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r="37329"/>
          <a:stretch/>
        </p:blipFill>
        <p:spPr>
          <a:xfrm>
            <a:off x="0" y="-112426"/>
            <a:ext cx="7766137" cy="697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405BED-3DB8-4110-A62A-7555630E4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r="37329"/>
          <a:stretch/>
        </p:blipFill>
        <p:spPr>
          <a:xfrm>
            <a:off x="0" y="-112426"/>
            <a:ext cx="7766137" cy="6970426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842F1D8-CE5F-2EBC-AE37-694913F8C7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BC3E1C-73CD-8906-C05F-9BC42FF8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875" y="4343515"/>
            <a:ext cx="4045429" cy="1178847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325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405BED-3DB8-4110-A62A-7555630E4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r="37329"/>
          <a:stretch/>
        </p:blipFill>
        <p:spPr>
          <a:xfrm>
            <a:off x="0" y="-112426"/>
            <a:ext cx="7766137" cy="6970426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842F1D8-CE5F-2EBC-AE37-694913F8C7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BC3E1C-73CD-8906-C05F-9BC42FF8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875" y="4343515"/>
            <a:ext cx="4045429" cy="1178847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85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850036-3AD0-D102-FD1E-2C92E0265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456" b="37582"/>
          <a:stretch/>
        </p:blipFill>
        <p:spPr>
          <a:xfrm>
            <a:off x="6876788" y="0"/>
            <a:ext cx="5308861" cy="4280639"/>
          </a:xfrm>
          <a:prstGeom prst="rect">
            <a:avLst/>
          </a:prstGeom>
        </p:spPr>
      </p:pic>
      <p:pic>
        <p:nvPicPr>
          <p:cNvPr id="8" name="Picture 7" descr="A black and blue rectangle&#10;&#10;Description automatically generated">
            <a:extLst>
              <a:ext uri="{FF2B5EF4-FFF2-40B4-BE49-F238E27FC236}">
                <a16:creationId xmlns:a16="http://schemas.microsoft.com/office/drawing/2014/main" id="{8A185878-277E-4FCA-E9CE-C3D10985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7397"/>
          <a:stretch/>
        </p:blipFill>
        <p:spPr>
          <a:xfrm>
            <a:off x="0" y="4622104"/>
            <a:ext cx="12192000" cy="2235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defRPr sz="2400" spc="16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26174DE6-020D-00DE-AFDC-F2F915EBE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9630" y="1686911"/>
            <a:ext cx="6098957" cy="307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405BED-3DB8-4110-A62A-7555630E4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r="37329"/>
          <a:stretch/>
        </p:blipFill>
        <p:spPr>
          <a:xfrm>
            <a:off x="0" y="-112426"/>
            <a:ext cx="7766137" cy="6970426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842F1D8-CE5F-2EBC-AE37-694913F8C7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BC3E1C-73CD-8906-C05F-9BC42FF8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875" y="4343515"/>
            <a:ext cx="4045429" cy="1178847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89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405BED-3DB8-4110-A62A-7555630E4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r="37329"/>
          <a:stretch/>
        </p:blipFill>
        <p:spPr>
          <a:xfrm>
            <a:off x="0" y="-112426"/>
            <a:ext cx="7766137" cy="6970426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842F1D8-CE5F-2EBC-AE37-694913F8C7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BC3E1C-73CD-8906-C05F-9BC42FF8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875" y="4343515"/>
            <a:ext cx="4045429" cy="1178847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696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many small black dots&#10;&#10;Description automatically generated">
            <a:extLst>
              <a:ext uri="{FF2B5EF4-FFF2-40B4-BE49-F238E27FC236}">
                <a16:creationId xmlns:a16="http://schemas.microsoft.com/office/drawing/2014/main" id="{34C51AC6-C088-4A73-94F8-F6D2A83FA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rectangle&#10;&#10;Description automatically generated">
            <a:extLst>
              <a:ext uri="{FF2B5EF4-FFF2-40B4-BE49-F238E27FC236}">
                <a16:creationId xmlns:a16="http://schemas.microsoft.com/office/drawing/2014/main" id="{8A185878-277E-4FCA-E9CE-C3D10985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7397"/>
          <a:stretch/>
        </p:blipFill>
        <p:spPr>
          <a:xfrm>
            <a:off x="0" y="4622104"/>
            <a:ext cx="12192000" cy="2235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defRPr sz="2400" spc="16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2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many small black dots&#10;&#10;Description automatically generated">
            <a:extLst>
              <a:ext uri="{FF2B5EF4-FFF2-40B4-BE49-F238E27FC236}">
                <a16:creationId xmlns:a16="http://schemas.microsoft.com/office/drawing/2014/main" id="{34C51AC6-C088-4A73-94F8-F6D2A83FA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85878-277E-4FCA-E9CE-C3D1098583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tabLst>
                <a:tab pos="4219575" algn="l"/>
              </a:tabLst>
              <a:defRPr sz="2400" spc="16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1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many small black dots&#10;&#10;Description automatically generated">
            <a:extLst>
              <a:ext uri="{FF2B5EF4-FFF2-40B4-BE49-F238E27FC236}">
                <a16:creationId xmlns:a16="http://schemas.microsoft.com/office/drawing/2014/main" id="{34C51AC6-C088-4A73-94F8-F6D2A83FA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85878-277E-4FCA-E9CE-C3D1098583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tabLst>
                <a:tab pos="4219575" algn="l"/>
              </a:tabLst>
              <a:defRPr sz="2400" spc="16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17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many small black dots&#10;&#10;Description automatically generated">
            <a:extLst>
              <a:ext uri="{FF2B5EF4-FFF2-40B4-BE49-F238E27FC236}">
                <a16:creationId xmlns:a16="http://schemas.microsoft.com/office/drawing/2014/main" id="{34C51AC6-C088-4A73-94F8-F6D2A83FA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85878-277E-4FCA-E9CE-C3D1098583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tabLst>
                <a:tab pos="4219575" algn="l"/>
              </a:tabLst>
              <a:defRPr sz="2400" spc="160" baseline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4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many small black dots&#10;&#10;Description automatically generated">
            <a:extLst>
              <a:ext uri="{FF2B5EF4-FFF2-40B4-BE49-F238E27FC236}">
                <a16:creationId xmlns:a16="http://schemas.microsoft.com/office/drawing/2014/main" id="{34C51AC6-C088-4A73-94F8-F6D2A83FA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85878-277E-4FCA-E9CE-C3D1098583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tabLst>
                <a:tab pos="4219575" algn="l"/>
              </a:tabLst>
              <a:defRPr sz="2400" spc="16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325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many small black dots&#10;&#10;Description automatically generated">
            <a:extLst>
              <a:ext uri="{FF2B5EF4-FFF2-40B4-BE49-F238E27FC236}">
                <a16:creationId xmlns:a16="http://schemas.microsoft.com/office/drawing/2014/main" id="{34C51AC6-C088-4A73-94F8-F6D2A83FA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85878-277E-4FCA-E9CE-C3D1098583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tabLst>
                <a:tab pos="4219575" algn="l"/>
              </a:tabLst>
              <a:defRPr sz="2400" spc="16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672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many small black dots&#10;&#10;Description automatically generated">
            <a:extLst>
              <a:ext uri="{FF2B5EF4-FFF2-40B4-BE49-F238E27FC236}">
                <a16:creationId xmlns:a16="http://schemas.microsoft.com/office/drawing/2014/main" id="{34C51AC6-C088-4A73-94F8-F6D2A83FA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85878-277E-4FCA-E9CE-C3D1098583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tabLst>
                <a:tab pos="4219575" algn="l"/>
                <a:tab pos="5553075" algn="l"/>
              </a:tabLst>
              <a:defRPr sz="2400" spc="160" baseline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66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850036-3AD0-D102-FD1E-2C92E0265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57997" b="37582"/>
          <a:stretch/>
        </p:blipFill>
        <p:spPr>
          <a:xfrm>
            <a:off x="7064678" y="0"/>
            <a:ext cx="5120971" cy="4280639"/>
          </a:xfrm>
          <a:prstGeom prst="rect">
            <a:avLst/>
          </a:prstGeom>
        </p:spPr>
      </p:pic>
      <p:pic>
        <p:nvPicPr>
          <p:cNvPr id="8" name="Picture 7" descr="A black and blue rectangle&#10;&#10;Description automatically generated">
            <a:extLst>
              <a:ext uri="{FF2B5EF4-FFF2-40B4-BE49-F238E27FC236}">
                <a16:creationId xmlns:a16="http://schemas.microsoft.com/office/drawing/2014/main" id="{8A185878-277E-4FCA-E9CE-C3D10985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7397"/>
          <a:stretch/>
        </p:blipFill>
        <p:spPr>
          <a:xfrm>
            <a:off x="0" y="4622104"/>
            <a:ext cx="12192000" cy="2235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defRPr sz="2400" spc="16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F33F51AA-38AD-0AD3-D43B-EF2FFB750F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9630" y="1686911"/>
            <a:ext cx="6098957" cy="307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B991A-3FCD-7061-C2EC-A7F7E7ECA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7397"/>
          <a:stretch/>
        </p:blipFill>
        <p:spPr>
          <a:xfrm>
            <a:off x="0" y="4622104"/>
            <a:ext cx="12192000" cy="2235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850036-3AD0-D102-FD1E-2C92E0265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57587" b="37582"/>
          <a:stretch/>
        </p:blipFill>
        <p:spPr>
          <a:xfrm>
            <a:off x="7014574" y="0"/>
            <a:ext cx="5171075" cy="4280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defRPr sz="2400" spc="16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F77E1BB7-CCC4-891D-53A9-65A62976FA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9630" y="1686911"/>
            <a:ext cx="6098957" cy="307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many small black dots&#10;&#10;Description automatically generated">
            <a:extLst>
              <a:ext uri="{FF2B5EF4-FFF2-40B4-BE49-F238E27FC236}">
                <a16:creationId xmlns:a16="http://schemas.microsoft.com/office/drawing/2014/main" id="{34C51AC6-C088-4A73-94F8-F6D2A83FA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rectangle&#10;&#10;Description automatically generated">
            <a:extLst>
              <a:ext uri="{FF2B5EF4-FFF2-40B4-BE49-F238E27FC236}">
                <a16:creationId xmlns:a16="http://schemas.microsoft.com/office/drawing/2014/main" id="{8A185878-277E-4FCA-E9CE-C3D10985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7397"/>
          <a:stretch/>
        </p:blipFill>
        <p:spPr>
          <a:xfrm>
            <a:off x="0" y="4622104"/>
            <a:ext cx="12192000" cy="2235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148197"/>
            <a:ext cx="9602331" cy="842245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990442"/>
            <a:ext cx="9602331" cy="1500187"/>
          </a:xfrm>
        </p:spPr>
        <p:txBody>
          <a:bodyPr/>
          <a:lstStyle>
            <a:lvl1pPr marL="0" indent="0">
              <a:buNone/>
              <a:defRPr sz="2400" spc="16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 descr="A logo with text on it&#10;&#10;Description automatically generated">
            <a:extLst>
              <a:ext uri="{FF2B5EF4-FFF2-40B4-BE49-F238E27FC236}">
                <a16:creationId xmlns:a16="http://schemas.microsoft.com/office/drawing/2014/main" id="{C01AA813-24DF-9DC2-A89D-2FC234121E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9630" y="1686911"/>
            <a:ext cx="6098957" cy="307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E22C06-0AC5-EBE1-0D7C-C19E7AA99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35270"/>
          <a:stretch/>
        </p:blipFill>
        <p:spPr>
          <a:xfrm>
            <a:off x="0" y="0"/>
            <a:ext cx="78918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029D1-4FEF-FC53-4223-EC486DBE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875" y="4343515"/>
            <a:ext cx="4045429" cy="1178847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151C3-BAF2-C837-AD8F-B243241C5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91875" y="5522362"/>
            <a:ext cx="4045429" cy="1500187"/>
          </a:xfrm>
        </p:spPr>
        <p:txBody>
          <a:bodyPr/>
          <a:lstStyle>
            <a:lvl1pPr marL="0" indent="0">
              <a:buNone/>
              <a:defRPr sz="2400" spc="16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 descr="A logo with text on it&#10;&#10;Description automatically generated">
            <a:extLst>
              <a:ext uri="{FF2B5EF4-FFF2-40B4-BE49-F238E27FC236}">
                <a16:creationId xmlns:a16="http://schemas.microsoft.com/office/drawing/2014/main" id="{A233724A-8339-C5C2-6CB7-FC78C26C47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6670" y="1436177"/>
            <a:ext cx="4270634" cy="21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9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672D3-B67E-982A-2710-30A1B286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93536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90E01-270E-4AC4-CD44-C1F57C7D2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hexagon shaped logo&#10;&#10;Description automatically generated">
            <a:extLst>
              <a:ext uri="{FF2B5EF4-FFF2-40B4-BE49-F238E27FC236}">
                <a16:creationId xmlns:a16="http://schemas.microsoft.com/office/drawing/2014/main" id="{4CCDFFD5-76E2-AFDE-80ED-D98E7EABE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9519" y="320435"/>
            <a:ext cx="1408561" cy="1505190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3F467BFD-0262-7197-D7ED-D592A7988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672D3-B67E-982A-2710-30A1B286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93536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90E01-270E-4AC4-CD44-C1F57C7D2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CDFFD5-76E2-AFDE-80ED-D98E7EABE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49519" y="320435"/>
            <a:ext cx="1408560" cy="1505190"/>
          </a:xfrm>
          <a:prstGeom prst="rect">
            <a:avLst/>
          </a:prstGeom>
          <a:noFill/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3F467BFD-0262-7197-D7ED-D592A7988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9518" y="6232401"/>
            <a:ext cx="1563997" cy="6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600012-EF11-63AC-639C-42AA0D81E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60ADA-E2CB-27DF-081B-0586B0A45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1926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2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50" r:id="rId8"/>
    <p:sldLayoutId id="2147483677" r:id="rId9"/>
    <p:sldLayoutId id="2147483678" r:id="rId10"/>
    <p:sldLayoutId id="2147483655" r:id="rId11"/>
    <p:sldLayoutId id="2147483656" r:id="rId12"/>
    <p:sldLayoutId id="2147483657" r:id="rId13"/>
    <p:sldLayoutId id="2147483649" r:id="rId14"/>
    <p:sldLayoutId id="2147483679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Nicola.warren@health.qld.gov.a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A7E18-18BA-6B1D-90D7-88184CC43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086" y="5805384"/>
            <a:ext cx="9602331" cy="1500187"/>
          </a:xfrm>
        </p:spPr>
        <p:txBody>
          <a:bodyPr/>
          <a:lstStyle/>
          <a:p>
            <a:r>
              <a:rPr lang="en-US" dirty="0"/>
              <a:t>A/Prof Nicola Warren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17B973-39B3-CA84-701A-0755FDFF9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5148197"/>
            <a:ext cx="10848521" cy="842245"/>
          </a:xfrm>
        </p:spPr>
        <p:txBody>
          <a:bodyPr>
            <a:noAutofit/>
          </a:bodyPr>
          <a:lstStyle/>
          <a:p>
            <a:r>
              <a:rPr lang="en-US" sz="3400" dirty="0"/>
              <a:t>Reform Lab 1: Data, Outcomes and Accountability   </a:t>
            </a:r>
          </a:p>
        </p:txBody>
      </p:sp>
    </p:spTree>
    <p:extLst>
      <p:ext uri="{BB962C8B-B14F-4D97-AF65-F5344CB8AC3E}">
        <p14:creationId xmlns:p14="http://schemas.microsoft.com/office/powerpoint/2010/main" val="24602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300DB-C6F5-B05D-0A89-11E95DE1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extraction and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B67BF-CDCD-2C80-8C78-B92B0FD11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Lacks integration and linking</a:t>
            </a:r>
          </a:p>
          <a:p>
            <a:pPr>
              <a:lnSpc>
                <a:spcPct val="150000"/>
              </a:lnSpc>
            </a:pPr>
            <a:r>
              <a:rPr lang="en-US" dirty="0"/>
              <a:t>Systems outside of health – justice and child safety</a:t>
            </a:r>
          </a:p>
          <a:p>
            <a:pPr>
              <a:lnSpc>
                <a:spcPct val="150000"/>
              </a:lnSpc>
            </a:pPr>
            <a:r>
              <a:rPr lang="en-US" dirty="0"/>
              <a:t>Complexity of analysis   </a:t>
            </a:r>
          </a:p>
        </p:txBody>
      </p:sp>
    </p:spTree>
    <p:extLst>
      <p:ext uri="{BB962C8B-B14F-4D97-AF65-F5344CB8AC3E}">
        <p14:creationId xmlns:p14="http://schemas.microsoft.com/office/powerpoint/2010/main" val="3478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8C07-7B15-A978-05F9-34E9F8E76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and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08A87-BED1-3797-57FD-1F7A4099F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Responsibility to use data that is collected </a:t>
            </a:r>
          </a:p>
          <a:p>
            <a:pPr>
              <a:lnSpc>
                <a:spcPct val="150000"/>
              </a:lnSpc>
            </a:pPr>
            <a:r>
              <a:rPr lang="en-US" dirty="0"/>
              <a:t>Accountability </a:t>
            </a:r>
          </a:p>
        </p:txBody>
      </p:sp>
    </p:spTree>
    <p:extLst>
      <p:ext uri="{BB962C8B-B14F-4D97-AF65-F5344CB8AC3E}">
        <p14:creationId xmlns:p14="http://schemas.microsoft.com/office/powerpoint/2010/main" val="268337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55BD-7E92-D7C4-94C5-84E187A5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so much potential </a:t>
            </a:r>
          </a:p>
        </p:txBody>
      </p:sp>
      <p:pic>
        <p:nvPicPr>
          <p:cNvPr id="5" name="Content Placeholder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D71973D-0E05-D1CB-49D5-FE3D8183E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8734" y="1690688"/>
            <a:ext cx="4674532" cy="46665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99B7B-FB7B-EB74-C300-09A08846FF3D}"/>
              </a:ext>
            </a:extLst>
          </p:cNvPr>
          <p:cNvSpPr txBox="1"/>
          <p:nvPr/>
        </p:nvSpPr>
        <p:spPr>
          <a:xfrm>
            <a:off x="87086" y="6488668"/>
            <a:ext cx="231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by Canva AI</a:t>
            </a:r>
          </a:p>
        </p:txBody>
      </p:sp>
    </p:spTree>
    <p:extLst>
      <p:ext uri="{BB962C8B-B14F-4D97-AF65-F5344CB8AC3E}">
        <p14:creationId xmlns:p14="http://schemas.microsoft.com/office/powerpoint/2010/main" val="36925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DFA4E-5373-F9A2-A70C-DD945A926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D59D8-376B-0601-2EF1-1217EDEEB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nicola.warren@health.qld.gov.au</a:t>
            </a:r>
            <a:r>
              <a:rPr lang="en-US" spc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0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816D9-1BC2-B884-0F60-6021BD54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important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5CA47-63FA-C07E-5FED-7729A422D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2" y="1690688"/>
            <a:ext cx="4671380" cy="4671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1DE62-3BB8-099C-0CA3-2B249655DE27}"/>
              </a:ext>
            </a:extLst>
          </p:cNvPr>
          <p:cNvSpPr txBox="1"/>
          <p:nvPr/>
        </p:nvSpPr>
        <p:spPr>
          <a:xfrm>
            <a:off x="87086" y="6488668"/>
            <a:ext cx="231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by Canva AI</a:t>
            </a:r>
          </a:p>
        </p:txBody>
      </p:sp>
    </p:spTree>
    <p:extLst>
      <p:ext uri="{BB962C8B-B14F-4D97-AF65-F5344CB8AC3E}">
        <p14:creationId xmlns:p14="http://schemas.microsoft.com/office/powerpoint/2010/main" val="38322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in a suit and tie speaking at a podium&#10;&#10;AI-generated content may be incorrect.">
            <a:extLst>
              <a:ext uri="{FF2B5EF4-FFF2-40B4-BE49-F238E27FC236}">
                <a16:creationId xmlns:a16="http://schemas.microsoft.com/office/drawing/2014/main" id="{338CE303-8C6A-F0C5-FB49-938AFED0F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814" y="2688344"/>
            <a:ext cx="7772400" cy="4045393"/>
          </a:xfrm>
          <a:prstGeom prst="rect">
            <a:avLst/>
          </a:prstGeom>
        </p:spPr>
      </p:pic>
      <p:pic>
        <p:nvPicPr>
          <p:cNvPr id="6" name="Content Placeholder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2E798494-4E50-3E89-E1F1-1D9E05BD3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154" y="134880"/>
            <a:ext cx="5864034" cy="4351338"/>
          </a:xfrm>
        </p:spPr>
      </p:pic>
      <p:pic>
        <p:nvPicPr>
          <p:cNvPr id="8" name="Picture 7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944ABF87-5945-636C-E044-7C3EA76B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814" y="1173407"/>
            <a:ext cx="6674757" cy="1737166"/>
          </a:xfrm>
          <a:prstGeom prst="rect">
            <a:avLst/>
          </a:prstGeom>
        </p:spPr>
      </p:pic>
      <p:pic>
        <p:nvPicPr>
          <p:cNvPr id="10" name="Picture 9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060FC672-4F78-2C7F-9AD6-F02238C22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854" y="3512406"/>
            <a:ext cx="8087447" cy="1947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01A283-BA95-F46D-FA3F-CF33127CBDB7}"/>
              </a:ext>
            </a:extLst>
          </p:cNvPr>
          <p:cNvSpPr txBox="1"/>
          <p:nvPr/>
        </p:nvSpPr>
        <p:spPr>
          <a:xfrm>
            <a:off x="0" y="6492875"/>
            <a:ext cx="370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Courier Mail, accessed 20/5/26</a:t>
            </a:r>
          </a:p>
        </p:txBody>
      </p:sp>
      <p:pic>
        <p:nvPicPr>
          <p:cNvPr id="4" name="Picture 3" descr="A graph of blue and purple bars&#10;&#10;AI-generated content may be incorrect.">
            <a:extLst>
              <a:ext uri="{FF2B5EF4-FFF2-40B4-BE49-F238E27FC236}">
                <a16:creationId xmlns:a16="http://schemas.microsoft.com/office/drawing/2014/main" id="{EBA7DF68-DCE8-1117-5AE2-C37CC752C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64" y="3183336"/>
            <a:ext cx="4491855" cy="32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CA2F15B-2BDF-F1F5-3A57-91A05D0E4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C821F5-71A1-0F48-7680-0C72354C8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614" y="2100468"/>
            <a:ext cx="8784771" cy="3208500"/>
          </a:xfrm>
        </p:spPr>
      </p:pic>
    </p:spTree>
    <p:extLst>
      <p:ext uri="{BB962C8B-B14F-4D97-AF65-F5344CB8AC3E}">
        <p14:creationId xmlns:p14="http://schemas.microsoft.com/office/powerpoint/2010/main" val="272328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miniature people around a globe&#10;&#10;AI-generated content may be incorrect.">
            <a:extLst>
              <a:ext uri="{FF2B5EF4-FFF2-40B4-BE49-F238E27FC236}">
                <a16:creationId xmlns:a16="http://schemas.microsoft.com/office/drawing/2014/main" id="{9CCE068C-5873-AEE6-09B6-74320C7E9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6" y="365125"/>
            <a:ext cx="7772400" cy="4485085"/>
          </a:xfrm>
          <a:prstGeom prst="rect">
            <a:avLst/>
          </a:prstGeom>
        </p:spPr>
      </p:pic>
      <p:pic>
        <p:nvPicPr>
          <p:cNvPr id="5" name="Content Placeholder 4" descr="A person and person on a news report&#10;&#10;AI-generated content may be incorrect.">
            <a:extLst>
              <a:ext uri="{FF2B5EF4-FFF2-40B4-BE49-F238E27FC236}">
                <a16:creationId xmlns:a16="http://schemas.microsoft.com/office/drawing/2014/main" id="{684614C5-D599-CB86-4859-0A91116B8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69970" y="2682718"/>
            <a:ext cx="7166211" cy="4047147"/>
          </a:xfrm>
        </p:spPr>
      </p:pic>
    </p:spTree>
    <p:extLst>
      <p:ext uri="{BB962C8B-B14F-4D97-AF65-F5344CB8AC3E}">
        <p14:creationId xmlns:p14="http://schemas.microsoft.com/office/powerpoint/2010/main" val="24409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E3B50AEA-36B9-FF50-88DA-8C660FBCA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458" y="1183591"/>
            <a:ext cx="8044542" cy="532984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0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C4D5475-4251-A2C1-ED17-62A43B0B4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0" y="1690689"/>
            <a:ext cx="4648741" cy="4671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C3C660-CD25-8889-36A4-DDDE2120A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challenges </a:t>
            </a:r>
          </a:p>
        </p:txBody>
      </p:sp>
      <p:sp>
        <p:nvSpPr>
          <p:cNvPr id="5" name="AutoShape 2" descr="A generated image">
            <a:extLst>
              <a:ext uri="{FF2B5EF4-FFF2-40B4-BE49-F238E27FC236}">
                <a16:creationId xmlns:a16="http://schemas.microsoft.com/office/drawing/2014/main" id="{4F235EBB-85BC-6EAC-948C-881699FB39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A generated image">
            <a:extLst>
              <a:ext uri="{FF2B5EF4-FFF2-40B4-BE49-F238E27FC236}">
                <a16:creationId xmlns:a16="http://schemas.microsoft.com/office/drawing/2014/main" id="{AAA221EF-1C95-515A-3D88-CA4406F106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A generated image">
            <a:extLst>
              <a:ext uri="{FF2B5EF4-FFF2-40B4-BE49-F238E27FC236}">
                <a16:creationId xmlns:a16="http://schemas.microsoft.com/office/drawing/2014/main" id="{24BB4EB3-DAEF-011F-963A-2227656173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54D88-8BDF-7DBB-E409-73297D9C5DDC}"/>
              </a:ext>
            </a:extLst>
          </p:cNvPr>
          <p:cNvSpPr txBox="1"/>
          <p:nvPr/>
        </p:nvSpPr>
        <p:spPr>
          <a:xfrm>
            <a:off x="87086" y="6488668"/>
            <a:ext cx="231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by Canva AI</a:t>
            </a:r>
          </a:p>
        </p:txBody>
      </p:sp>
    </p:spTree>
    <p:extLst>
      <p:ext uri="{BB962C8B-B14F-4D97-AF65-F5344CB8AC3E}">
        <p14:creationId xmlns:p14="http://schemas.microsoft.com/office/powerpoint/2010/main" val="29780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75F-635B-B787-2637-AF2C5BB97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21AAB-8435-CD23-F1EE-B59220C8E69B}"/>
              </a:ext>
            </a:extLst>
          </p:cNvPr>
          <p:cNvSpPr txBox="1"/>
          <p:nvPr/>
        </p:nvSpPr>
        <p:spPr>
          <a:xfrm>
            <a:off x="838200" y="2736502"/>
            <a:ext cx="2710543" cy="1384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Data Collection and </a:t>
            </a:r>
          </a:p>
          <a:p>
            <a:pPr algn="ctr"/>
            <a:r>
              <a:rPr lang="en-US" sz="2800" dirty="0"/>
              <a:t>Input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C97A6-6323-D446-981E-93622E268513}"/>
              </a:ext>
            </a:extLst>
          </p:cNvPr>
          <p:cNvSpPr txBox="1"/>
          <p:nvPr/>
        </p:nvSpPr>
        <p:spPr>
          <a:xfrm>
            <a:off x="4697185" y="2736502"/>
            <a:ext cx="2574472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Data Extraction and</a:t>
            </a:r>
          </a:p>
          <a:p>
            <a:pPr algn="ctr"/>
            <a:r>
              <a:rPr lang="en-US" sz="2800" dirty="0"/>
              <a:t> Analysis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10303-4BC3-63F6-74F0-CAE39FC56B78}"/>
              </a:ext>
            </a:extLst>
          </p:cNvPr>
          <p:cNvSpPr txBox="1"/>
          <p:nvPr/>
        </p:nvSpPr>
        <p:spPr>
          <a:xfrm>
            <a:off x="8420099" y="2736502"/>
            <a:ext cx="2819400" cy="138499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Data Translation and Implementation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78E4FB-60EC-60DE-8963-7749FA674505}"/>
              </a:ext>
            </a:extLst>
          </p:cNvPr>
          <p:cNvCxnSpPr/>
          <p:nvPr/>
        </p:nvCxnSpPr>
        <p:spPr>
          <a:xfrm>
            <a:off x="3733800" y="3428999"/>
            <a:ext cx="794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9ED658-27BB-CD8F-06C2-0DB8A3C1093D}"/>
              </a:ext>
            </a:extLst>
          </p:cNvPr>
          <p:cNvCxnSpPr/>
          <p:nvPr/>
        </p:nvCxnSpPr>
        <p:spPr>
          <a:xfrm>
            <a:off x="7434943" y="3418112"/>
            <a:ext cx="794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9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E5A10-2DC9-8E7D-3D52-30977C80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and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EDA7C-E272-5B94-05A0-075F69A5F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Burden to the individual </a:t>
            </a:r>
          </a:p>
          <a:p>
            <a:pPr>
              <a:lnSpc>
                <a:spcPct val="150000"/>
              </a:lnSpc>
            </a:pPr>
            <a:r>
              <a:rPr lang="en-US" dirty="0"/>
              <a:t>Ensuring data quality </a:t>
            </a:r>
          </a:p>
          <a:p>
            <a:pPr>
              <a:lnSpc>
                <a:spcPct val="150000"/>
              </a:lnSpc>
            </a:pPr>
            <a:r>
              <a:rPr lang="en-US" dirty="0"/>
              <a:t>Right data for the right question</a:t>
            </a:r>
          </a:p>
        </p:txBody>
      </p:sp>
    </p:spTree>
    <p:extLst>
      <p:ext uri="{BB962C8B-B14F-4D97-AF65-F5344CB8AC3E}">
        <p14:creationId xmlns:p14="http://schemas.microsoft.com/office/powerpoint/2010/main" val="19722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QCMHR">
      <a:dk1>
        <a:srgbClr val="013C4C"/>
      </a:dk1>
      <a:lt1>
        <a:srgbClr val="FFFFFF"/>
      </a:lt1>
      <a:dk2>
        <a:srgbClr val="54B7B2"/>
      </a:dk2>
      <a:lt2>
        <a:srgbClr val="E7E6E6"/>
      </a:lt2>
      <a:accent1>
        <a:srgbClr val="54B7B2"/>
      </a:accent1>
      <a:accent2>
        <a:srgbClr val="76BD43"/>
      </a:accent2>
      <a:accent3>
        <a:srgbClr val="70A088"/>
      </a:accent3>
      <a:accent4>
        <a:srgbClr val="9ABDA9"/>
      </a:accent4>
      <a:accent5>
        <a:srgbClr val="91A7CE"/>
      </a:accent5>
      <a:accent6>
        <a:srgbClr val="00B3AB"/>
      </a:accent6>
      <a:hlink>
        <a:srgbClr val="54B7B2"/>
      </a:hlink>
      <a:folHlink>
        <a:srgbClr val="013C4C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12245</TotalTime>
  <Words>115</Words>
  <Application>Microsoft Macintosh PowerPoint</Application>
  <PresentationFormat>Widescreen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Franklin Gothic Book</vt:lpstr>
      <vt:lpstr>Franklin Gothic Medium</vt:lpstr>
      <vt:lpstr>Office Theme</vt:lpstr>
      <vt:lpstr>Reform Lab 1: Data, Outcomes and Accountability   </vt:lpstr>
      <vt:lpstr>Data is important </vt:lpstr>
      <vt:lpstr>PowerPoint Presentation</vt:lpstr>
      <vt:lpstr>PowerPoint Presentation</vt:lpstr>
      <vt:lpstr>PowerPoint Presentation</vt:lpstr>
      <vt:lpstr>PowerPoint Presentation</vt:lpstr>
      <vt:lpstr>Data challenges </vt:lpstr>
      <vt:lpstr>PowerPoint Presentation</vt:lpstr>
      <vt:lpstr>Data collection and input</vt:lpstr>
      <vt:lpstr>Data extraction and analysis</vt:lpstr>
      <vt:lpstr>Translation and implementation</vt:lpstr>
      <vt:lpstr>There is so much potential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Christiansen</dc:creator>
  <cp:lastModifiedBy>Nicola Warren</cp:lastModifiedBy>
  <cp:revision>131</cp:revision>
  <dcterms:created xsi:type="dcterms:W3CDTF">2023-10-08T01:14:49Z</dcterms:created>
  <dcterms:modified xsi:type="dcterms:W3CDTF">2026-05-24T06:35:09Z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2025-03-28T02:59:21Z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dffd8f3a-121f-40d1-af4a-a5ee1f48fdd1</vt:lpwstr>
  </property>
  <property fmtid="{D5CDD505-2E9C-101B-9397-08002B2CF9AE}" pid="8" name="MSIP_Label_0f488380-630a-4f55-a077-a19445e3f360_ContentBits">
    <vt:lpwstr>0</vt:lpwstr>
  </property>
  <property fmtid="{D5CDD505-2E9C-101B-9397-08002B2CF9AE}" pid="9" name="MSIP_Label_0f488380-630a-4f55-a077-a19445e3f360_Tag">
    <vt:lpwstr>10, 3, 0, 1</vt:lpwstr>
  </property>
</Properties>
</file>