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7302" r:id="rId2"/>
    <p:sldId id="256" r:id="rId3"/>
    <p:sldId id="7303" r:id="rId4"/>
    <p:sldId id="266" r:id="rId5"/>
    <p:sldId id="7300" r:id="rId6"/>
    <p:sldId id="7304" r:id="rId7"/>
    <p:sldId id="263" r:id="rId8"/>
    <p:sldId id="7305" r:id="rId9"/>
    <p:sldId id="264"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4500"/>
    <a:srgbClr val="FFE500"/>
    <a:srgbClr val="FFA800"/>
    <a:srgbClr val="FF8001"/>
    <a:srgbClr val="FFFBE6"/>
    <a:srgbClr val="FFF3E6"/>
    <a:srgbClr val="FFF5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2"/>
    <p:restoredTop sz="66148"/>
  </p:normalViewPr>
  <p:slideViewPr>
    <p:cSldViewPr snapToGrid="0">
      <p:cViewPr>
        <p:scale>
          <a:sx n="93" d="100"/>
          <a:sy n="93" d="100"/>
        </p:scale>
        <p:origin x="122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64BF6A-C577-A846-A04E-C40D75115E7A}" type="datetimeFigureOut">
              <a:rPr lang="en-US" smtClean="0"/>
              <a:t>5/24/26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BB1E9B-629B-4E43-B88E-6919F522F8F7}" type="slidenum">
              <a:rPr lang="en-US" smtClean="0"/>
              <a:t>‹#›</a:t>
            </a:fld>
            <a:endParaRPr lang="en-US"/>
          </a:p>
        </p:txBody>
      </p:sp>
    </p:spTree>
    <p:extLst>
      <p:ext uri="{BB962C8B-B14F-4D97-AF65-F5344CB8AC3E}">
        <p14:creationId xmlns:p14="http://schemas.microsoft.com/office/powerpoint/2010/main" val="3242959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2FE87F-80CC-E2B4-4603-4D8E1AC64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C95EB-FC3A-E174-1454-4F00EFACB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9E9B79-83E9-1738-0D9F-061CE83F5F97}"/>
              </a:ext>
            </a:extLst>
          </p:cNvPr>
          <p:cNvSpPr>
            <a:spLocks noGrp="1"/>
          </p:cNvSpPr>
          <p:nvPr>
            <p:ph type="body" idx="1"/>
          </p:nvPr>
        </p:nvSpPr>
        <p:spPr/>
        <p:txBody>
          <a:bodyPr/>
          <a:lstStyle/>
          <a:p>
            <a:r>
              <a:rPr lang="en-US" dirty="0"/>
              <a:t>I want to start this talk off with a question. One that's different to the title of this slide.</a:t>
            </a:r>
          </a:p>
          <a:p>
            <a:endParaRPr lang="en-US" dirty="0"/>
          </a:p>
          <a:p>
            <a:r>
              <a:rPr lang="en-US" dirty="0"/>
              <a:t>I want to ask you: how much evidence does it take for you to reconsider, or refute, a certain idea.</a:t>
            </a:r>
          </a:p>
          <a:p>
            <a:endParaRPr lang="en-US" dirty="0"/>
          </a:p>
          <a:p>
            <a:r>
              <a:rPr lang="en-US" dirty="0"/>
              <a:t>Is it one good study? 5 studies? 10? Is it 100 good studies?</a:t>
            </a:r>
          </a:p>
          <a:p>
            <a:endParaRPr lang="en-US" dirty="0"/>
          </a:p>
          <a:p>
            <a:r>
              <a:rPr lang="en-US" dirty="0"/>
              <a:t>I want you to summon your inner Judge Judy — and see if, by the end of this talk, my case makes you seriously doubt a foundational idea of our system. An idea that's killing our ability to put wellbeing at its heart.</a:t>
            </a:r>
          </a:p>
        </p:txBody>
      </p:sp>
      <p:sp>
        <p:nvSpPr>
          <p:cNvPr id="4" name="Slide Number Placeholder 3">
            <a:extLst>
              <a:ext uri="{FF2B5EF4-FFF2-40B4-BE49-F238E27FC236}">
                <a16:creationId xmlns:a16="http://schemas.microsoft.com/office/drawing/2014/main" id="{8FDD22F2-F047-A498-DAAF-07FD764692B5}"/>
              </a:ext>
            </a:extLst>
          </p:cNvPr>
          <p:cNvSpPr>
            <a:spLocks noGrp="1"/>
          </p:cNvSpPr>
          <p:nvPr>
            <p:ph type="sldNum" sz="quarter" idx="5"/>
          </p:nvPr>
        </p:nvSpPr>
        <p:spPr/>
        <p:txBody>
          <a:bodyPr/>
          <a:lstStyle/>
          <a:p>
            <a:fld id="{C9BB1E9B-629B-4E43-B88E-6919F522F8F7}" type="slidenum">
              <a:rPr lang="en-US" smtClean="0"/>
              <a:t>1</a:t>
            </a:fld>
            <a:endParaRPr lang="en-US"/>
          </a:p>
        </p:txBody>
      </p:sp>
    </p:spTree>
    <p:extLst>
      <p:ext uri="{BB962C8B-B14F-4D97-AF65-F5344CB8AC3E}">
        <p14:creationId xmlns:p14="http://schemas.microsoft.com/office/powerpoint/2010/main" val="3634230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question isn't whether we can build a system that starts from wellbeing. We've got over a thousand studies telling us we should.</a:t>
            </a:r>
          </a:p>
          <a:p>
            <a:endParaRPr lang="en-US" dirty="0"/>
          </a:p>
          <a:p>
            <a:r>
              <a:rPr lang="en-US" dirty="0"/>
              <a:t>The real question is what's stopping us — the people in this room, the people responsible for change — from actually building it.</a:t>
            </a:r>
          </a:p>
          <a:p>
            <a:endParaRPr lang="en-US" dirty="0"/>
          </a:p>
        </p:txBody>
      </p:sp>
      <p:sp>
        <p:nvSpPr>
          <p:cNvPr id="4" name="Slide Number Placeholder 3"/>
          <p:cNvSpPr>
            <a:spLocks noGrp="1"/>
          </p:cNvSpPr>
          <p:nvPr>
            <p:ph type="sldNum" sz="quarter" idx="5"/>
          </p:nvPr>
        </p:nvSpPr>
        <p:spPr/>
        <p:txBody>
          <a:bodyPr/>
          <a:lstStyle/>
          <a:p>
            <a:fld id="{C9BB1E9B-629B-4E43-B88E-6919F522F8F7}" type="slidenum">
              <a:rPr lang="en-US" smtClean="0"/>
              <a:t>10</a:t>
            </a:fld>
            <a:endParaRPr lang="en-US"/>
          </a:p>
        </p:txBody>
      </p:sp>
    </p:spTree>
    <p:extLst>
      <p:ext uri="{BB962C8B-B14F-4D97-AF65-F5344CB8AC3E}">
        <p14:creationId xmlns:p14="http://schemas.microsoft.com/office/powerpoint/2010/main" val="955849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Let's go straight to it.</a:t>
            </a:r>
          </a:p>
          <a:p>
            <a:endParaRPr lang="en-US" dirty="0"/>
          </a:p>
          <a:p>
            <a:r>
              <a:rPr lang="en-US" dirty="0"/>
              <a:t>Our existing system is based on the notion of bipolarity, right. The idea that mental health, in essence, operates on a single spectrum — thriving wellbeing on one hand, struggling with significant illness on the other.</a:t>
            </a:r>
          </a:p>
          <a:p>
            <a:endParaRPr lang="en-US" dirty="0"/>
          </a:p>
          <a:p>
            <a:r>
              <a:rPr lang="en-US" dirty="0"/>
              <a:t>The idea is we can all be plotted along this sliding scale. Most people sitting somewhere in the middle, as represented by the shape of this normal curve.</a:t>
            </a:r>
          </a:p>
          <a:p>
            <a:endParaRPr lang="en-US" dirty="0"/>
          </a:p>
          <a:p>
            <a:r>
              <a:rPr lang="en-US" dirty="0"/>
              <a:t>This thinking is a fundamental concept that underpins our stepped care models. The majority sit outside the system, without much structured support. Bit of self-help stuff. Bit of wellbeing.</a:t>
            </a:r>
          </a:p>
          <a:p>
            <a:endParaRPr lang="en-US" dirty="0"/>
          </a:p>
          <a:p>
            <a:r>
              <a:rPr lang="en-US" dirty="0"/>
              <a:t>Once you start showing symptoms of a mental health condition, we start ramping up the services — more complexity demanding more support.</a:t>
            </a:r>
          </a:p>
          <a:p>
            <a:endParaRPr lang="en-US" dirty="0"/>
          </a:p>
          <a:p>
            <a:r>
              <a:rPr lang="en-US" dirty="0"/>
              <a:t>Pretty simple idea. Matching services to complexity makes sense. And it makes for a nifty diagram.</a:t>
            </a:r>
          </a:p>
          <a:p>
            <a:endParaRPr lang="en-US" dirty="0"/>
          </a:p>
          <a:p>
            <a:r>
              <a:rPr lang="en-US" dirty="0"/>
              <a:t>When we talk about wellbeing, we often start arguing that this grey zone here is where we need to 'start' for wellbeing. Earlier service delivery, and so on.</a:t>
            </a:r>
          </a:p>
          <a:p>
            <a:endParaRPr lang="en-US" dirty="0"/>
          </a:p>
          <a:p>
            <a:r>
              <a:rPr lang="en-US" dirty="0"/>
              <a:t>To me that’s the wrong way to approach the question. The uncomfortable truth is that this way of thinking doesn't line up with lived experience, or a ton of empirical research.</a:t>
            </a:r>
          </a:p>
          <a:p>
            <a:endParaRPr lang="en-US" dirty="0"/>
          </a:p>
          <a:p>
            <a:r>
              <a:rPr lang="en-US" dirty="0"/>
              <a:t>Let's strap in.</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team </a:t>
            </a:r>
            <a:r>
              <a:rPr lang="en-US" dirty="0" err="1"/>
              <a:t>specialises</a:t>
            </a:r>
            <a:r>
              <a:rPr lang="en-US" dirty="0"/>
              <a:t> in evidence syntheses. We review large bodies of research, and use the collective power of the studies to answer difficult questions — or end up with a more coherent understanding on a topic.</a:t>
            </a:r>
          </a:p>
          <a:p>
            <a:endParaRPr lang="en-US" dirty="0"/>
          </a:p>
          <a:p>
            <a:r>
              <a:rPr lang="en-US" dirty="0"/>
              <a:t>We do this specifically in the area of mental wellbeing, or positive mental health. We're interested in understanding what it means to flourish, and how we get more people to that state.</a:t>
            </a:r>
          </a:p>
          <a:p>
            <a:endParaRPr lang="en-US" dirty="0"/>
          </a:p>
          <a:p>
            <a:r>
              <a:rPr lang="en-US" dirty="0"/>
              <a:t>To do this, we embark on projects that result in this figure. We were getting a bit annoyed with there being a million wellbeing models out there, all claiming to be unique but clearly having overlap.</a:t>
            </a:r>
          </a:p>
          <a:p>
            <a:endParaRPr lang="en-US" dirty="0"/>
          </a:p>
          <a:p>
            <a:r>
              <a:rPr lang="en-US" dirty="0"/>
              <a:t>So my colleague Matthew Iasiello led our team of international collaborators in tearing through 200 reviews on how people measure positive mental health. The result? 155 different tools, claiming to measure over 410 constructs. We said: look, </a:t>
            </a:r>
            <a:r>
              <a:rPr lang="en-US" dirty="0" err="1"/>
              <a:t>thats</a:t>
            </a:r>
            <a:r>
              <a:rPr lang="en-US" dirty="0"/>
              <a:t> BS. Its too much.</a:t>
            </a:r>
          </a:p>
          <a:p>
            <a:endParaRPr lang="en-US" dirty="0"/>
          </a:p>
          <a:p>
            <a:r>
              <a:rPr lang="en-US" dirty="0"/>
              <a:t>So me Matt and the team spent a lot of time sorting through it all, killing off our already sad social lives in the process. </a:t>
            </a:r>
          </a:p>
          <a:p>
            <a:endParaRPr lang="en-US" dirty="0"/>
          </a:p>
          <a:p>
            <a:r>
              <a:rPr lang="en-US" dirty="0"/>
              <a:t>But the good thing was that we landed on a couple dozen dimensions, validated them on an Aussie and US sample, then asked 122 global experts: did we miss anything, do you agree?</a:t>
            </a:r>
          </a:p>
          <a:p>
            <a:endParaRPr lang="en-US" dirty="0"/>
          </a:p>
          <a:p>
            <a:r>
              <a:rPr lang="en-US" dirty="0"/>
              <a:t>Three years. And out comes this taxonomy.</a:t>
            </a:r>
          </a:p>
          <a:p>
            <a:endParaRPr lang="en-US" dirty="0"/>
          </a:p>
          <a:p>
            <a:r>
              <a:rPr lang="en-US" dirty="0"/>
              <a:t>You have things like autonomy. Safety. Competence. Belonging. Achievement.</a:t>
            </a:r>
          </a:p>
          <a:p>
            <a:endParaRPr lang="en-US" dirty="0"/>
          </a:p>
          <a:p>
            <a:r>
              <a:rPr lang="en-US" dirty="0"/>
              <a:t>So here comes the first test. I want anyone to raise their hand who thinks these dimensions are out of reach for people who — for example — have anxiety. Raise it if you think you can't have positive relationships if you have anxiety. Or meaning and purpose. Or that you can't have fun anymore. Or can't grow and develop as a human. No social connection.</a:t>
            </a:r>
          </a:p>
          <a:p>
            <a:endParaRPr lang="en-US" dirty="0"/>
          </a:p>
          <a:p>
            <a:r>
              <a:rPr lang="en-US" dirty="0"/>
              <a:t>If you did — let's chat. Because I surely hope you don't think that.</a:t>
            </a:r>
          </a:p>
          <a:p>
            <a:endParaRPr lang="en-US" dirty="0"/>
          </a:p>
          <a:p>
            <a:r>
              <a:rPr lang="en-US" dirty="0"/>
              <a:t>Mental illness and wellbeing are not polar opposites. They don't cancel each other out.</a:t>
            </a:r>
          </a:p>
          <a:p>
            <a:endParaRPr lang="en-US" dirty="0"/>
          </a:p>
          <a:p>
            <a:r>
              <a:rPr lang="en-US" dirty="0"/>
              <a:t>It gets even clearer when you put the symptom clusters of illness next to them.</a:t>
            </a:r>
          </a:p>
        </p:txBody>
      </p:sp>
      <p:sp>
        <p:nvSpPr>
          <p:cNvPr id="4" name="Slide Number Placeholder 3"/>
          <p:cNvSpPr>
            <a:spLocks noGrp="1"/>
          </p:cNvSpPr>
          <p:nvPr>
            <p:ph type="sldNum" sz="quarter" idx="5"/>
          </p:nvPr>
        </p:nvSpPr>
        <p:spPr/>
        <p:txBody>
          <a:bodyPr/>
          <a:lstStyle/>
          <a:p>
            <a:fld id="{C9BB1E9B-629B-4E43-B88E-6919F522F8F7}" type="slidenum">
              <a:rPr lang="en-US" smtClean="0"/>
              <a:t>3</a:t>
            </a:fld>
            <a:endParaRPr lang="en-US"/>
          </a:p>
        </p:txBody>
      </p:sp>
    </p:spTree>
    <p:extLst>
      <p:ext uri="{BB962C8B-B14F-4D97-AF65-F5344CB8AC3E}">
        <p14:creationId xmlns:p14="http://schemas.microsoft.com/office/powerpoint/2010/main" val="2832607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D3D3D"/>
                </a:solidFill>
                <a:latin typeface="Trebuchet MS" pitchFamily="34" charset="0"/>
              </a:rPr>
              <a:t>I took Miri Forbes' work — her team mapped the unique symptom clusters that run across diagnoses. Awesome stuff, go check it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3D3D3D"/>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D3D3D"/>
                </a:solidFill>
                <a:latin typeface="Trebuchet MS" pitchFamily="34" charset="0"/>
              </a:rPr>
              <a:t>We lined those clusters up against our taxonomy. Looked for overlap. Lo and behold: barely 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3D3D3D"/>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D3D3D"/>
                </a:solidFill>
                <a:latin typeface="Trebuchet MS" pitchFamily="34" charset="0"/>
              </a:rPr>
              <a:t>Mental illness has its own processes. Mania. Psychosis. Eating disorders. Antisocial </a:t>
            </a:r>
            <a:r>
              <a:rPr lang="en-US" sz="1200" b="1" dirty="0" err="1">
                <a:solidFill>
                  <a:srgbClr val="3D3D3D"/>
                </a:solidFill>
                <a:latin typeface="Trebuchet MS" pitchFamily="34" charset="0"/>
              </a:rPr>
              <a:t>behaviour</a:t>
            </a:r>
            <a:r>
              <a:rPr lang="en-US" sz="1200" b="1" dirty="0">
                <a:solidFill>
                  <a:srgbClr val="3D3D3D"/>
                </a:solidFill>
                <a:latin typeface="Trebuchet MS"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3D3D3D"/>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D3D3D"/>
                </a:solidFill>
                <a:latin typeface="Trebuchet MS" pitchFamily="34" charset="0"/>
              </a:rPr>
              <a:t>These aren't opposites to the dimensions we found, shown on the right. None of them are opposites to one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3D3D3D"/>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D3D3D"/>
                </a:solidFill>
                <a:latin typeface="Trebuchet MS" pitchFamily="34" charset="0"/>
              </a:rPr>
              <a:t>There are some dimensions where overlap exists — shown here in the middle. But they mainly load onto </a:t>
            </a:r>
            <a:r>
              <a:rPr lang="en-US" sz="1200" b="1" dirty="0" err="1">
                <a:solidFill>
                  <a:srgbClr val="3D3D3D"/>
                </a:solidFill>
                <a:latin typeface="Trebuchet MS" pitchFamily="34" charset="0"/>
              </a:rPr>
              <a:t>internalising</a:t>
            </a:r>
            <a:r>
              <a:rPr lang="en-US" sz="1200" b="1" dirty="0">
                <a:solidFill>
                  <a:srgbClr val="3D3D3D"/>
                </a:solidFill>
                <a:latin typeface="Trebuchet MS" pitchFamily="34" charset="0"/>
              </a:rPr>
              <a:t> symptoms. Happiness versus depression. Fear versus acceptance.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3D3D3D"/>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D3D3D"/>
                </a:solidFill>
                <a:latin typeface="Trebuchet MS" pitchFamily="34" charset="0"/>
              </a:rPr>
              <a:t>And depending on what you struggle with, you might get none at 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3D3D3D"/>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3D3D3D"/>
                </a:solidFill>
                <a:latin typeface="Trebuchet MS" pitchFamily="34" charset="0"/>
              </a:rPr>
              <a:t>This should already make you pretty uncomfortable if you still use a single spectrum model in your work. But I'm not stopping.</a:t>
            </a:r>
            <a:endParaRPr lang="en-US" sz="1200"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This idea isn't new. It's been around for decades. Corey Keyes pushed dual continua models in the mid-2000s. In these models, we have two overlapping axes on top of one another. One to represent the mental illness spectrum. One to represent the mental wellbeing spectrum. </a:t>
            </a:r>
          </a:p>
          <a:p>
            <a:endParaRPr lang="en-US" sz="1100" dirty="0"/>
          </a:p>
          <a:p>
            <a:r>
              <a:rPr lang="en-US" sz="1100" dirty="0"/>
              <a:t>We did a scoping review on it 5 years ago — found over 80 studies supporting it. 80 studies.</a:t>
            </a:r>
          </a:p>
          <a:p>
            <a:endParaRPr lang="en-US" sz="1100" dirty="0"/>
          </a:p>
          <a:p>
            <a:r>
              <a:rPr lang="en-US" sz="1100" dirty="0"/>
              <a:t>Like our physical health, our mental health consists of wellbeing — or fitness — and illness. Two related, but distinct, areas.</a:t>
            </a:r>
          </a:p>
          <a:p>
            <a:endParaRPr lang="en-US" sz="1100" dirty="0"/>
          </a:p>
          <a:p>
            <a:r>
              <a:rPr lang="en-US" sz="1100" dirty="0"/>
              <a:t>There should be efforts helping you wo moves you to the right by focusing on working with symptoms</a:t>
            </a:r>
          </a:p>
          <a:p>
            <a:endParaRPr lang="en-US" sz="1100" dirty="0"/>
          </a:p>
          <a:p>
            <a:r>
              <a:rPr lang="en-US" sz="1100" dirty="0"/>
              <a:t>And efforts that moves you up</a:t>
            </a:r>
          </a:p>
          <a:p>
            <a:endParaRPr lang="en-US" sz="1100" dirty="0"/>
          </a:p>
          <a:p>
            <a:r>
              <a:rPr lang="en-US" sz="1100" dirty="0"/>
              <a:t>So when I argue to start a system of wellbeing — I mean actually start one. One that requires its own measurement methods, its own interventions, its own systems.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E5D217-10A5-41FD-9914-35F0B6B4CFD7}"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Helvetica Neue Medium"/>
                <a:cs typeface="Helvetica Neue Medium"/>
                <a:sym typeface="Helvetica Neue"/>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Calibri" panose="020F0502020204030204"/>
              <a:ea typeface="Helvetica Neue Medium"/>
              <a:cs typeface="Helvetica Neue Medium"/>
              <a:sym typeface="Helvetica Neue"/>
            </a:endParaRPr>
          </a:p>
        </p:txBody>
      </p:sp>
    </p:spTree>
    <p:extLst>
      <p:ext uri="{BB962C8B-B14F-4D97-AF65-F5344CB8AC3E}">
        <p14:creationId xmlns:p14="http://schemas.microsoft.com/office/powerpoint/2010/main" val="351262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527A3-D5DA-12F1-20D0-305A984D7E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00937-C160-BA0E-793C-42430DE111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F7A047-F11D-CA20-C5EC-BB8BF7A99B01}"/>
              </a:ext>
            </a:extLst>
          </p:cNvPr>
          <p:cNvSpPr>
            <a:spLocks noGrp="1"/>
          </p:cNvSpPr>
          <p:nvPr>
            <p:ph type="body" idx="1"/>
          </p:nvPr>
        </p:nvSpPr>
        <p:spPr/>
        <p:txBody>
          <a:bodyPr/>
          <a:lstStyle/>
          <a:p>
            <a:r>
              <a:rPr lang="en-US" dirty="0"/>
              <a:t>Wellbeing measurement, while fractured, is well established. We created item banks for each of the dimensions that anyone can take and use. Or you can rely on readily accessible measures — like Keyes' Mental Health Continuum, or VanderWeele's Flourishing Index. Adding these short measures to evaluation tells you so much more about someone's mental health trajectory than the K10 does.</a:t>
            </a:r>
          </a:p>
          <a:p>
            <a:endParaRPr lang="en-US" dirty="0"/>
          </a:p>
          <a:p>
            <a:r>
              <a:rPr lang="en-US" dirty="0"/>
              <a:t>They add a tremendous amount of variation to distress measures that you just can't get from the K10 alone.</a:t>
            </a:r>
          </a:p>
        </p:txBody>
      </p:sp>
      <p:sp>
        <p:nvSpPr>
          <p:cNvPr id="4" name="Slide Number Placeholder 3">
            <a:extLst>
              <a:ext uri="{FF2B5EF4-FFF2-40B4-BE49-F238E27FC236}">
                <a16:creationId xmlns:a16="http://schemas.microsoft.com/office/drawing/2014/main" id="{B3EB6F40-06F7-1F91-CCC4-F9763FCCC7B5}"/>
              </a:ext>
            </a:extLst>
          </p:cNvPr>
          <p:cNvSpPr>
            <a:spLocks noGrp="1"/>
          </p:cNvSpPr>
          <p:nvPr>
            <p:ph type="sldNum" sz="quarter" idx="5"/>
          </p:nvPr>
        </p:nvSpPr>
        <p:spPr/>
        <p:txBody>
          <a:bodyPr/>
          <a:lstStyle/>
          <a:p>
            <a:fld id="{C9BB1E9B-629B-4E43-B88E-6919F522F8F7}" type="slidenum">
              <a:rPr lang="en-US" smtClean="0"/>
              <a:t>6</a:t>
            </a:fld>
            <a:endParaRPr lang="en-US"/>
          </a:p>
        </p:txBody>
      </p:sp>
    </p:spTree>
    <p:extLst>
      <p:ext uri="{BB962C8B-B14F-4D97-AF65-F5344CB8AC3E}">
        <p14:creationId xmlns:p14="http://schemas.microsoft.com/office/powerpoint/2010/main" val="241880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ame</a:t>
            </a:r>
            <a:r>
              <a:rPr lang="en-US" dirty="0"/>
              <a:t> goes for interventions. We did two big reviews — one very scientific one, the other a more practice-friendly one we did for Beyond Blue.</a:t>
            </a:r>
          </a:p>
          <a:p>
            <a:endParaRPr lang="en-US" dirty="0"/>
          </a:p>
          <a:p>
            <a:r>
              <a:rPr lang="en-US" dirty="0"/>
              <a:t>We see 20-plus intervention types that target different processes than their clinical counterparts. We have those focused on our mind and </a:t>
            </a:r>
            <a:r>
              <a:rPr lang="en-US" dirty="0" err="1"/>
              <a:t>behaviour</a:t>
            </a:r>
            <a:r>
              <a:rPr lang="en-US" dirty="0"/>
              <a:t>: ACT, positive psychology, mindfulness. They get poo-pooed a bit — but their evidence is pretty solid.</a:t>
            </a:r>
          </a:p>
          <a:p>
            <a:endParaRPr lang="en-US" dirty="0"/>
          </a:p>
          <a:p>
            <a:r>
              <a:rPr lang="en-US" dirty="0"/>
              <a:t>We have social prescribing. We have nutrition. We have physical activity. We have arts-based interventions</a:t>
            </a:r>
          </a:p>
          <a:p>
            <a:endParaRPr lang="en-US" dirty="0"/>
          </a:p>
          <a:p>
            <a:r>
              <a:rPr lang="en-US" dirty="0"/>
              <a:t>These interventions are accessible. They don't require tons of upskilling. The skills are there — we just haven't </a:t>
            </a:r>
            <a:r>
              <a:rPr lang="en-US" dirty="0" err="1"/>
              <a:t>formalised</a:t>
            </a:r>
            <a:r>
              <a:rPr lang="en-US" dirty="0"/>
              <a:t> it yet.</a:t>
            </a: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nd</a:t>
            </a:r>
            <a:r>
              <a:rPr lang="en-US" dirty="0"/>
              <a:t> that finally brings me to the system that starts from wellbeing. We should not position it at the start of one that </a:t>
            </a:r>
            <a:r>
              <a:rPr lang="en-US" dirty="0" err="1"/>
              <a:t>prioritises</a:t>
            </a:r>
            <a:r>
              <a:rPr lang="en-US" dirty="0"/>
              <a:t> clinical complexity. We should develop a parallel system that integrates with it.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system that really focuses on clinical symptoms. And another that focuses on the promotion of mental wellbeing. Two distinct systems that work together. Relying on their own professional standards.</a:t>
            </a:r>
          </a:p>
          <a:p>
            <a:endParaRPr lang="en-US" dirty="0"/>
          </a:p>
          <a:p>
            <a:endParaRPr lang="en-US" dirty="0"/>
          </a:p>
          <a:p>
            <a:r>
              <a:rPr lang="en-US" dirty="0"/>
              <a:t>The clinical system — shown here on the left — works as it currently does. A stepped care architecture, where we ramp up service delivery in line with symptom complexity. I'm not talking about what happens within the tiers — there's much to improve, but the principle stands.</a:t>
            </a:r>
          </a:p>
          <a:p>
            <a:endParaRPr lang="en-US" dirty="0"/>
          </a:p>
          <a:p>
            <a:r>
              <a:rPr lang="en-US" dirty="0"/>
              <a:t>That system is matched by a wellbeing system that also ramps up support depending on complexity.</a:t>
            </a:r>
          </a:p>
          <a:p>
            <a:endParaRPr lang="en-US" dirty="0"/>
          </a:p>
          <a:p>
            <a:r>
              <a:rPr lang="en-US" dirty="0"/>
              <a:t>So for the majority of the population, services are delivered in the community. They don't involve clinical expertise. </a:t>
            </a:r>
          </a:p>
          <a:p>
            <a:endParaRPr lang="en-US" dirty="0"/>
          </a:p>
          <a:p>
            <a:r>
              <a:rPr lang="en-US" dirty="0"/>
              <a:t>But once clinical symptoms start emerging, people can access wellbeing services from within the clinical system — upskilled health professionals, and lived experience workers.</a:t>
            </a:r>
          </a:p>
          <a:p>
            <a:endParaRPr lang="en-US" dirty="0"/>
          </a:p>
          <a:p>
            <a:r>
              <a:rPr lang="en-US" dirty="0"/>
              <a:t>At the tier where people require wrap around care, services are provided integrated within the teams. The mandate gets expanded — so wellbeing isn't an add-on. It becomes embedded within the clinical team.</a:t>
            </a:r>
          </a:p>
          <a:p>
            <a:endParaRPr lang="en-US" dirty="0"/>
          </a:p>
          <a:p>
            <a:r>
              <a:rPr lang="en-US" dirty="0"/>
              <a:t>And each of these systems is underpinned by the social determinants.</a:t>
            </a:r>
          </a:p>
          <a:p>
            <a:endParaRPr lang="en-US" dirty="0"/>
          </a:p>
          <a:p>
            <a:r>
              <a:rPr lang="en-US" dirty="0"/>
              <a:t>So when it comes to investment, I reckon it comes down to three questions.</a:t>
            </a:r>
          </a:p>
          <a:p>
            <a:endParaRPr lang="en-US" dirty="0"/>
          </a:p>
          <a:p>
            <a:r>
              <a:rPr lang="en-US" dirty="0"/>
              <a:t>What do we do to treat illness? What do we do to promote wellbeing? And what do we do to build the foundations that help both?</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brings me back to where I started.</a:t>
            </a:r>
          </a:p>
          <a:p>
            <a:endParaRPr lang="en-US" dirty="0"/>
          </a:p>
          <a:p>
            <a:r>
              <a:rPr lang="en-US" dirty="0"/>
              <a:t>So — show me a hand. Who here needed over 1000 studies before they'd question whether we've got this right?</a:t>
            </a:r>
          </a:p>
          <a:p>
            <a:endParaRPr lang="en-US" dirty="0"/>
          </a:p>
          <a:p>
            <a:r>
              <a:rPr lang="en-US" dirty="0"/>
              <a:t>As judge </a:t>
            </a:r>
            <a:r>
              <a:rPr lang="en-US" dirty="0" err="1"/>
              <a:t>judy</a:t>
            </a:r>
            <a:r>
              <a:rPr lang="en-US" dirty="0"/>
              <a:t> would say: case closed </a:t>
            </a:r>
          </a:p>
          <a:p>
            <a:endParaRPr lang="en-US" dirty="0"/>
          </a:p>
        </p:txBody>
      </p:sp>
      <p:sp>
        <p:nvSpPr>
          <p:cNvPr id="4" name="Slide Number Placeholder 3"/>
          <p:cNvSpPr>
            <a:spLocks noGrp="1"/>
          </p:cNvSpPr>
          <p:nvPr>
            <p:ph type="sldNum" sz="quarter" idx="5"/>
          </p:nvPr>
        </p:nvSpPr>
        <p:spPr/>
        <p:txBody>
          <a:bodyPr/>
          <a:lstStyle/>
          <a:p>
            <a:fld id="{C9BB1E9B-629B-4E43-B88E-6919F522F8F7}" type="slidenum">
              <a:rPr lang="en-US" smtClean="0"/>
              <a:t>9</a:t>
            </a:fld>
            <a:endParaRPr lang="en-US"/>
          </a:p>
        </p:txBody>
      </p:sp>
    </p:spTree>
    <p:extLst>
      <p:ext uri="{BB962C8B-B14F-4D97-AF65-F5344CB8AC3E}">
        <p14:creationId xmlns:p14="http://schemas.microsoft.com/office/powerpoint/2010/main" val="221347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7939-7238-1EB0-479C-6B719965C4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09C291-A078-0F2C-C203-AE19085BDF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D1A4C3-F361-B1B1-BC3B-57AE8A3ECB1C}"/>
              </a:ext>
            </a:extLst>
          </p:cNvPr>
          <p:cNvSpPr>
            <a:spLocks noGrp="1"/>
          </p:cNvSpPr>
          <p:nvPr>
            <p:ph type="dt" sz="half" idx="10"/>
          </p:nvPr>
        </p:nvSpPr>
        <p:spPr/>
        <p:txBody>
          <a:bodyPr/>
          <a:lstStyle/>
          <a:p>
            <a:fld id="{75D4CF9C-D52F-8741-BB7E-E91070821D1E}" type="datetimeFigureOut">
              <a:rPr lang="en-US" smtClean="0"/>
              <a:t>5/24/26</a:t>
            </a:fld>
            <a:endParaRPr lang="en-US"/>
          </a:p>
        </p:txBody>
      </p:sp>
      <p:sp>
        <p:nvSpPr>
          <p:cNvPr id="5" name="Footer Placeholder 4">
            <a:extLst>
              <a:ext uri="{FF2B5EF4-FFF2-40B4-BE49-F238E27FC236}">
                <a16:creationId xmlns:a16="http://schemas.microsoft.com/office/drawing/2014/main" id="{1EEDFC9C-6E9B-299D-54EE-F3CF9D1B1D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74300-51F9-6481-FFCC-EC4D4862FC90}"/>
              </a:ext>
            </a:extLst>
          </p:cNvPr>
          <p:cNvSpPr>
            <a:spLocks noGrp="1"/>
          </p:cNvSpPr>
          <p:nvPr>
            <p:ph type="sldNum" sz="quarter" idx="12"/>
          </p:nvPr>
        </p:nvSpPr>
        <p:spPr/>
        <p:txBody>
          <a:bodyPr/>
          <a:lstStyle/>
          <a:p>
            <a:fld id="{1AF2D645-FC33-9A49-8393-C8ACB7D13D65}" type="slidenum">
              <a:rPr lang="en-US" smtClean="0"/>
              <a:t>‹#›</a:t>
            </a:fld>
            <a:endParaRPr lang="en-US"/>
          </a:p>
        </p:txBody>
      </p:sp>
    </p:spTree>
    <p:extLst>
      <p:ext uri="{BB962C8B-B14F-4D97-AF65-F5344CB8AC3E}">
        <p14:creationId xmlns:p14="http://schemas.microsoft.com/office/powerpoint/2010/main" val="1728443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EC213-5037-4896-C0BE-44CAB88DAA4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8A3F7A-03B2-0BCE-8182-AE71346AA2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E59831-25E6-8D88-BCD3-FCF57E75A8A6}"/>
              </a:ext>
            </a:extLst>
          </p:cNvPr>
          <p:cNvSpPr>
            <a:spLocks noGrp="1"/>
          </p:cNvSpPr>
          <p:nvPr>
            <p:ph type="dt" sz="half" idx="10"/>
          </p:nvPr>
        </p:nvSpPr>
        <p:spPr/>
        <p:txBody>
          <a:bodyPr/>
          <a:lstStyle/>
          <a:p>
            <a:fld id="{75D4CF9C-D52F-8741-BB7E-E91070821D1E}" type="datetimeFigureOut">
              <a:rPr lang="en-US" smtClean="0"/>
              <a:t>5/24/26</a:t>
            </a:fld>
            <a:endParaRPr lang="en-US"/>
          </a:p>
        </p:txBody>
      </p:sp>
      <p:sp>
        <p:nvSpPr>
          <p:cNvPr id="5" name="Footer Placeholder 4">
            <a:extLst>
              <a:ext uri="{FF2B5EF4-FFF2-40B4-BE49-F238E27FC236}">
                <a16:creationId xmlns:a16="http://schemas.microsoft.com/office/drawing/2014/main" id="{02980875-A602-5EFA-2D8E-6446C28D7E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4954C-0F57-4E35-F486-C0173AB31CE9}"/>
              </a:ext>
            </a:extLst>
          </p:cNvPr>
          <p:cNvSpPr>
            <a:spLocks noGrp="1"/>
          </p:cNvSpPr>
          <p:nvPr>
            <p:ph type="sldNum" sz="quarter" idx="12"/>
          </p:nvPr>
        </p:nvSpPr>
        <p:spPr/>
        <p:txBody>
          <a:bodyPr/>
          <a:lstStyle/>
          <a:p>
            <a:fld id="{1AF2D645-FC33-9A49-8393-C8ACB7D13D65}" type="slidenum">
              <a:rPr lang="en-US" smtClean="0"/>
              <a:t>‹#›</a:t>
            </a:fld>
            <a:endParaRPr lang="en-US"/>
          </a:p>
        </p:txBody>
      </p:sp>
    </p:spTree>
    <p:extLst>
      <p:ext uri="{BB962C8B-B14F-4D97-AF65-F5344CB8AC3E}">
        <p14:creationId xmlns:p14="http://schemas.microsoft.com/office/powerpoint/2010/main" val="1771641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B332A-DB27-A2BC-051C-06217468758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89C54D-C675-B7BC-99B0-BA29C4853F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5F9EB2-6921-7983-EACF-466EF7C687D7}"/>
              </a:ext>
            </a:extLst>
          </p:cNvPr>
          <p:cNvSpPr>
            <a:spLocks noGrp="1"/>
          </p:cNvSpPr>
          <p:nvPr>
            <p:ph type="dt" sz="half" idx="10"/>
          </p:nvPr>
        </p:nvSpPr>
        <p:spPr/>
        <p:txBody>
          <a:bodyPr/>
          <a:lstStyle/>
          <a:p>
            <a:fld id="{75D4CF9C-D52F-8741-BB7E-E91070821D1E}" type="datetimeFigureOut">
              <a:rPr lang="en-US" smtClean="0"/>
              <a:t>5/24/26</a:t>
            </a:fld>
            <a:endParaRPr lang="en-US"/>
          </a:p>
        </p:txBody>
      </p:sp>
      <p:sp>
        <p:nvSpPr>
          <p:cNvPr id="5" name="Footer Placeholder 4">
            <a:extLst>
              <a:ext uri="{FF2B5EF4-FFF2-40B4-BE49-F238E27FC236}">
                <a16:creationId xmlns:a16="http://schemas.microsoft.com/office/drawing/2014/main" id="{2DC53C3F-9631-4434-4063-47ED1E034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21283-6216-690C-1028-C652C2A07D2E}"/>
              </a:ext>
            </a:extLst>
          </p:cNvPr>
          <p:cNvSpPr>
            <a:spLocks noGrp="1"/>
          </p:cNvSpPr>
          <p:nvPr>
            <p:ph type="sldNum" sz="quarter" idx="12"/>
          </p:nvPr>
        </p:nvSpPr>
        <p:spPr/>
        <p:txBody>
          <a:bodyPr/>
          <a:lstStyle/>
          <a:p>
            <a:fld id="{1AF2D645-FC33-9A49-8393-C8ACB7D13D65}" type="slidenum">
              <a:rPr lang="en-US" smtClean="0"/>
              <a:t>‹#›</a:t>
            </a:fld>
            <a:endParaRPr lang="en-US"/>
          </a:p>
        </p:txBody>
      </p:sp>
    </p:spTree>
    <p:extLst>
      <p:ext uri="{BB962C8B-B14F-4D97-AF65-F5344CB8AC3E}">
        <p14:creationId xmlns:p14="http://schemas.microsoft.com/office/powerpoint/2010/main" val="1872747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05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FC67-4F80-FC5C-1915-DE1F74EA03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7A96F6-F985-0B1C-28D9-CFC3444810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5B4146-2D3D-26FD-0F08-49EE4B8CD1F3}"/>
              </a:ext>
            </a:extLst>
          </p:cNvPr>
          <p:cNvSpPr>
            <a:spLocks noGrp="1"/>
          </p:cNvSpPr>
          <p:nvPr>
            <p:ph type="dt" sz="half" idx="10"/>
          </p:nvPr>
        </p:nvSpPr>
        <p:spPr/>
        <p:txBody>
          <a:bodyPr/>
          <a:lstStyle/>
          <a:p>
            <a:fld id="{75D4CF9C-D52F-8741-BB7E-E91070821D1E}" type="datetimeFigureOut">
              <a:rPr lang="en-US" smtClean="0"/>
              <a:t>5/24/26</a:t>
            </a:fld>
            <a:endParaRPr lang="en-US"/>
          </a:p>
        </p:txBody>
      </p:sp>
      <p:sp>
        <p:nvSpPr>
          <p:cNvPr id="5" name="Footer Placeholder 4">
            <a:extLst>
              <a:ext uri="{FF2B5EF4-FFF2-40B4-BE49-F238E27FC236}">
                <a16:creationId xmlns:a16="http://schemas.microsoft.com/office/drawing/2014/main" id="{8D7B7117-C895-892F-83A6-58A0439CD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96E0A6-AEBF-4B29-008F-64398A924E69}"/>
              </a:ext>
            </a:extLst>
          </p:cNvPr>
          <p:cNvSpPr>
            <a:spLocks noGrp="1"/>
          </p:cNvSpPr>
          <p:nvPr>
            <p:ph type="sldNum" sz="quarter" idx="12"/>
          </p:nvPr>
        </p:nvSpPr>
        <p:spPr/>
        <p:txBody>
          <a:bodyPr/>
          <a:lstStyle/>
          <a:p>
            <a:fld id="{1AF2D645-FC33-9A49-8393-C8ACB7D13D65}" type="slidenum">
              <a:rPr lang="en-US" smtClean="0"/>
              <a:t>‹#›</a:t>
            </a:fld>
            <a:endParaRPr lang="en-US"/>
          </a:p>
        </p:txBody>
      </p:sp>
    </p:spTree>
    <p:extLst>
      <p:ext uri="{BB962C8B-B14F-4D97-AF65-F5344CB8AC3E}">
        <p14:creationId xmlns:p14="http://schemas.microsoft.com/office/powerpoint/2010/main" val="4201823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609D9-8341-EBF0-E674-BA3007704B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C4FE91-0196-BD98-918A-57B17563C4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1EDB09-1F7D-42B9-2FFB-4918691B8F0F}"/>
              </a:ext>
            </a:extLst>
          </p:cNvPr>
          <p:cNvSpPr>
            <a:spLocks noGrp="1"/>
          </p:cNvSpPr>
          <p:nvPr>
            <p:ph type="dt" sz="half" idx="10"/>
          </p:nvPr>
        </p:nvSpPr>
        <p:spPr/>
        <p:txBody>
          <a:bodyPr/>
          <a:lstStyle/>
          <a:p>
            <a:fld id="{75D4CF9C-D52F-8741-BB7E-E91070821D1E}" type="datetimeFigureOut">
              <a:rPr lang="en-US" smtClean="0"/>
              <a:t>5/24/26</a:t>
            </a:fld>
            <a:endParaRPr lang="en-US"/>
          </a:p>
        </p:txBody>
      </p:sp>
      <p:sp>
        <p:nvSpPr>
          <p:cNvPr id="5" name="Footer Placeholder 4">
            <a:extLst>
              <a:ext uri="{FF2B5EF4-FFF2-40B4-BE49-F238E27FC236}">
                <a16:creationId xmlns:a16="http://schemas.microsoft.com/office/drawing/2014/main" id="{2CCEB446-FE60-33D4-EC9E-5E00631FB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D1E915-6BF1-66F9-814A-70D28B4A4798}"/>
              </a:ext>
            </a:extLst>
          </p:cNvPr>
          <p:cNvSpPr>
            <a:spLocks noGrp="1"/>
          </p:cNvSpPr>
          <p:nvPr>
            <p:ph type="sldNum" sz="quarter" idx="12"/>
          </p:nvPr>
        </p:nvSpPr>
        <p:spPr/>
        <p:txBody>
          <a:bodyPr/>
          <a:lstStyle/>
          <a:p>
            <a:fld id="{1AF2D645-FC33-9A49-8393-C8ACB7D13D65}" type="slidenum">
              <a:rPr lang="en-US" smtClean="0"/>
              <a:t>‹#›</a:t>
            </a:fld>
            <a:endParaRPr lang="en-US"/>
          </a:p>
        </p:txBody>
      </p:sp>
    </p:spTree>
    <p:extLst>
      <p:ext uri="{BB962C8B-B14F-4D97-AF65-F5344CB8AC3E}">
        <p14:creationId xmlns:p14="http://schemas.microsoft.com/office/powerpoint/2010/main" val="146852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1332-338A-4850-28BD-9841255FA7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CEBE3D-ADD2-E5D7-2EFC-DA7B1D82D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DD952F-E064-8BD3-CFD9-0B512AC19E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46316A-DE55-B0BE-6E97-00180BAF1F54}"/>
              </a:ext>
            </a:extLst>
          </p:cNvPr>
          <p:cNvSpPr>
            <a:spLocks noGrp="1"/>
          </p:cNvSpPr>
          <p:nvPr>
            <p:ph type="dt" sz="half" idx="10"/>
          </p:nvPr>
        </p:nvSpPr>
        <p:spPr/>
        <p:txBody>
          <a:bodyPr/>
          <a:lstStyle/>
          <a:p>
            <a:fld id="{75D4CF9C-D52F-8741-BB7E-E91070821D1E}" type="datetimeFigureOut">
              <a:rPr lang="en-US" smtClean="0"/>
              <a:t>5/24/26</a:t>
            </a:fld>
            <a:endParaRPr lang="en-US"/>
          </a:p>
        </p:txBody>
      </p:sp>
      <p:sp>
        <p:nvSpPr>
          <p:cNvPr id="6" name="Footer Placeholder 5">
            <a:extLst>
              <a:ext uri="{FF2B5EF4-FFF2-40B4-BE49-F238E27FC236}">
                <a16:creationId xmlns:a16="http://schemas.microsoft.com/office/drawing/2014/main" id="{A9517D52-7F9F-094B-1528-338D4EA69E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AFF689-C7C4-650F-6122-C850D1E05668}"/>
              </a:ext>
            </a:extLst>
          </p:cNvPr>
          <p:cNvSpPr>
            <a:spLocks noGrp="1"/>
          </p:cNvSpPr>
          <p:nvPr>
            <p:ph type="sldNum" sz="quarter" idx="12"/>
          </p:nvPr>
        </p:nvSpPr>
        <p:spPr/>
        <p:txBody>
          <a:bodyPr/>
          <a:lstStyle/>
          <a:p>
            <a:fld id="{1AF2D645-FC33-9A49-8393-C8ACB7D13D65}" type="slidenum">
              <a:rPr lang="en-US" smtClean="0"/>
              <a:t>‹#›</a:t>
            </a:fld>
            <a:endParaRPr lang="en-US"/>
          </a:p>
        </p:txBody>
      </p:sp>
    </p:spTree>
    <p:extLst>
      <p:ext uri="{BB962C8B-B14F-4D97-AF65-F5344CB8AC3E}">
        <p14:creationId xmlns:p14="http://schemas.microsoft.com/office/powerpoint/2010/main" val="4157965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C928-DEC9-5091-F354-544D153A2E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57AB7F-7F1B-B8BC-B963-35BFF9E1FA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0F1727-2661-C894-1070-A47052817E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2F7391-A85E-A737-45B8-F0F1A9CE19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663CD7-F7E7-74ED-F5CA-3CED10A5F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F0F930-3745-E914-911E-62069A971B19}"/>
              </a:ext>
            </a:extLst>
          </p:cNvPr>
          <p:cNvSpPr>
            <a:spLocks noGrp="1"/>
          </p:cNvSpPr>
          <p:nvPr>
            <p:ph type="dt" sz="half" idx="10"/>
          </p:nvPr>
        </p:nvSpPr>
        <p:spPr/>
        <p:txBody>
          <a:bodyPr/>
          <a:lstStyle/>
          <a:p>
            <a:fld id="{75D4CF9C-D52F-8741-BB7E-E91070821D1E}" type="datetimeFigureOut">
              <a:rPr lang="en-US" smtClean="0"/>
              <a:t>5/24/26</a:t>
            </a:fld>
            <a:endParaRPr lang="en-US"/>
          </a:p>
        </p:txBody>
      </p:sp>
      <p:sp>
        <p:nvSpPr>
          <p:cNvPr id="8" name="Footer Placeholder 7">
            <a:extLst>
              <a:ext uri="{FF2B5EF4-FFF2-40B4-BE49-F238E27FC236}">
                <a16:creationId xmlns:a16="http://schemas.microsoft.com/office/drawing/2014/main" id="{3C1E56DA-3FAD-FAAE-AE9E-2F9DB313AA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29AA426-8888-1E80-7075-23A101B500BB}"/>
              </a:ext>
            </a:extLst>
          </p:cNvPr>
          <p:cNvSpPr>
            <a:spLocks noGrp="1"/>
          </p:cNvSpPr>
          <p:nvPr>
            <p:ph type="sldNum" sz="quarter" idx="12"/>
          </p:nvPr>
        </p:nvSpPr>
        <p:spPr/>
        <p:txBody>
          <a:bodyPr/>
          <a:lstStyle/>
          <a:p>
            <a:fld id="{1AF2D645-FC33-9A49-8393-C8ACB7D13D65}" type="slidenum">
              <a:rPr lang="en-US" smtClean="0"/>
              <a:t>‹#›</a:t>
            </a:fld>
            <a:endParaRPr lang="en-US"/>
          </a:p>
        </p:txBody>
      </p:sp>
    </p:spTree>
    <p:extLst>
      <p:ext uri="{BB962C8B-B14F-4D97-AF65-F5344CB8AC3E}">
        <p14:creationId xmlns:p14="http://schemas.microsoft.com/office/powerpoint/2010/main" val="291310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00B0F-CC25-1697-9147-AF4BA6FEB6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E60297-33F0-E7FC-30F9-0F3D2E2A8BC4}"/>
              </a:ext>
            </a:extLst>
          </p:cNvPr>
          <p:cNvSpPr>
            <a:spLocks noGrp="1"/>
          </p:cNvSpPr>
          <p:nvPr>
            <p:ph type="dt" sz="half" idx="10"/>
          </p:nvPr>
        </p:nvSpPr>
        <p:spPr/>
        <p:txBody>
          <a:bodyPr/>
          <a:lstStyle/>
          <a:p>
            <a:fld id="{75D4CF9C-D52F-8741-BB7E-E91070821D1E}" type="datetimeFigureOut">
              <a:rPr lang="en-US" smtClean="0"/>
              <a:t>5/24/26</a:t>
            </a:fld>
            <a:endParaRPr lang="en-US"/>
          </a:p>
        </p:txBody>
      </p:sp>
      <p:sp>
        <p:nvSpPr>
          <p:cNvPr id="4" name="Footer Placeholder 3">
            <a:extLst>
              <a:ext uri="{FF2B5EF4-FFF2-40B4-BE49-F238E27FC236}">
                <a16:creationId xmlns:a16="http://schemas.microsoft.com/office/drawing/2014/main" id="{2EBF1FB2-A9B6-9369-0FE5-999407EE11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511384-A8EF-B04C-6AF5-A9036AF3DC50}"/>
              </a:ext>
            </a:extLst>
          </p:cNvPr>
          <p:cNvSpPr>
            <a:spLocks noGrp="1"/>
          </p:cNvSpPr>
          <p:nvPr>
            <p:ph type="sldNum" sz="quarter" idx="12"/>
          </p:nvPr>
        </p:nvSpPr>
        <p:spPr/>
        <p:txBody>
          <a:bodyPr/>
          <a:lstStyle/>
          <a:p>
            <a:fld id="{1AF2D645-FC33-9A49-8393-C8ACB7D13D65}" type="slidenum">
              <a:rPr lang="en-US" smtClean="0"/>
              <a:t>‹#›</a:t>
            </a:fld>
            <a:endParaRPr lang="en-US"/>
          </a:p>
        </p:txBody>
      </p:sp>
    </p:spTree>
    <p:extLst>
      <p:ext uri="{BB962C8B-B14F-4D97-AF65-F5344CB8AC3E}">
        <p14:creationId xmlns:p14="http://schemas.microsoft.com/office/powerpoint/2010/main" val="112688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21EF48-C025-9089-779E-11CD56CDEC9D}"/>
              </a:ext>
            </a:extLst>
          </p:cNvPr>
          <p:cNvSpPr>
            <a:spLocks noGrp="1"/>
          </p:cNvSpPr>
          <p:nvPr>
            <p:ph type="dt" sz="half" idx="10"/>
          </p:nvPr>
        </p:nvSpPr>
        <p:spPr/>
        <p:txBody>
          <a:bodyPr/>
          <a:lstStyle/>
          <a:p>
            <a:fld id="{75D4CF9C-D52F-8741-BB7E-E91070821D1E}" type="datetimeFigureOut">
              <a:rPr lang="en-US" smtClean="0"/>
              <a:t>5/24/26</a:t>
            </a:fld>
            <a:endParaRPr lang="en-US"/>
          </a:p>
        </p:txBody>
      </p:sp>
      <p:sp>
        <p:nvSpPr>
          <p:cNvPr id="3" name="Footer Placeholder 2">
            <a:extLst>
              <a:ext uri="{FF2B5EF4-FFF2-40B4-BE49-F238E27FC236}">
                <a16:creationId xmlns:a16="http://schemas.microsoft.com/office/drawing/2014/main" id="{CFBB1611-C2A5-EC0D-5986-72F45F31D8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63F8BF-8E01-71D4-8352-54ACF2440319}"/>
              </a:ext>
            </a:extLst>
          </p:cNvPr>
          <p:cNvSpPr>
            <a:spLocks noGrp="1"/>
          </p:cNvSpPr>
          <p:nvPr>
            <p:ph type="sldNum" sz="quarter" idx="12"/>
          </p:nvPr>
        </p:nvSpPr>
        <p:spPr/>
        <p:txBody>
          <a:bodyPr/>
          <a:lstStyle/>
          <a:p>
            <a:fld id="{1AF2D645-FC33-9A49-8393-C8ACB7D13D65}" type="slidenum">
              <a:rPr lang="en-US" smtClean="0"/>
              <a:t>‹#›</a:t>
            </a:fld>
            <a:endParaRPr lang="en-US"/>
          </a:p>
        </p:txBody>
      </p:sp>
    </p:spTree>
    <p:extLst>
      <p:ext uri="{BB962C8B-B14F-4D97-AF65-F5344CB8AC3E}">
        <p14:creationId xmlns:p14="http://schemas.microsoft.com/office/powerpoint/2010/main" val="455545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7620A-2F37-2A6D-3A37-CB19511340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ABD8AB-DDAA-6C10-D0D6-C168C080E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22B7F4-E3D5-3FF4-9CA6-A70EAB602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75769E-E5B5-43EA-011F-5B871AB033F8}"/>
              </a:ext>
            </a:extLst>
          </p:cNvPr>
          <p:cNvSpPr>
            <a:spLocks noGrp="1"/>
          </p:cNvSpPr>
          <p:nvPr>
            <p:ph type="dt" sz="half" idx="10"/>
          </p:nvPr>
        </p:nvSpPr>
        <p:spPr/>
        <p:txBody>
          <a:bodyPr/>
          <a:lstStyle/>
          <a:p>
            <a:fld id="{75D4CF9C-D52F-8741-BB7E-E91070821D1E}" type="datetimeFigureOut">
              <a:rPr lang="en-US" smtClean="0"/>
              <a:t>5/24/26</a:t>
            </a:fld>
            <a:endParaRPr lang="en-US"/>
          </a:p>
        </p:txBody>
      </p:sp>
      <p:sp>
        <p:nvSpPr>
          <p:cNvPr id="6" name="Footer Placeholder 5">
            <a:extLst>
              <a:ext uri="{FF2B5EF4-FFF2-40B4-BE49-F238E27FC236}">
                <a16:creationId xmlns:a16="http://schemas.microsoft.com/office/drawing/2014/main" id="{C08F07A4-6168-A35B-3D36-94630B6938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2A9671-FFEF-3D4C-CF42-54F49137519A}"/>
              </a:ext>
            </a:extLst>
          </p:cNvPr>
          <p:cNvSpPr>
            <a:spLocks noGrp="1"/>
          </p:cNvSpPr>
          <p:nvPr>
            <p:ph type="sldNum" sz="quarter" idx="12"/>
          </p:nvPr>
        </p:nvSpPr>
        <p:spPr/>
        <p:txBody>
          <a:bodyPr/>
          <a:lstStyle/>
          <a:p>
            <a:fld id="{1AF2D645-FC33-9A49-8393-C8ACB7D13D65}" type="slidenum">
              <a:rPr lang="en-US" smtClean="0"/>
              <a:t>‹#›</a:t>
            </a:fld>
            <a:endParaRPr lang="en-US"/>
          </a:p>
        </p:txBody>
      </p:sp>
    </p:spTree>
    <p:extLst>
      <p:ext uri="{BB962C8B-B14F-4D97-AF65-F5344CB8AC3E}">
        <p14:creationId xmlns:p14="http://schemas.microsoft.com/office/powerpoint/2010/main" val="385310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DF3C-0E17-B741-F3F8-33C9E529E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25E851-2887-0700-8155-F798994F9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110A0F-E2D2-3BE5-AFBD-F8D2BC1DB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AAEAE2-EEE0-5D5E-9FA0-01FC310A538B}"/>
              </a:ext>
            </a:extLst>
          </p:cNvPr>
          <p:cNvSpPr>
            <a:spLocks noGrp="1"/>
          </p:cNvSpPr>
          <p:nvPr>
            <p:ph type="dt" sz="half" idx="10"/>
          </p:nvPr>
        </p:nvSpPr>
        <p:spPr/>
        <p:txBody>
          <a:bodyPr/>
          <a:lstStyle/>
          <a:p>
            <a:fld id="{75D4CF9C-D52F-8741-BB7E-E91070821D1E}" type="datetimeFigureOut">
              <a:rPr lang="en-US" smtClean="0"/>
              <a:t>5/24/26</a:t>
            </a:fld>
            <a:endParaRPr lang="en-US"/>
          </a:p>
        </p:txBody>
      </p:sp>
      <p:sp>
        <p:nvSpPr>
          <p:cNvPr id="6" name="Footer Placeholder 5">
            <a:extLst>
              <a:ext uri="{FF2B5EF4-FFF2-40B4-BE49-F238E27FC236}">
                <a16:creationId xmlns:a16="http://schemas.microsoft.com/office/drawing/2014/main" id="{48403A9F-6539-DB47-852A-44334A6F7C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4E0B1A-DC27-9642-1098-3772094AD91E}"/>
              </a:ext>
            </a:extLst>
          </p:cNvPr>
          <p:cNvSpPr>
            <a:spLocks noGrp="1"/>
          </p:cNvSpPr>
          <p:nvPr>
            <p:ph type="sldNum" sz="quarter" idx="12"/>
          </p:nvPr>
        </p:nvSpPr>
        <p:spPr/>
        <p:txBody>
          <a:bodyPr/>
          <a:lstStyle/>
          <a:p>
            <a:fld id="{1AF2D645-FC33-9A49-8393-C8ACB7D13D65}" type="slidenum">
              <a:rPr lang="en-US" smtClean="0"/>
              <a:t>‹#›</a:t>
            </a:fld>
            <a:endParaRPr lang="en-US"/>
          </a:p>
        </p:txBody>
      </p:sp>
    </p:spTree>
    <p:extLst>
      <p:ext uri="{BB962C8B-B14F-4D97-AF65-F5344CB8AC3E}">
        <p14:creationId xmlns:p14="http://schemas.microsoft.com/office/powerpoint/2010/main" val="389512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EB20A7-979A-1944-5B7E-BB0C73A1DF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76441D-9431-88B9-9962-BAFAA2C137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907188-D9A2-2348-D0A5-7D08CB681D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D4CF9C-D52F-8741-BB7E-E91070821D1E}" type="datetimeFigureOut">
              <a:rPr lang="en-US" smtClean="0"/>
              <a:t>5/24/26</a:t>
            </a:fld>
            <a:endParaRPr lang="en-US"/>
          </a:p>
        </p:txBody>
      </p:sp>
      <p:sp>
        <p:nvSpPr>
          <p:cNvPr id="5" name="Footer Placeholder 4">
            <a:extLst>
              <a:ext uri="{FF2B5EF4-FFF2-40B4-BE49-F238E27FC236}">
                <a16:creationId xmlns:a16="http://schemas.microsoft.com/office/drawing/2014/main" id="{36633935-5670-83D1-0D25-ECD8ED1FC5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D4B901-9124-77F0-E94D-8427E34DEE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AF2D645-FC33-9A49-8393-C8ACB7D13D65}" type="slidenum">
              <a:rPr lang="en-US" smtClean="0"/>
              <a:t>‹#›</a:t>
            </a:fld>
            <a:endParaRPr lang="en-US"/>
          </a:p>
        </p:txBody>
      </p:sp>
    </p:spTree>
    <p:extLst>
      <p:ext uri="{BB962C8B-B14F-4D97-AF65-F5344CB8AC3E}">
        <p14:creationId xmlns:p14="http://schemas.microsoft.com/office/powerpoint/2010/main" val="2914170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019CA7-3838-A3D4-BC5E-F6C571A9CC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421876-4B7D-87FC-5107-EE1018B7D4D8}"/>
              </a:ext>
            </a:extLst>
          </p:cNvPr>
          <p:cNvSpPr>
            <a:spLocks noGrp="1"/>
          </p:cNvSpPr>
          <p:nvPr>
            <p:ph type="title"/>
          </p:nvPr>
        </p:nvSpPr>
        <p:spPr>
          <a:xfrm>
            <a:off x="838200" y="2050267"/>
            <a:ext cx="10515600" cy="1325563"/>
          </a:xfrm>
        </p:spPr>
        <p:txBody>
          <a:bodyPr>
            <a:normAutofit fontScale="90000"/>
          </a:bodyPr>
          <a:lstStyle/>
          <a:p>
            <a:pPr algn="ctr"/>
            <a:r>
              <a:rPr lang="en-US" b="1" dirty="0">
                <a:solidFill>
                  <a:srgbClr val="E64500"/>
                </a:solidFill>
              </a:rPr>
              <a:t>What if we started from wellbeing?</a:t>
            </a:r>
            <a:br>
              <a:rPr lang="en-US" b="1" dirty="0">
                <a:solidFill>
                  <a:srgbClr val="E64500"/>
                </a:solidFill>
              </a:rPr>
            </a:br>
            <a:r>
              <a:rPr lang="en-US" sz="3600" b="1" dirty="0"/>
              <a:t>Evidence and an architecture </a:t>
            </a:r>
            <a:br>
              <a:rPr lang="en-US" sz="3600" b="1" dirty="0"/>
            </a:br>
            <a:r>
              <a:rPr lang="en-US" sz="3600" b="1" dirty="0"/>
              <a:t>for a wellbeing-</a:t>
            </a:r>
            <a:r>
              <a:rPr lang="en-US" sz="3600" b="1" dirty="0" err="1"/>
              <a:t>centred</a:t>
            </a:r>
            <a:r>
              <a:rPr lang="en-US" sz="3600" b="1" dirty="0"/>
              <a:t> system</a:t>
            </a:r>
            <a:endParaRPr lang="en-US" b="1" dirty="0"/>
          </a:p>
        </p:txBody>
      </p:sp>
      <p:pic>
        <p:nvPicPr>
          <p:cNvPr id="3" name="Picture 2" descr="A person smiling for the camera&#10;&#10;Description automatically generated">
            <a:extLst>
              <a:ext uri="{FF2B5EF4-FFF2-40B4-BE49-F238E27FC236}">
                <a16:creationId xmlns:a16="http://schemas.microsoft.com/office/drawing/2014/main" id="{86FBED8D-F71E-69E3-0299-58A61D789085}"/>
              </a:ext>
            </a:extLst>
          </p:cNvPr>
          <p:cNvPicPr>
            <a:picLocks noChangeAspect="1"/>
          </p:cNvPicPr>
          <p:nvPr/>
        </p:nvPicPr>
        <p:blipFill>
          <a:blip r:embed="rId3"/>
          <a:stretch>
            <a:fillRect/>
          </a:stretch>
        </p:blipFill>
        <p:spPr>
          <a:xfrm>
            <a:off x="9130545" y="5639356"/>
            <a:ext cx="815892" cy="795261"/>
          </a:xfrm>
          <a:prstGeom prst="ellipse">
            <a:avLst/>
          </a:prstGeom>
        </p:spPr>
      </p:pic>
      <p:sp>
        <p:nvSpPr>
          <p:cNvPr id="6" name="TextBox 5">
            <a:extLst>
              <a:ext uri="{FF2B5EF4-FFF2-40B4-BE49-F238E27FC236}">
                <a16:creationId xmlns:a16="http://schemas.microsoft.com/office/drawing/2014/main" id="{3CD103DD-F1D4-34CB-DF1B-7DC2445167C4}"/>
              </a:ext>
            </a:extLst>
          </p:cNvPr>
          <p:cNvSpPr txBox="1"/>
          <p:nvPr/>
        </p:nvSpPr>
        <p:spPr>
          <a:xfrm>
            <a:off x="10043723" y="5471863"/>
            <a:ext cx="3187717" cy="1044517"/>
          </a:xfrm>
          <a:prstGeom prst="rect">
            <a:avLst/>
          </a:prstGeom>
          <a:noFill/>
        </p:spPr>
        <p:txBody>
          <a:bodyPr wrap="square" rtlCol="0">
            <a:spAutoFit/>
          </a:bodyPr>
          <a:lstStyle/>
          <a:p>
            <a:pPr defTabSz="642852"/>
            <a:endParaRPr lang="en-AU" sz="1406" dirty="0">
              <a:solidFill>
                <a:srgbClr val="67625B"/>
              </a:solidFill>
              <a:latin typeface="Fira Sans" panose="020B0503050000020004" pitchFamily="34" charset="0"/>
              <a:cs typeface="Calibri" panose="020F0502020204030204" pitchFamily="34" charset="0"/>
            </a:endParaRPr>
          </a:p>
          <a:p>
            <a:pPr defTabSz="642852"/>
            <a:r>
              <a:rPr lang="en-AU" sz="1266" b="1" dirty="0">
                <a:solidFill>
                  <a:srgbClr val="E54500"/>
                </a:solidFill>
                <a:latin typeface="Fira Sans" panose="020B0503050000020004" pitchFamily="34" charset="0"/>
                <a:cs typeface="Calibri" panose="020F0502020204030204" pitchFamily="34" charset="0"/>
              </a:rPr>
              <a:t>Dr. Joep van </a:t>
            </a:r>
            <a:r>
              <a:rPr lang="en-AU" sz="1266" b="1" dirty="0" err="1">
                <a:solidFill>
                  <a:srgbClr val="E54500"/>
                </a:solidFill>
                <a:latin typeface="Fira Sans" panose="020B0503050000020004" pitchFamily="34" charset="0"/>
                <a:cs typeface="Calibri" panose="020F0502020204030204" pitchFamily="34" charset="0"/>
              </a:rPr>
              <a:t>Agteren</a:t>
            </a:r>
            <a:endParaRPr lang="en-AU" sz="1266" b="1" dirty="0">
              <a:solidFill>
                <a:srgbClr val="E54500"/>
              </a:solidFill>
              <a:latin typeface="Fira Sans" panose="020B0503050000020004" pitchFamily="34" charset="0"/>
              <a:cs typeface="Calibri" panose="020F0502020204030204" pitchFamily="34" charset="0"/>
            </a:endParaRPr>
          </a:p>
          <a:p>
            <a:pPr defTabSz="642852"/>
            <a:r>
              <a:rPr lang="en-AU" sz="1266" dirty="0">
                <a:solidFill>
                  <a:srgbClr val="67625B"/>
                </a:solidFill>
                <a:latin typeface="Fira Sans" panose="020B0503050000020004" pitchFamily="34" charset="0"/>
                <a:cs typeface="Calibri" panose="020F0502020204030204" pitchFamily="34" charset="0"/>
              </a:rPr>
              <a:t>CEO</a:t>
            </a:r>
            <a:r>
              <a:rPr lang="en-AU" sz="1266" b="1" dirty="0">
                <a:solidFill>
                  <a:srgbClr val="67625B"/>
                </a:solidFill>
                <a:latin typeface="Fira Sans" panose="020B0503050000020004" pitchFamily="34" charset="0"/>
                <a:cs typeface="Calibri" panose="020F0502020204030204" pitchFamily="34" charset="0"/>
              </a:rPr>
              <a:t> Be Well Co</a:t>
            </a:r>
          </a:p>
          <a:p>
            <a:pPr defTabSz="642852"/>
            <a:r>
              <a:rPr lang="en-AU" sz="1266" b="1" dirty="0">
                <a:solidFill>
                  <a:srgbClr val="E54500"/>
                </a:solidFill>
                <a:latin typeface="Fira Sans" panose="020B0503050000020004" pitchFamily="34" charset="0"/>
                <a:cs typeface="Calibri" panose="020F0502020204030204" pitchFamily="34" charset="0"/>
              </a:rPr>
              <a:t>Join me on LinkedIn</a:t>
            </a:r>
          </a:p>
          <a:p>
            <a:pPr indent="-200901" defTabSz="642852">
              <a:buFont typeface="Arial" panose="020B0604020202020204" pitchFamily="34" charset="0"/>
              <a:buChar char="•"/>
            </a:pPr>
            <a:endParaRPr lang="en-AU" sz="984" dirty="0">
              <a:solidFill>
                <a:srgbClr val="67625B"/>
              </a:solidFill>
              <a:latin typeface="Fira Sans" panose="020B05030500000200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3FF2F13-953A-28CE-D2C0-2D874B60369C}"/>
              </a:ext>
            </a:extLst>
          </p:cNvPr>
          <p:cNvPicPr>
            <a:picLocks noChangeAspect="1"/>
          </p:cNvPicPr>
          <p:nvPr/>
        </p:nvPicPr>
        <p:blipFill>
          <a:blip r:embed="rId4"/>
          <a:stretch>
            <a:fillRect/>
          </a:stretch>
        </p:blipFill>
        <p:spPr>
          <a:xfrm>
            <a:off x="522890" y="5182966"/>
            <a:ext cx="1813034" cy="1813034"/>
          </a:xfrm>
          <a:prstGeom prst="rect">
            <a:avLst/>
          </a:prstGeom>
        </p:spPr>
      </p:pic>
      <p:pic>
        <p:nvPicPr>
          <p:cNvPr id="7" name="Picture 2" descr="Judge Judy Sheindlin's Career in Photos">
            <a:extLst>
              <a:ext uri="{FF2B5EF4-FFF2-40B4-BE49-F238E27FC236}">
                <a16:creationId xmlns:a16="http://schemas.microsoft.com/office/drawing/2014/main" id="{F4836865-780F-0509-7A94-7823EA9A01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0097" y="3563327"/>
            <a:ext cx="1611806" cy="2076029"/>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94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9D760-2CEC-6044-FBD5-EBC0EC389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6494D-082C-DBF5-42B1-0FB7F56F3EFC}"/>
              </a:ext>
            </a:extLst>
          </p:cNvPr>
          <p:cNvSpPr>
            <a:spLocks noGrp="1"/>
          </p:cNvSpPr>
          <p:nvPr>
            <p:ph type="title"/>
          </p:nvPr>
        </p:nvSpPr>
        <p:spPr>
          <a:xfrm>
            <a:off x="838200" y="2615379"/>
            <a:ext cx="10515600" cy="1325563"/>
          </a:xfrm>
        </p:spPr>
        <p:txBody>
          <a:bodyPr>
            <a:noAutofit/>
          </a:bodyPr>
          <a:lstStyle/>
          <a:p>
            <a:pPr algn="ctr"/>
            <a:r>
              <a:rPr lang="en-US" sz="3600" b="1" dirty="0">
                <a:solidFill>
                  <a:srgbClr val="E64500"/>
                </a:solidFill>
              </a:rPr>
              <a:t>The question is not: </a:t>
            </a:r>
            <a:br>
              <a:rPr lang="en-US" sz="2800" dirty="0"/>
            </a:br>
            <a:r>
              <a:rPr lang="en-US" sz="2800" b="1" dirty="0"/>
              <a:t>Do we have enough evidence to envision a system that starts from wellbeing? </a:t>
            </a:r>
            <a:br>
              <a:rPr lang="en-US" sz="2800" dirty="0"/>
            </a:br>
            <a:br>
              <a:rPr lang="en-US" sz="2800" dirty="0"/>
            </a:br>
            <a:r>
              <a:rPr lang="en-US" sz="3600" b="1" dirty="0">
                <a:solidFill>
                  <a:srgbClr val="E64500"/>
                </a:solidFill>
              </a:rPr>
              <a:t>The question is:</a:t>
            </a:r>
            <a:br>
              <a:rPr lang="en-US" sz="2800" dirty="0"/>
            </a:br>
            <a:r>
              <a:rPr lang="en-US" sz="2800" b="1" dirty="0"/>
              <a:t>What’s stopping us from being </a:t>
            </a:r>
            <a:r>
              <a:rPr lang="en-US" sz="2800" b="1" i="1" dirty="0"/>
              <a:t>motivated</a:t>
            </a:r>
            <a:r>
              <a:rPr lang="en-US" sz="2800" b="1" dirty="0"/>
              <a:t> to build such a humancentric – and practically achievable - system in the first place?</a:t>
            </a:r>
            <a:br>
              <a:rPr lang="en-US" sz="2800" b="1" dirty="0"/>
            </a:br>
            <a:endParaRPr lang="en-US" sz="2800" b="1" dirty="0"/>
          </a:p>
        </p:txBody>
      </p:sp>
      <p:pic>
        <p:nvPicPr>
          <p:cNvPr id="4" name="Picture 3" descr="A person smiling for the camera&#10;&#10;Description automatically generated">
            <a:extLst>
              <a:ext uri="{FF2B5EF4-FFF2-40B4-BE49-F238E27FC236}">
                <a16:creationId xmlns:a16="http://schemas.microsoft.com/office/drawing/2014/main" id="{1A3C5D54-C967-5407-67A6-896D33DD8162}"/>
              </a:ext>
            </a:extLst>
          </p:cNvPr>
          <p:cNvPicPr>
            <a:picLocks noChangeAspect="1"/>
          </p:cNvPicPr>
          <p:nvPr/>
        </p:nvPicPr>
        <p:blipFill>
          <a:blip r:embed="rId3"/>
          <a:stretch>
            <a:fillRect/>
          </a:stretch>
        </p:blipFill>
        <p:spPr>
          <a:xfrm>
            <a:off x="430254" y="5734266"/>
            <a:ext cx="815892" cy="795261"/>
          </a:xfrm>
          <a:prstGeom prst="ellipse">
            <a:avLst/>
          </a:prstGeom>
        </p:spPr>
      </p:pic>
      <p:sp>
        <p:nvSpPr>
          <p:cNvPr id="5" name="TextBox 4">
            <a:extLst>
              <a:ext uri="{FF2B5EF4-FFF2-40B4-BE49-F238E27FC236}">
                <a16:creationId xmlns:a16="http://schemas.microsoft.com/office/drawing/2014/main" id="{82F41244-021D-6B7A-3AA2-00884CC8B53B}"/>
              </a:ext>
            </a:extLst>
          </p:cNvPr>
          <p:cNvSpPr txBox="1"/>
          <p:nvPr/>
        </p:nvSpPr>
        <p:spPr>
          <a:xfrm>
            <a:off x="1343432" y="5566773"/>
            <a:ext cx="3187717" cy="1044517"/>
          </a:xfrm>
          <a:prstGeom prst="rect">
            <a:avLst/>
          </a:prstGeom>
          <a:noFill/>
        </p:spPr>
        <p:txBody>
          <a:bodyPr wrap="square" rtlCol="0">
            <a:spAutoFit/>
          </a:bodyPr>
          <a:lstStyle/>
          <a:p>
            <a:pPr defTabSz="642852"/>
            <a:endParaRPr lang="en-AU" sz="1406" dirty="0">
              <a:solidFill>
                <a:srgbClr val="67625B"/>
              </a:solidFill>
              <a:latin typeface="Fira Sans" panose="020B0503050000020004" pitchFamily="34" charset="0"/>
              <a:cs typeface="Calibri" panose="020F0502020204030204" pitchFamily="34" charset="0"/>
            </a:endParaRPr>
          </a:p>
          <a:p>
            <a:pPr defTabSz="642852"/>
            <a:r>
              <a:rPr lang="en-AU" sz="1266" b="1" dirty="0">
                <a:solidFill>
                  <a:srgbClr val="E54500"/>
                </a:solidFill>
                <a:latin typeface="Fira Sans" panose="020B0503050000020004" pitchFamily="34" charset="0"/>
                <a:cs typeface="Calibri" panose="020F0502020204030204" pitchFamily="34" charset="0"/>
              </a:rPr>
              <a:t>Dr. Joep van </a:t>
            </a:r>
            <a:r>
              <a:rPr lang="en-AU" sz="1266" b="1" dirty="0" err="1">
                <a:solidFill>
                  <a:srgbClr val="E54500"/>
                </a:solidFill>
                <a:latin typeface="Fira Sans" panose="020B0503050000020004" pitchFamily="34" charset="0"/>
                <a:cs typeface="Calibri" panose="020F0502020204030204" pitchFamily="34" charset="0"/>
              </a:rPr>
              <a:t>Agteren</a:t>
            </a:r>
            <a:endParaRPr lang="en-AU" sz="1266" b="1" dirty="0">
              <a:solidFill>
                <a:srgbClr val="E54500"/>
              </a:solidFill>
              <a:latin typeface="Fira Sans" panose="020B0503050000020004" pitchFamily="34" charset="0"/>
              <a:cs typeface="Calibri" panose="020F0502020204030204" pitchFamily="34" charset="0"/>
            </a:endParaRPr>
          </a:p>
          <a:p>
            <a:pPr defTabSz="642852"/>
            <a:r>
              <a:rPr lang="en-AU" sz="1266" dirty="0">
                <a:solidFill>
                  <a:srgbClr val="67625B"/>
                </a:solidFill>
                <a:latin typeface="Fira Sans" panose="020B0503050000020004" pitchFamily="34" charset="0"/>
                <a:cs typeface="Calibri" panose="020F0502020204030204" pitchFamily="34" charset="0"/>
              </a:rPr>
              <a:t>CEO</a:t>
            </a:r>
            <a:r>
              <a:rPr lang="en-AU" sz="1266" b="1" dirty="0">
                <a:solidFill>
                  <a:srgbClr val="67625B"/>
                </a:solidFill>
                <a:latin typeface="Fira Sans" panose="020B0503050000020004" pitchFamily="34" charset="0"/>
                <a:cs typeface="Calibri" panose="020F0502020204030204" pitchFamily="34" charset="0"/>
              </a:rPr>
              <a:t> Be Well Co</a:t>
            </a:r>
          </a:p>
          <a:p>
            <a:pPr defTabSz="642852"/>
            <a:r>
              <a:rPr lang="en-AU" sz="1266" b="1" dirty="0">
                <a:solidFill>
                  <a:srgbClr val="E54500"/>
                </a:solidFill>
                <a:latin typeface="Fira Sans" panose="020B0503050000020004" pitchFamily="34" charset="0"/>
                <a:cs typeface="Calibri" panose="020F0502020204030204" pitchFamily="34" charset="0"/>
              </a:rPr>
              <a:t>Join me on LinkedIn</a:t>
            </a:r>
          </a:p>
          <a:p>
            <a:pPr indent="-200901" defTabSz="642852">
              <a:buFont typeface="Arial" panose="020B0604020202020204" pitchFamily="34" charset="0"/>
              <a:buChar char="•"/>
            </a:pPr>
            <a:endParaRPr lang="en-AU" sz="984" dirty="0">
              <a:solidFill>
                <a:srgbClr val="67625B"/>
              </a:solidFill>
              <a:latin typeface="Fira Sans" panose="020B0503050000020004" pitchFamily="34" charset="0"/>
              <a:cs typeface="Calibri" panose="020F0502020204030204" pitchFamily="34" charset="0"/>
            </a:endParaRPr>
          </a:p>
        </p:txBody>
      </p:sp>
      <p:pic>
        <p:nvPicPr>
          <p:cNvPr id="6" name="Picture 5" descr="A logo with text on it&#10;&#10;Description automatically generated">
            <a:extLst>
              <a:ext uri="{FF2B5EF4-FFF2-40B4-BE49-F238E27FC236}">
                <a16:creationId xmlns:a16="http://schemas.microsoft.com/office/drawing/2014/main" id="{8C727EA9-5D33-64DB-8EDD-E1C406B33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3044" y="5642442"/>
            <a:ext cx="1538702" cy="893178"/>
          </a:xfrm>
          <a:prstGeom prst="rect">
            <a:avLst/>
          </a:prstGeom>
        </p:spPr>
      </p:pic>
    </p:spTree>
    <p:extLst>
      <p:ext uri="{BB962C8B-B14F-4D97-AF65-F5344CB8AC3E}">
        <p14:creationId xmlns:p14="http://schemas.microsoft.com/office/powerpoint/2010/main" val="3572461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09600"/>
          </a:xfrm>
          <a:prstGeom prst="rect">
            <a:avLst/>
          </a:prstGeom>
          <a:solidFill>
            <a:srgbClr val="FFFFFF"/>
          </a:solidFill>
          <a:ln w="12700">
            <a:solidFill>
              <a:srgbClr val="FFFFFF"/>
            </a:solidFill>
            <a:prstDash val="solid"/>
          </a:ln>
        </p:spPr>
        <p:txBody>
          <a:bodyPr/>
          <a:lstStyle/>
          <a:p>
            <a:endParaRPr lang="en-US" sz="2400"/>
          </a:p>
        </p:txBody>
      </p:sp>
      <p:sp>
        <p:nvSpPr>
          <p:cNvPr id="4" name="Text 2"/>
          <p:cNvSpPr/>
          <p:nvPr/>
        </p:nvSpPr>
        <p:spPr>
          <a:xfrm>
            <a:off x="884109" y="381391"/>
            <a:ext cx="10423780" cy="627887"/>
          </a:xfrm>
          <a:prstGeom prst="rect">
            <a:avLst/>
          </a:prstGeom>
          <a:noFill/>
          <a:ln/>
        </p:spPr>
        <p:txBody>
          <a:bodyPr wrap="square" lIns="0" tIns="0" rIns="0" bIns="0" rtlCol="0" anchor="ctr"/>
          <a:lstStyle/>
          <a:p>
            <a:pPr algn="ctr"/>
            <a:r>
              <a:rPr lang="en-US" sz="2800" b="1" dirty="0">
                <a:solidFill>
                  <a:srgbClr val="E64500"/>
                </a:solidFill>
                <a:ea typeface="Trebuchet MS" pitchFamily="34" charset="-122"/>
                <a:cs typeface="Trebuchet MS" pitchFamily="34" charset="-120"/>
              </a:rPr>
              <a:t>Lived experience and empirical evidence challenge systems that see wellbeing and mental illness as polar opposites. </a:t>
            </a:r>
            <a:endParaRPr lang="en-US" sz="2800" dirty="0">
              <a:solidFill>
                <a:srgbClr val="E64500"/>
              </a:solidFill>
            </a:endParaRPr>
          </a:p>
        </p:txBody>
      </p:sp>
      <p:pic>
        <p:nvPicPr>
          <p:cNvPr id="6" name="Image 0" descr="preencoded.png"/>
          <p:cNvPicPr>
            <a:picLocks noChangeAspect="1"/>
          </p:cNvPicPr>
          <p:nvPr/>
        </p:nvPicPr>
        <p:blipFill>
          <a:blip r:embed="rId3"/>
          <a:srcRect b="29101"/>
          <a:stretch>
            <a:fillRect/>
          </a:stretch>
        </p:blipFill>
        <p:spPr>
          <a:xfrm>
            <a:off x="640001" y="1012567"/>
            <a:ext cx="10162495" cy="3435136"/>
          </a:xfrm>
          <a:prstGeom prst="rect">
            <a:avLst/>
          </a:prstGeom>
        </p:spPr>
      </p:pic>
      <p:sp>
        <p:nvSpPr>
          <p:cNvPr id="7" name="Shape 4"/>
          <p:cNvSpPr/>
          <p:nvPr/>
        </p:nvSpPr>
        <p:spPr>
          <a:xfrm>
            <a:off x="0" y="6376416"/>
            <a:ext cx="12192000" cy="487680"/>
          </a:xfrm>
          <a:prstGeom prst="rect">
            <a:avLst/>
          </a:prstGeom>
          <a:solidFill>
            <a:srgbClr val="FFFFFF"/>
          </a:solidFill>
          <a:ln w="12700">
            <a:solidFill>
              <a:srgbClr val="FFFFFF"/>
            </a:solidFill>
            <a:prstDash val="solid"/>
          </a:ln>
        </p:spPr>
        <p:txBody>
          <a:bodyPr/>
          <a:lstStyle/>
          <a:p>
            <a:endParaRPr lang="en-US" sz="2400"/>
          </a:p>
        </p:txBody>
      </p:sp>
      <p:sp>
        <p:nvSpPr>
          <p:cNvPr id="25" name="Text 4">
            <a:extLst>
              <a:ext uri="{FF2B5EF4-FFF2-40B4-BE49-F238E27FC236}">
                <a16:creationId xmlns:a16="http://schemas.microsoft.com/office/drawing/2014/main" id="{2ABA44B6-9E96-3A77-6853-1EEA06DEBAE9}"/>
              </a:ext>
            </a:extLst>
          </p:cNvPr>
          <p:cNvSpPr/>
          <p:nvPr/>
        </p:nvSpPr>
        <p:spPr>
          <a:xfrm>
            <a:off x="2354300" y="4518449"/>
            <a:ext cx="1463040" cy="365760"/>
          </a:xfrm>
          <a:prstGeom prst="rect">
            <a:avLst/>
          </a:prstGeom>
          <a:noFill/>
          <a:ln/>
        </p:spPr>
        <p:txBody>
          <a:bodyPr wrap="square" lIns="0" tIns="0" rIns="0" bIns="0" rtlCol="0" anchor="t"/>
          <a:lstStyle/>
          <a:p>
            <a:pPr marL="0" indent="0" algn="ctr">
              <a:lnSpc>
                <a:spcPct val="130000"/>
              </a:lnSpc>
              <a:buNone/>
            </a:pPr>
            <a:r>
              <a:rPr lang="en-US" sz="1100" b="1" dirty="0">
                <a:solidFill>
                  <a:srgbClr val="3D3D3D"/>
                </a:solidFill>
                <a:latin typeface="Trebuchet MS" pitchFamily="34" charset="0"/>
                <a:ea typeface="Trebuchet MS" pitchFamily="34" charset="-122"/>
                <a:cs typeface="Trebuchet MS" pitchFamily="34" charset="-120"/>
              </a:rPr>
              <a:t>Mental illness</a:t>
            </a:r>
            <a:endParaRPr lang="en-US" sz="1100" dirty="0"/>
          </a:p>
        </p:txBody>
      </p:sp>
      <p:sp>
        <p:nvSpPr>
          <p:cNvPr id="26" name="Text 5">
            <a:extLst>
              <a:ext uri="{FF2B5EF4-FFF2-40B4-BE49-F238E27FC236}">
                <a16:creationId xmlns:a16="http://schemas.microsoft.com/office/drawing/2014/main" id="{BBC320F4-50CA-B414-64DF-8DAB082C2139}"/>
              </a:ext>
            </a:extLst>
          </p:cNvPr>
          <p:cNvSpPr/>
          <p:nvPr/>
        </p:nvSpPr>
        <p:spPr>
          <a:xfrm>
            <a:off x="3962319" y="4499594"/>
            <a:ext cx="1463040" cy="365760"/>
          </a:xfrm>
          <a:prstGeom prst="rect">
            <a:avLst/>
          </a:prstGeom>
          <a:noFill/>
          <a:ln/>
        </p:spPr>
        <p:txBody>
          <a:bodyPr wrap="square" lIns="0" tIns="0" rIns="0" bIns="0" rtlCol="0" anchor="t"/>
          <a:lstStyle/>
          <a:p>
            <a:pPr marL="0" indent="0" algn="ctr">
              <a:lnSpc>
                <a:spcPct val="130000"/>
              </a:lnSpc>
              <a:buNone/>
            </a:pPr>
            <a:r>
              <a:rPr lang="en-US" sz="1100" b="1" dirty="0">
                <a:solidFill>
                  <a:srgbClr val="3D3D3D"/>
                </a:solidFill>
                <a:latin typeface="Trebuchet MS" pitchFamily="34" charset="0"/>
                <a:ea typeface="Trebuchet MS" pitchFamily="34" charset="-122"/>
                <a:cs typeface="Trebuchet MS" pitchFamily="34" charset="-120"/>
              </a:rPr>
              <a:t>Languishing</a:t>
            </a:r>
            <a:endParaRPr lang="en-US" sz="1100" dirty="0"/>
          </a:p>
        </p:txBody>
      </p:sp>
      <p:sp>
        <p:nvSpPr>
          <p:cNvPr id="27" name="Text 6">
            <a:extLst>
              <a:ext uri="{FF2B5EF4-FFF2-40B4-BE49-F238E27FC236}">
                <a16:creationId xmlns:a16="http://schemas.microsoft.com/office/drawing/2014/main" id="{0E502815-252D-7723-9E3B-0418BAF0A3D6}"/>
              </a:ext>
            </a:extLst>
          </p:cNvPr>
          <p:cNvSpPr/>
          <p:nvPr/>
        </p:nvSpPr>
        <p:spPr>
          <a:xfrm>
            <a:off x="5957296" y="4470460"/>
            <a:ext cx="1463040" cy="365760"/>
          </a:xfrm>
          <a:prstGeom prst="rect">
            <a:avLst/>
          </a:prstGeom>
          <a:noFill/>
          <a:ln/>
        </p:spPr>
        <p:txBody>
          <a:bodyPr wrap="square" lIns="0" tIns="0" rIns="0" bIns="0" rtlCol="0" anchor="t"/>
          <a:lstStyle/>
          <a:p>
            <a:pPr marL="0" indent="0" algn="ctr">
              <a:lnSpc>
                <a:spcPct val="130000"/>
              </a:lnSpc>
              <a:buNone/>
            </a:pPr>
            <a:r>
              <a:rPr lang="en-US" sz="1100" b="1" dirty="0">
                <a:solidFill>
                  <a:srgbClr val="3D3D3D"/>
                </a:solidFill>
                <a:latin typeface="Trebuchet MS" pitchFamily="34" charset="0"/>
                <a:ea typeface="Trebuchet MS" pitchFamily="34" charset="-122"/>
                <a:cs typeface="Trebuchet MS" pitchFamily="34" charset="-120"/>
              </a:rPr>
              <a:t>Moderate</a:t>
            </a:r>
            <a:endParaRPr lang="en-US" sz="1100" dirty="0"/>
          </a:p>
          <a:p>
            <a:pPr marL="0" indent="0" algn="ctr">
              <a:lnSpc>
                <a:spcPct val="130000"/>
              </a:lnSpc>
              <a:buNone/>
            </a:pPr>
            <a:r>
              <a:rPr lang="en-US" sz="1100" b="1" dirty="0">
                <a:solidFill>
                  <a:srgbClr val="3D3D3D"/>
                </a:solidFill>
                <a:latin typeface="Trebuchet MS" pitchFamily="34" charset="0"/>
                <a:ea typeface="Trebuchet MS" pitchFamily="34" charset="-122"/>
                <a:cs typeface="Trebuchet MS" pitchFamily="34" charset="-120"/>
              </a:rPr>
              <a:t>Mental Health</a:t>
            </a:r>
            <a:endParaRPr lang="en-US" sz="1100" dirty="0"/>
          </a:p>
        </p:txBody>
      </p:sp>
      <p:sp>
        <p:nvSpPr>
          <p:cNvPr id="28" name="Text 7">
            <a:extLst>
              <a:ext uri="{FF2B5EF4-FFF2-40B4-BE49-F238E27FC236}">
                <a16:creationId xmlns:a16="http://schemas.microsoft.com/office/drawing/2014/main" id="{CAAD52CD-34AE-0EFB-CC1E-9E550D8C46C0}"/>
              </a:ext>
            </a:extLst>
          </p:cNvPr>
          <p:cNvSpPr/>
          <p:nvPr/>
        </p:nvSpPr>
        <p:spPr>
          <a:xfrm>
            <a:off x="8286203" y="4531244"/>
            <a:ext cx="1463040" cy="365760"/>
          </a:xfrm>
          <a:prstGeom prst="rect">
            <a:avLst/>
          </a:prstGeom>
          <a:noFill/>
          <a:ln/>
        </p:spPr>
        <p:txBody>
          <a:bodyPr wrap="square" lIns="0" tIns="0" rIns="0" bIns="0" rtlCol="0" anchor="t"/>
          <a:lstStyle/>
          <a:p>
            <a:pPr marL="0" indent="0" algn="ctr">
              <a:lnSpc>
                <a:spcPct val="130000"/>
              </a:lnSpc>
              <a:buNone/>
            </a:pPr>
            <a:r>
              <a:rPr lang="en-US" sz="1100" b="1" dirty="0">
                <a:solidFill>
                  <a:srgbClr val="3D3D3D"/>
                </a:solidFill>
                <a:latin typeface="Trebuchet MS" pitchFamily="34" charset="0"/>
                <a:ea typeface="Trebuchet MS" pitchFamily="34" charset="-122"/>
                <a:cs typeface="Trebuchet MS" pitchFamily="34" charset="-120"/>
              </a:rPr>
              <a:t>Flourishing</a:t>
            </a:r>
            <a:endParaRPr lang="en-US" sz="1100" dirty="0"/>
          </a:p>
        </p:txBody>
      </p:sp>
      <p:sp>
        <p:nvSpPr>
          <p:cNvPr id="29" name="Shape 8">
            <a:extLst>
              <a:ext uri="{FF2B5EF4-FFF2-40B4-BE49-F238E27FC236}">
                <a16:creationId xmlns:a16="http://schemas.microsoft.com/office/drawing/2014/main" id="{85B6AFE3-2474-DE06-BE20-2E50A6FD2A8B}"/>
              </a:ext>
            </a:extLst>
          </p:cNvPr>
          <p:cNvSpPr/>
          <p:nvPr/>
        </p:nvSpPr>
        <p:spPr>
          <a:xfrm>
            <a:off x="1397472" y="5045541"/>
            <a:ext cx="1015908" cy="871636"/>
          </a:xfrm>
          <a:prstGeom prst="roundRect">
            <a:avLst/>
          </a:prstGeom>
          <a:solidFill>
            <a:srgbClr val="FDE8E0"/>
          </a:solidFill>
          <a:ln w="9525">
            <a:solidFill>
              <a:srgbClr val="E54500"/>
            </a:solidFill>
            <a:prstDash val="solid"/>
          </a:ln>
        </p:spPr>
        <p:txBody>
          <a:bodyPr/>
          <a:lstStyle/>
          <a:p>
            <a:endParaRPr lang="en-US" sz="3200"/>
          </a:p>
        </p:txBody>
      </p:sp>
      <p:sp>
        <p:nvSpPr>
          <p:cNvPr id="30" name="Text 9">
            <a:extLst>
              <a:ext uri="{FF2B5EF4-FFF2-40B4-BE49-F238E27FC236}">
                <a16:creationId xmlns:a16="http://schemas.microsoft.com/office/drawing/2014/main" id="{F7573C0C-168E-B430-8C86-8BC844FC86FE}"/>
              </a:ext>
            </a:extLst>
          </p:cNvPr>
          <p:cNvSpPr/>
          <p:nvPr/>
        </p:nvSpPr>
        <p:spPr>
          <a:xfrm>
            <a:off x="1397472" y="5088410"/>
            <a:ext cx="1008122" cy="226460"/>
          </a:xfrm>
          <a:prstGeom prst="rect">
            <a:avLst/>
          </a:prstGeom>
          <a:noFill/>
          <a:ln/>
        </p:spPr>
        <p:txBody>
          <a:bodyPr wrap="square" lIns="0" tIns="0" rIns="0" bIns="0" rtlCol="0" anchor="ctr"/>
          <a:lstStyle/>
          <a:p>
            <a:pPr marL="0" indent="0" algn="ctr">
              <a:buNone/>
            </a:pPr>
            <a:r>
              <a:rPr lang="en-US" sz="1200" b="1" dirty="0">
                <a:solidFill>
                  <a:srgbClr val="7A2000"/>
                </a:solidFill>
                <a:latin typeface="Trebuchet MS" pitchFamily="34" charset="0"/>
                <a:ea typeface="Trebuchet MS" pitchFamily="34" charset="-122"/>
                <a:cs typeface="Trebuchet MS" pitchFamily="34" charset="-120"/>
              </a:rPr>
              <a:t>Steps 4–5</a:t>
            </a:r>
            <a:endParaRPr lang="en-US" sz="1200" dirty="0"/>
          </a:p>
        </p:txBody>
      </p:sp>
      <p:sp>
        <p:nvSpPr>
          <p:cNvPr id="31" name="Text 10">
            <a:extLst>
              <a:ext uri="{FF2B5EF4-FFF2-40B4-BE49-F238E27FC236}">
                <a16:creationId xmlns:a16="http://schemas.microsoft.com/office/drawing/2014/main" id="{53F45DAD-EAFC-0859-5FFC-57A6E0937A2E}"/>
              </a:ext>
            </a:extLst>
          </p:cNvPr>
          <p:cNvSpPr/>
          <p:nvPr/>
        </p:nvSpPr>
        <p:spPr>
          <a:xfrm>
            <a:off x="1444681" y="5402791"/>
            <a:ext cx="960913" cy="342918"/>
          </a:xfrm>
          <a:prstGeom prst="rect">
            <a:avLst/>
          </a:prstGeom>
          <a:noFill/>
          <a:ln/>
        </p:spPr>
        <p:txBody>
          <a:bodyPr wrap="square" lIns="0" tIns="0" rIns="0" bIns="0" rtlCol="0" anchor="ctr"/>
          <a:lstStyle/>
          <a:p>
            <a:pPr marL="0" indent="0" algn="ctr">
              <a:buNone/>
            </a:pPr>
            <a:r>
              <a:rPr lang="en-US" sz="1100" dirty="0">
                <a:solidFill>
                  <a:srgbClr val="7A2000"/>
                </a:solidFill>
                <a:latin typeface="Calibri" pitchFamily="34" charset="0"/>
                <a:ea typeface="Calibri" pitchFamily="34" charset="-122"/>
                <a:cs typeface="Calibri" pitchFamily="34" charset="-120"/>
              </a:rPr>
              <a:t>Specialist, </a:t>
            </a:r>
            <a:br>
              <a:rPr lang="en-US" sz="1100" dirty="0">
                <a:solidFill>
                  <a:srgbClr val="7A2000"/>
                </a:solidFill>
                <a:latin typeface="Calibri" pitchFamily="34" charset="0"/>
                <a:ea typeface="Calibri" pitchFamily="34" charset="-122"/>
                <a:cs typeface="Calibri" pitchFamily="34" charset="-120"/>
              </a:rPr>
            </a:br>
            <a:r>
              <a:rPr lang="en-US" sz="1100" dirty="0">
                <a:solidFill>
                  <a:srgbClr val="7A2000"/>
                </a:solidFill>
                <a:latin typeface="Calibri" pitchFamily="34" charset="0"/>
                <a:ea typeface="Calibri" pitchFamily="34" charset="-122"/>
                <a:cs typeface="Calibri" pitchFamily="34" charset="-120"/>
              </a:rPr>
              <a:t>acute / crisis &amp; inpatient</a:t>
            </a:r>
            <a:endParaRPr lang="en-US" sz="1100" dirty="0"/>
          </a:p>
        </p:txBody>
      </p:sp>
      <p:sp>
        <p:nvSpPr>
          <p:cNvPr id="32" name="Shape 11">
            <a:extLst>
              <a:ext uri="{FF2B5EF4-FFF2-40B4-BE49-F238E27FC236}">
                <a16:creationId xmlns:a16="http://schemas.microsoft.com/office/drawing/2014/main" id="{14BA746B-ADAD-3DDE-62A6-0A60FBC66366}"/>
              </a:ext>
            </a:extLst>
          </p:cNvPr>
          <p:cNvSpPr/>
          <p:nvPr/>
        </p:nvSpPr>
        <p:spPr>
          <a:xfrm>
            <a:off x="3291535" y="5045541"/>
            <a:ext cx="949080" cy="871422"/>
          </a:xfrm>
          <a:prstGeom prst="roundRect">
            <a:avLst/>
          </a:prstGeom>
          <a:solidFill>
            <a:srgbClr val="FFF0D4"/>
          </a:solidFill>
          <a:ln w="9525">
            <a:solidFill>
              <a:srgbClr val="FFA800"/>
            </a:solidFill>
            <a:prstDash val="solid"/>
          </a:ln>
        </p:spPr>
        <p:txBody>
          <a:bodyPr/>
          <a:lstStyle/>
          <a:p>
            <a:endParaRPr lang="en-US" sz="3200"/>
          </a:p>
        </p:txBody>
      </p:sp>
      <p:sp>
        <p:nvSpPr>
          <p:cNvPr id="33" name="Text 12">
            <a:extLst>
              <a:ext uri="{FF2B5EF4-FFF2-40B4-BE49-F238E27FC236}">
                <a16:creationId xmlns:a16="http://schemas.microsoft.com/office/drawing/2014/main" id="{2AFA432A-2D37-4129-6BEC-3B44E7250D54}"/>
              </a:ext>
            </a:extLst>
          </p:cNvPr>
          <p:cNvSpPr/>
          <p:nvPr/>
        </p:nvSpPr>
        <p:spPr>
          <a:xfrm>
            <a:off x="3275709" y="5081941"/>
            <a:ext cx="1071512" cy="226460"/>
          </a:xfrm>
          <a:prstGeom prst="rect">
            <a:avLst/>
          </a:prstGeom>
          <a:noFill/>
          <a:ln/>
        </p:spPr>
        <p:txBody>
          <a:bodyPr wrap="square" lIns="0" tIns="0" rIns="0" bIns="0" rtlCol="0" anchor="ctr"/>
          <a:lstStyle/>
          <a:p>
            <a:pPr marL="0" indent="0" algn="ctr">
              <a:buNone/>
            </a:pPr>
            <a:r>
              <a:rPr lang="en-US" sz="1200" b="1" dirty="0">
                <a:solidFill>
                  <a:srgbClr val="7A3300"/>
                </a:solidFill>
                <a:latin typeface="Trebuchet MS" pitchFamily="34" charset="0"/>
                <a:ea typeface="Trebuchet MS" pitchFamily="34" charset="-122"/>
                <a:cs typeface="Trebuchet MS" pitchFamily="34" charset="-120"/>
              </a:rPr>
              <a:t>Step 2</a:t>
            </a:r>
            <a:endParaRPr lang="en-US" sz="1200" dirty="0"/>
          </a:p>
        </p:txBody>
      </p:sp>
      <p:sp>
        <p:nvSpPr>
          <p:cNvPr id="34" name="Text 13">
            <a:extLst>
              <a:ext uri="{FF2B5EF4-FFF2-40B4-BE49-F238E27FC236}">
                <a16:creationId xmlns:a16="http://schemas.microsoft.com/office/drawing/2014/main" id="{DF5E8AA0-111C-8606-0E6F-208979F220C5}"/>
              </a:ext>
            </a:extLst>
          </p:cNvPr>
          <p:cNvSpPr/>
          <p:nvPr/>
        </p:nvSpPr>
        <p:spPr>
          <a:xfrm>
            <a:off x="3364116" y="5457376"/>
            <a:ext cx="804102" cy="209517"/>
          </a:xfrm>
          <a:prstGeom prst="rect">
            <a:avLst/>
          </a:prstGeom>
          <a:noFill/>
          <a:ln/>
        </p:spPr>
        <p:txBody>
          <a:bodyPr wrap="square" lIns="0" tIns="0" rIns="0" bIns="0" rtlCol="0" anchor="ctr"/>
          <a:lstStyle/>
          <a:p>
            <a:pPr marL="0" indent="0" algn="ctr">
              <a:buNone/>
            </a:pPr>
            <a:r>
              <a:rPr lang="en-US" sz="1100" dirty="0">
                <a:solidFill>
                  <a:srgbClr val="7A3300"/>
                </a:solidFill>
                <a:latin typeface="Calibri" pitchFamily="34" charset="0"/>
                <a:ea typeface="Calibri" pitchFamily="34" charset="-122"/>
                <a:cs typeface="Calibri" pitchFamily="34" charset="-120"/>
              </a:rPr>
              <a:t>Low-intensity &amp; guided </a:t>
            </a:r>
          </a:p>
          <a:p>
            <a:pPr marL="0" indent="0" algn="ctr">
              <a:buNone/>
            </a:pPr>
            <a:r>
              <a:rPr lang="en-US" sz="1100" dirty="0">
                <a:solidFill>
                  <a:srgbClr val="7A3300"/>
                </a:solidFill>
                <a:latin typeface="Calibri" pitchFamily="34" charset="0"/>
                <a:ea typeface="Calibri" pitchFamily="34" charset="-122"/>
                <a:cs typeface="Calibri" pitchFamily="34" charset="-120"/>
              </a:rPr>
              <a:t>self-help</a:t>
            </a:r>
            <a:endParaRPr lang="en-US" sz="1100" dirty="0"/>
          </a:p>
        </p:txBody>
      </p:sp>
      <p:sp>
        <p:nvSpPr>
          <p:cNvPr id="35" name="Shape 14">
            <a:extLst>
              <a:ext uri="{FF2B5EF4-FFF2-40B4-BE49-F238E27FC236}">
                <a16:creationId xmlns:a16="http://schemas.microsoft.com/office/drawing/2014/main" id="{41FE0FB0-CE6A-A950-35F6-D9377EE62F77}"/>
              </a:ext>
            </a:extLst>
          </p:cNvPr>
          <p:cNvSpPr/>
          <p:nvPr/>
        </p:nvSpPr>
        <p:spPr>
          <a:xfrm>
            <a:off x="4313196" y="5049187"/>
            <a:ext cx="6533864" cy="871421"/>
          </a:xfrm>
          <a:prstGeom prst="roundRect">
            <a:avLst/>
          </a:prstGeom>
          <a:solidFill>
            <a:schemeClr val="bg1">
              <a:lumMod val="95000"/>
            </a:schemeClr>
          </a:solidFill>
          <a:ln w="9525">
            <a:solidFill>
              <a:srgbClr val="888888"/>
            </a:solidFill>
            <a:prstDash val="solid"/>
          </a:ln>
        </p:spPr>
        <p:txBody>
          <a:bodyPr/>
          <a:lstStyle/>
          <a:p>
            <a:endParaRPr lang="en-US" sz="3200" dirty="0"/>
          </a:p>
        </p:txBody>
      </p:sp>
      <p:sp>
        <p:nvSpPr>
          <p:cNvPr id="36" name="Text 15">
            <a:extLst>
              <a:ext uri="{FF2B5EF4-FFF2-40B4-BE49-F238E27FC236}">
                <a16:creationId xmlns:a16="http://schemas.microsoft.com/office/drawing/2014/main" id="{4C250AB5-7EB9-88A3-CC05-73FFCAAF7F98}"/>
              </a:ext>
            </a:extLst>
          </p:cNvPr>
          <p:cNvSpPr/>
          <p:nvPr/>
        </p:nvSpPr>
        <p:spPr>
          <a:xfrm>
            <a:off x="5224781" y="5208045"/>
            <a:ext cx="4802758" cy="226460"/>
          </a:xfrm>
          <a:prstGeom prst="rect">
            <a:avLst/>
          </a:prstGeom>
          <a:noFill/>
          <a:ln>
            <a:noFill/>
          </a:ln>
        </p:spPr>
        <p:txBody>
          <a:bodyPr wrap="square" lIns="0" tIns="0" rIns="0" bIns="0" rtlCol="0" anchor="ctr"/>
          <a:lstStyle/>
          <a:p>
            <a:pPr marL="0" indent="0" algn="ctr">
              <a:buNone/>
            </a:pPr>
            <a:r>
              <a:rPr lang="en-US" sz="1200" b="1" dirty="0">
                <a:latin typeface="Trebuchet MS" pitchFamily="34" charset="0"/>
                <a:ea typeface="Trebuchet MS" pitchFamily="34" charset="-122"/>
                <a:cs typeface="Trebuchet MS" pitchFamily="34" charset="-120"/>
              </a:rPr>
              <a:t>Step 1: No structured response, includes limited prevention efforts &amp; wellbeing promotion</a:t>
            </a:r>
            <a:endParaRPr lang="en-US" sz="1200" dirty="0"/>
          </a:p>
        </p:txBody>
      </p:sp>
      <p:sp>
        <p:nvSpPr>
          <p:cNvPr id="37" name="Text 16">
            <a:extLst>
              <a:ext uri="{FF2B5EF4-FFF2-40B4-BE49-F238E27FC236}">
                <a16:creationId xmlns:a16="http://schemas.microsoft.com/office/drawing/2014/main" id="{AF466340-0428-9D03-A9A7-5B9851AF5E72}"/>
              </a:ext>
            </a:extLst>
          </p:cNvPr>
          <p:cNvSpPr/>
          <p:nvPr/>
        </p:nvSpPr>
        <p:spPr>
          <a:xfrm>
            <a:off x="5241202" y="5535872"/>
            <a:ext cx="4802758" cy="190703"/>
          </a:xfrm>
          <a:prstGeom prst="rect">
            <a:avLst/>
          </a:prstGeom>
          <a:noFill/>
          <a:ln/>
        </p:spPr>
        <p:txBody>
          <a:bodyPr wrap="square" lIns="0" tIns="0" rIns="0" bIns="0" rtlCol="0" anchor="ctr"/>
          <a:lstStyle/>
          <a:p>
            <a:pPr marL="0" indent="0" algn="ctr">
              <a:buNone/>
            </a:pPr>
            <a:r>
              <a:rPr lang="en-US" sz="1100" dirty="0">
                <a:latin typeface="Calibri" pitchFamily="34" charset="0"/>
                <a:ea typeface="Calibri" pitchFamily="34" charset="-122"/>
                <a:cs typeface="Calibri" pitchFamily="34" charset="-120"/>
              </a:rPr>
              <a:t>Largely outside the ”system”</a:t>
            </a:r>
            <a:endParaRPr lang="en-US" sz="1100" dirty="0"/>
          </a:p>
        </p:txBody>
      </p:sp>
      <p:sp>
        <p:nvSpPr>
          <p:cNvPr id="39" name="Text 18">
            <a:extLst>
              <a:ext uri="{FF2B5EF4-FFF2-40B4-BE49-F238E27FC236}">
                <a16:creationId xmlns:a16="http://schemas.microsoft.com/office/drawing/2014/main" id="{89A9BCC9-3C3E-3817-7DC9-CBE23A1EA0CC}"/>
              </a:ext>
            </a:extLst>
          </p:cNvPr>
          <p:cNvSpPr/>
          <p:nvPr/>
        </p:nvSpPr>
        <p:spPr>
          <a:xfrm>
            <a:off x="119324" y="6370124"/>
            <a:ext cx="8595360" cy="399431"/>
          </a:xfrm>
          <a:prstGeom prst="rect">
            <a:avLst/>
          </a:prstGeom>
          <a:noFill/>
          <a:ln/>
        </p:spPr>
        <p:txBody>
          <a:bodyPr wrap="square" lIns="0" tIns="0" rIns="0" bIns="0" rtlCol="0" anchor="ctr"/>
          <a:lstStyle/>
          <a:p>
            <a:r>
              <a:rPr lang="en-US" sz="1400" b="1" dirty="0">
                <a:solidFill>
                  <a:schemeClr val="tx1">
                    <a:lumMod val="65000"/>
                    <a:lumOff val="35000"/>
                  </a:schemeClr>
                </a:solidFill>
                <a:ea typeface="Calibri" pitchFamily="34" charset="-122"/>
                <a:cs typeface="Calibri" pitchFamily="34" charset="-120"/>
              </a:rPr>
              <a:t>Huppert &amp; So 2013; </a:t>
            </a:r>
            <a:r>
              <a:rPr lang="en-US" sz="1400" b="1" dirty="0">
                <a:solidFill>
                  <a:schemeClr val="tx1">
                    <a:lumMod val="65000"/>
                    <a:lumOff val="35000"/>
                  </a:schemeClr>
                </a:solidFill>
                <a:cs typeface="Calibri" pitchFamily="34" charset="-120"/>
              </a:rPr>
              <a:t>Australian Government Department of Health 2019</a:t>
            </a:r>
          </a:p>
        </p:txBody>
      </p:sp>
      <p:pic>
        <p:nvPicPr>
          <p:cNvPr id="40" name="Picture 39" descr="BeWellCo-Logo-RGB-02.png">
            <a:extLst>
              <a:ext uri="{FF2B5EF4-FFF2-40B4-BE49-F238E27FC236}">
                <a16:creationId xmlns:a16="http://schemas.microsoft.com/office/drawing/2014/main" id="{4A75BC28-02A8-9703-AD3D-72BED17B95EC}"/>
              </a:ext>
            </a:extLst>
          </p:cNvPr>
          <p:cNvPicPr>
            <a:picLocks noChangeAspect="1"/>
          </p:cNvPicPr>
          <p:nvPr/>
        </p:nvPicPr>
        <p:blipFill>
          <a:blip r:embed="rId4"/>
          <a:srcRect r="63877" b="758"/>
          <a:stretch/>
        </p:blipFill>
        <p:spPr>
          <a:xfrm>
            <a:off x="11307889" y="5971008"/>
            <a:ext cx="505738" cy="805086"/>
          </a:xfrm>
          <a:prstGeom prst="rect">
            <a:avLst/>
          </a:prstGeom>
        </p:spPr>
      </p:pic>
      <p:sp>
        <p:nvSpPr>
          <p:cNvPr id="3" name="Shape 11">
            <a:extLst>
              <a:ext uri="{FF2B5EF4-FFF2-40B4-BE49-F238E27FC236}">
                <a16:creationId xmlns:a16="http://schemas.microsoft.com/office/drawing/2014/main" id="{9DD2BF13-A571-9D10-496C-06A644F74A59}"/>
              </a:ext>
            </a:extLst>
          </p:cNvPr>
          <p:cNvSpPr/>
          <p:nvPr/>
        </p:nvSpPr>
        <p:spPr>
          <a:xfrm>
            <a:off x="2453234" y="5045383"/>
            <a:ext cx="790660" cy="871631"/>
          </a:xfrm>
          <a:prstGeom prst="roundRect">
            <a:avLst/>
          </a:prstGeom>
          <a:solidFill>
            <a:schemeClr val="accent2">
              <a:lumMod val="40000"/>
              <a:lumOff val="60000"/>
            </a:schemeClr>
          </a:solidFill>
          <a:ln w="9525">
            <a:solidFill>
              <a:srgbClr val="FFA800"/>
            </a:solidFill>
            <a:prstDash val="solid"/>
          </a:ln>
        </p:spPr>
        <p:txBody>
          <a:bodyPr/>
          <a:lstStyle/>
          <a:p>
            <a:endParaRPr lang="en-US" sz="3200"/>
          </a:p>
        </p:txBody>
      </p:sp>
      <p:sp>
        <p:nvSpPr>
          <p:cNvPr id="5" name="Text 12">
            <a:extLst>
              <a:ext uri="{FF2B5EF4-FFF2-40B4-BE49-F238E27FC236}">
                <a16:creationId xmlns:a16="http://schemas.microsoft.com/office/drawing/2014/main" id="{1AEB43D2-775F-0B50-36C4-FC89E3355D21}"/>
              </a:ext>
            </a:extLst>
          </p:cNvPr>
          <p:cNvSpPr/>
          <p:nvPr/>
        </p:nvSpPr>
        <p:spPr>
          <a:xfrm>
            <a:off x="2453234" y="5075472"/>
            <a:ext cx="790660" cy="226460"/>
          </a:xfrm>
          <a:prstGeom prst="rect">
            <a:avLst/>
          </a:prstGeom>
          <a:noFill/>
          <a:ln/>
        </p:spPr>
        <p:txBody>
          <a:bodyPr wrap="square" lIns="0" tIns="0" rIns="0" bIns="0" rtlCol="0" anchor="ctr"/>
          <a:lstStyle/>
          <a:p>
            <a:pPr marL="0" indent="0" algn="ctr">
              <a:buNone/>
            </a:pPr>
            <a:r>
              <a:rPr lang="en-US" sz="1200" b="1" dirty="0">
                <a:solidFill>
                  <a:srgbClr val="7A3300"/>
                </a:solidFill>
                <a:latin typeface="Trebuchet MS" pitchFamily="34" charset="0"/>
                <a:ea typeface="Trebuchet MS" pitchFamily="34" charset="-122"/>
                <a:cs typeface="Trebuchet MS" pitchFamily="34" charset="-120"/>
              </a:rPr>
              <a:t>Step 3</a:t>
            </a:r>
            <a:endParaRPr lang="en-US" sz="1200" dirty="0"/>
          </a:p>
        </p:txBody>
      </p:sp>
      <p:sp>
        <p:nvSpPr>
          <p:cNvPr id="8" name="Text 10">
            <a:extLst>
              <a:ext uri="{FF2B5EF4-FFF2-40B4-BE49-F238E27FC236}">
                <a16:creationId xmlns:a16="http://schemas.microsoft.com/office/drawing/2014/main" id="{8D10C532-4A3E-6D82-4B83-FF0F79D236B3}"/>
              </a:ext>
            </a:extLst>
          </p:cNvPr>
          <p:cNvSpPr/>
          <p:nvPr/>
        </p:nvSpPr>
        <p:spPr>
          <a:xfrm>
            <a:off x="2428779" y="5320441"/>
            <a:ext cx="841685" cy="507618"/>
          </a:xfrm>
          <a:prstGeom prst="rect">
            <a:avLst/>
          </a:prstGeom>
          <a:noFill/>
          <a:ln/>
        </p:spPr>
        <p:txBody>
          <a:bodyPr wrap="square" lIns="0" tIns="0" rIns="0" bIns="0" rtlCol="0" anchor="ctr"/>
          <a:lstStyle/>
          <a:p>
            <a:pPr marL="0" indent="0" algn="ctr">
              <a:buNone/>
            </a:pPr>
            <a:r>
              <a:rPr lang="en-US" sz="1000" dirty="0">
                <a:solidFill>
                  <a:srgbClr val="7A2000"/>
                </a:solidFill>
                <a:latin typeface="Calibri" pitchFamily="34" charset="0"/>
                <a:ea typeface="Calibri" pitchFamily="34" charset="-122"/>
                <a:cs typeface="Calibri" pitchFamily="34" charset="-120"/>
              </a:rPr>
              <a:t>Private + community therapy </a:t>
            </a:r>
            <a:br>
              <a:rPr lang="en-US" sz="1000" dirty="0">
                <a:solidFill>
                  <a:srgbClr val="7A2000"/>
                </a:solidFill>
                <a:latin typeface="Calibri" pitchFamily="34" charset="0"/>
                <a:ea typeface="Calibri" pitchFamily="34" charset="-122"/>
                <a:cs typeface="Calibri" pitchFamily="34" charset="-120"/>
              </a:rPr>
            </a:br>
            <a:r>
              <a:rPr lang="en-US" sz="1000" dirty="0">
                <a:solidFill>
                  <a:srgbClr val="7A2000"/>
                </a:solidFill>
                <a:latin typeface="Calibri" pitchFamily="34" charset="0"/>
                <a:ea typeface="Calibri" pitchFamily="34" charset="-122"/>
                <a:cs typeface="Calibri" pitchFamily="34" charset="-120"/>
              </a:rPr>
              <a:t>services </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P spid="32" grpId="0" animBg="1"/>
      <p:bldP spid="33" grpId="0" animBg="1"/>
      <p:bldP spid="34" grpId="0" animBg="1"/>
      <p:bldP spid="35" grpId="0" animBg="1"/>
      <p:bldP spid="36" grpId="0"/>
      <p:bldP spid="37" grpId="0" animBg="1"/>
      <p:bldP spid="3" grpId="0" animBg="1"/>
      <p:bldP spid="5"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15C688-3277-395B-5EAF-2AD06C4C9B8C}"/>
              </a:ext>
            </a:extLst>
          </p:cNvPr>
          <p:cNvPicPr>
            <a:picLocks noChangeAspect="1"/>
          </p:cNvPicPr>
          <p:nvPr/>
        </p:nvPicPr>
        <p:blipFill>
          <a:blip r:embed="rId3"/>
          <a:stretch>
            <a:fillRect/>
          </a:stretch>
        </p:blipFill>
        <p:spPr>
          <a:xfrm>
            <a:off x="1798318" y="715518"/>
            <a:ext cx="8595360" cy="6054037"/>
          </a:xfrm>
          <a:prstGeom prst="rect">
            <a:avLst/>
          </a:prstGeom>
        </p:spPr>
      </p:pic>
      <p:sp>
        <p:nvSpPr>
          <p:cNvPr id="7" name="Text 18">
            <a:extLst>
              <a:ext uri="{FF2B5EF4-FFF2-40B4-BE49-F238E27FC236}">
                <a16:creationId xmlns:a16="http://schemas.microsoft.com/office/drawing/2014/main" id="{2F318755-A04E-6773-D36E-A445DA931E87}"/>
              </a:ext>
            </a:extLst>
          </p:cNvPr>
          <p:cNvSpPr/>
          <p:nvPr/>
        </p:nvSpPr>
        <p:spPr>
          <a:xfrm>
            <a:off x="119324" y="6370124"/>
            <a:ext cx="8595360" cy="399431"/>
          </a:xfrm>
          <a:prstGeom prst="rect">
            <a:avLst/>
          </a:prstGeom>
          <a:noFill/>
          <a:ln/>
        </p:spPr>
        <p:txBody>
          <a:bodyPr wrap="square" lIns="0" tIns="0" rIns="0" bIns="0" rtlCol="0" anchor="ctr"/>
          <a:lstStyle/>
          <a:p>
            <a:r>
              <a:rPr lang="en-US" sz="1400" b="1" dirty="0">
                <a:solidFill>
                  <a:schemeClr val="tx1">
                    <a:lumMod val="65000"/>
                    <a:lumOff val="35000"/>
                  </a:schemeClr>
                </a:solidFill>
                <a:ea typeface="Calibri" pitchFamily="34" charset="-122"/>
                <a:cs typeface="Calibri" pitchFamily="34" charset="-120"/>
              </a:rPr>
              <a:t>Iasiello 2026</a:t>
            </a:r>
            <a:endParaRPr lang="en-US" sz="1400" b="1" dirty="0">
              <a:solidFill>
                <a:schemeClr val="tx1">
                  <a:lumMod val="65000"/>
                  <a:lumOff val="35000"/>
                </a:schemeClr>
              </a:solidFill>
              <a:cs typeface="Calibri" pitchFamily="34" charset="-120"/>
            </a:endParaRPr>
          </a:p>
        </p:txBody>
      </p:sp>
      <p:sp>
        <p:nvSpPr>
          <p:cNvPr id="8" name="Title 2">
            <a:extLst>
              <a:ext uri="{FF2B5EF4-FFF2-40B4-BE49-F238E27FC236}">
                <a16:creationId xmlns:a16="http://schemas.microsoft.com/office/drawing/2014/main" id="{1349012B-0CA0-987F-B613-D96ECAE32BD5}"/>
              </a:ext>
            </a:extLst>
          </p:cNvPr>
          <p:cNvSpPr txBox="1">
            <a:spLocks/>
          </p:cNvSpPr>
          <p:nvPr/>
        </p:nvSpPr>
        <p:spPr>
          <a:xfrm>
            <a:off x="1613533" y="133350"/>
            <a:ext cx="8964929" cy="467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E64500"/>
                </a:solidFill>
                <a:latin typeface="+mn-lt"/>
                <a:sym typeface="Helvetica Neue"/>
              </a:rPr>
              <a:t>If you have a mental illness, does that really rule you out from experiencing wellbeing?</a:t>
            </a:r>
          </a:p>
        </p:txBody>
      </p:sp>
      <p:pic>
        <p:nvPicPr>
          <p:cNvPr id="9" name="Picture 8">
            <a:extLst>
              <a:ext uri="{FF2B5EF4-FFF2-40B4-BE49-F238E27FC236}">
                <a16:creationId xmlns:a16="http://schemas.microsoft.com/office/drawing/2014/main" id="{BF7BFA92-6F2F-6669-C227-CF67520C3E84}"/>
              </a:ext>
            </a:extLst>
          </p:cNvPr>
          <p:cNvPicPr>
            <a:picLocks noChangeAspect="1"/>
          </p:cNvPicPr>
          <p:nvPr/>
        </p:nvPicPr>
        <p:blipFill>
          <a:blip r:embed="rId4"/>
          <a:stretch>
            <a:fillRect/>
          </a:stretch>
        </p:blipFill>
        <p:spPr>
          <a:xfrm>
            <a:off x="10578462" y="5490602"/>
            <a:ext cx="1367398" cy="1367398"/>
          </a:xfrm>
          <a:prstGeom prst="rect">
            <a:avLst/>
          </a:prstGeom>
        </p:spPr>
      </p:pic>
    </p:spTree>
    <p:extLst>
      <p:ext uri="{BB962C8B-B14F-4D97-AF65-F5344CB8AC3E}">
        <p14:creationId xmlns:p14="http://schemas.microsoft.com/office/powerpoint/2010/main" val="140050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2000" cy="609600"/>
          </a:xfrm>
          <a:prstGeom prst="rect">
            <a:avLst/>
          </a:prstGeom>
          <a:solidFill>
            <a:srgbClr val="FFFFFF"/>
          </a:solidFill>
          <a:ln w="12700">
            <a:solidFill>
              <a:srgbClr val="FFFFFF"/>
            </a:solidFill>
            <a:prstDash val="solid"/>
          </a:ln>
        </p:spPr>
        <p:txBody>
          <a:bodyPr/>
          <a:lstStyle/>
          <a:p>
            <a:endParaRPr lang="en-US" sz="2400"/>
          </a:p>
        </p:txBody>
      </p:sp>
      <p:sp>
        <p:nvSpPr>
          <p:cNvPr id="4" name="Text 2"/>
          <p:cNvSpPr/>
          <p:nvPr/>
        </p:nvSpPr>
        <p:spPr>
          <a:xfrm>
            <a:off x="1103943" y="438176"/>
            <a:ext cx="9839653" cy="341376"/>
          </a:xfrm>
          <a:prstGeom prst="rect">
            <a:avLst/>
          </a:prstGeom>
          <a:noFill/>
          <a:ln/>
        </p:spPr>
        <p:txBody>
          <a:bodyPr wrap="square" lIns="0" tIns="0" rIns="0" bIns="0" rtlCol="0" anchor="ctr"/>
          <a:lstStyle/>
          <a:p>
            <a:pPr algn="ctr">
              <a:lnSpc>
                <a:spcPct val="90000"/>
              </a:lnSpc>
              <a:spcBef>
                <a:spcPct val="0"/>
              </a:spcBef>
            </a:pPr>
            <a:r>
              <a:rPr lang="en-US" sz="2800" b="1" dirty="0">
                <a:solidFill>
                  <a:srgbClr val="E64500"/>
                </a:solidFill>
                <a:ea typeface="+mj-ea"/>
                <a:cs typeface="+mj-cs"/>
              </a:rPr>
              <a:t>The ‘dimensions’ or ‘processes’ that lead to mental health symptoms or mental wellbeing are largely distinct.</a:t>
            </a:r>
          </a:p>
        </p:txBody>
      </p:sp>
      <p:sp>
        <p:nvSpPr>
          <p:cNvPr id="6" name="Shape 4"/>
          <p:cNvSpPr>
            <a:spLocks/>
          </p:cNvSpPr>
          <p:nvPr/>
        </p:nvSpPr>
        <p:spPr>
          <a:xfrm>
            <a:off x="200599" y="1200759"/>
            <a:ext cx="3657600" cy="4894479"/>
          </a:xfrm>
          <a:prstGeom prst="roundRect">
            <a:avLst>
              <a:gd name="adj" fmla="val 4641"/>
            </a:avLst>
          </a:prstGeom>
          <a:solidFill>
            <a:srgbClr val="FFF5F0"/>
          </a:solidFill>
          <a:ln w="12700">
            <a:solidFill>
              <a:srgbClr val="FFF5F0"/>
            </a:solidFill>
            <a:prstDash val="solid"/>
          </a:ln>
        </p:spPr>
        <p:txBody>
          <a:bodyPr/>
          <a:lstStyle/>
          <a:p>
            <a:endParaRPr lang="en-US" sz="2400"/>
          </a:p>
        </p:txBody>
      </p:sp>
      <p:sp>
        <p:nvSpPr>
          <p:cNvPr id="7" name="Shape 5"/>
          <p:cNvSpPr/>
          <p:nvPr/>
        </p:nvSpPr>
        <p:spPr>
          <a:xfrm>
            <a:off x="4182425" y="1200759"/>
            <a:ext cx="3657600" cy="3384199"/>
          </a:xfrm>
          <a:prstGeom prst="roundRect">
            <a:avLst>
              <a:gd name="adj" fmla="val 4570"/>
            </a:avLst>
          </a:prstGeom>
          <a:solidFill>
            <a:srgbClr val="FFF3E6"/>
          </a:solidFill>
          <a:ln w="19050">
            <a:solidFill>
              <a:srgbClr val="FFB566"/>
            </a:solidFill>
            <a:prstDash val="solid"/>
          </a:ln>
        </p:spPr>
        <p:txBody>
          <a:bodyPr/>
          <a:lstStyle/>
          <a:p>
            <a:endParaRPr lang="en-US" sz="2400"/>
          </a:p>
        </p:txBody>
      </p:sp>
      <p:sp>
        <p:nvSpPr>
          <p:cNvPr id="8" name="Shape 6"/>
          <p:cNvSpPr/>
          <p:nvPr/>
        </p:nvSpPr>
        <p:spPr>
          <a:xfrm>
            <a:off x="8290560" y="1203991"/>
            <a:ext cx="3657600" cy="4745243"/>
          </a:xfrm>
          <a:prstGeom prst="roundRect">
            <a:avLst>
              <a:gd name="adj" fmla="val 7314"/>
            </a:avLst>
          </a:prstGeom>
          <a:solidFill>
            <a:srgbClr val="FFFBE6"/>
          </a:solidFill>
          <a:ln w="12700">
            <a:solidFill>
              <a:srgbClr val="FFFBE6"/>
            </a:solidFill>
            <a:prstDash val="solid"/>
          </a:ln>
        </p:spPr>
        <p:txBody>
          <a:bodyPr/>
          <a:lstStyle/>
          <a:p>
            <a:endParaRPr lang="en-US" sz="2400"/>
          </a:p>
        </p:txBody>
      </p:sp>
      <p:sp>
        <p:nvSpPr>
          <p:cNvPr id="9" name="Text 7"/>
          <p:cNvSpPr/>
          <p:nvPr/>
        </p:nvSpPr>
        <p:spPr>
          <a:xfrm>
            <a:off x="268224" y="1285069"/>
            <a:ext cx="3840480" cy="195072"/>
          </a:xfrm>
          <a:prstGeom prst="rect">
            <a:avLst/>
          </a:prstGeom>
          <a:noFill/>
          <a:ln/>
        </p:spPr>
        <p:txBody>
          <a:bodyPr wrap="square" lIns="0" tIns="0" rIns="0" bIns="0" rtlCol="0" anchor="ctr"/>
          <a:lstStyle/>
          <a:p>
            <a:r>
              <a:rPr lang="en-US" sz="1000" b="1" kern="0" spc="267" dirty="0">
                <a:solidFill>
                  <a:srgbClr val="E64500"/>
                </a:solidFill>
                <a:latin typeface="Trebuchet MS" pitchFamily="34" charset="0"/>
                <a:ea typeface="Trebuchet MS" pitchFamily="34" charset="-122"/>
                <a:cs typeface="Trebuchet MS" pitchFamily="34" charset="-120"/>
              </a:rPr>
              <a:t>Illness-only processes</a:t>
            </a:r>
            <a:endParaRPr lang="en-US" sz="1000" dirty="0">
              <a:solidFill>
                <a:srgbClr val="E64500"/>
              </a:solidFill>
            </a:endParaRPr>
          </a:p>
        </p:txBody>
      </p:sp>
      <p:sp>
        <p:nvSpPr>
          <p:cNvPr id="10" name="Text 8"/>
          <p:cNvSpPr/>
          <p:nvPr/>
        </p:nvSpPr>
        <p:spPr>
          <a:xfrm>
            <a:off x="4256146" y="1238554"/>
            <a:ext cx="3657600" cy="195072"/>
          </a:xfrm>
          <a:prstGeom prst="rect">
            <a:avLst/>
          </a:prstGeom>
          <a:noFill/>
          <a:ln/>
        </p:spPr>
        <p:txBody>
          <a:bodyPr wrap="square" lIns="0" tIns="0" rIns="0" bIns="0" rtlCol="0" anchor="ctr"/>
          <a:lstStyle/>
          <a:p>
            <a:pPr algn="ctr"/>
            <a:r>
              <a:rPr lang="en-US" sz="1000" b="1" kern="0" spc="267" dirty="0">
                <a:solidFill>
                  <a:schemeClr val="accent2">
                    <a:lumMod val="75000"/>
                  </a:schemeClr>
                </a:solidFill>
                <a:latin typeface="Trebuchet MS" pitchFamily="34" charset="0"/>
                <a:ea typeface="Trebuchet MS" pitchFamily="34" charset="-122"/>
                <a:cs typeface="Trebuchet MS" pitchFamily="34" charset="-120"/>
              </a:rPr>
              <a:t>Shared mechanistic ground</a:t>
            </a:r>
            <a:endParaRPr lang="en-US" sz="1000" dirty="0">
              <a:solidFill>
                <a:schemeClr val="accent2">
                  <a:lumMod val="75000"/>
                </a:schemeClr>
              </a:solidFill>
            </a:endParaRPr>
          </a:p>
        </p:txBody>
      </p:sp>
      <p:sp>
        <p:nvSpPr>
          <p:cNvPr id="11" name="Text 9"/>
          <p:cNvSpPr/>
          <p:nvPr/>
        </p:nvSpPr>
        <p:spPr>
          <a:xfrm>
            <a:off x="8059481" y="1292016"/>
            <a:ext cx="3650935" cy="195072"/>
          </a:xfrm>
          <a:prstGeom prst="rect">
            <a:avLst/>
          </a:prstGeom>
          <a:noFill/>
          <a:ln/>
        </p:spPr>
        <p:txBody>
          <a:bodyPr wrap="square" lIns="0" tIns="0" rIns="0" bIns="0" rtlCol="0" anchor="ctr"/>
          <a:lstStyle/>
          <a:p>
            <a:pPr algn="r"/>
            <a:r>
              <a:rPr lang="en-US" sz="1000" b="1" kern="0" spc="267" dirty="0">
                <a:solidFill>
                  <a:srgbClr val="FF8001"/>
                </a:solidFill>
                <a:latin typeface="Trebuchet MS" pitchFamily="34" charset="0"/>
                <a:ea typeface="Trebuchet MS" pitchFamily="34" charset="-122"/>
                <a:cs typeface="Trebuchet MS" pitchFamily="34" charset="-120"/>
              </a:rPr>
              <a:t>Wellbeing-only dimensions</a:t>
            </a:r>
            <a:endParaRPr lang="en-US" sz="1000" dirty="0">
              <a:solidFill>
                <a:srgbClr val="FF8001"/>
              </a:solidFill>
            </a:endParaRPr>
          </a:p>
        </p:txBody>
      </p:sp>
      <p:sp>
        <p:nvSpPr>
          <p:cNvPr id="13" name="Shape 11"/>
          <p:cNvSpPr/>
          <p:nvPr/>
        </p:nvSpPr>
        <p:spPr>
          <a:xfrm>
            <a:off x="268224" y="1904968"/>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4" name="Text 12"/>
          <p:cNvSpPr/>
          <p:nvPr/>
        </p:nvSpPr>
        <p:spPr>
          <a:xfrm>
            <a:off x="243840" y="1900880"/>
            <a:ext cx="3779520" cy="249936"/>
          </a:xfrm>
          <a:prstGeom prst="rect">
            <a:avLst/>
          </a:prstGeom>
          <a:noFill/>
          <a:ln/>
        </p:spPr>
        <p:txBody>
          <a:bodyPr wrap="square" lIns="0" tIns="0" rIns="0" bIns="0" rtlCol="0" anchor="ctr"/>
          <a:lstStyle/>
          <a:p>
            <a:pPr algn="ctr"/>
            <a:endParaRPr lang="en-US" sz="1000" dirty="0"/>
          </a:p>
        </p:txBody>
      </p:sp>
      <p:sp>
        <p:nvSpPr>
          <p:cNvPr id="21" name="Text 19"/>
          <p:cNvSpPr/>
          <p:nvPr/>
        </p:nvSpPr>
        <p:spPr>
          <a:xfrm>
            <a:off x="253628" y="2763037"/>
            <a:ext cx="3265751" cy="183192"/>
          </a:xfrm>
          <a:prstGeom prst="rect">
            <a:avLst/>
          </a:prstGeom>
          <a:noFill/>
          <a:ln/>
        </p:spPr>
        <p:txBody>
          <a:bodyPr wrap="square" lIns="0" tIns="0" rIns="0" bIns="0" rtlCol="0" anchor="ctr"/>
          <a:lstStyle/>
          <a:p>
            <a:r>
              <a:rPr lang="en-US" sz="867" b="1" kern="0" spc="267" dirty="0">
                <a:solidFill>
                  <a:srgbClr val="888888"/>
                </a:solidFill>
                <a:latin typeface="Trebuchet MS" pitchFamily="34" charset="0"/>
                <a:ea typeface="Trebuchet MS" pitchFamily="34" charset="-122"/>
                <a:cs typeface="Trebuchet MS" pitchFamily="34" charset="-120"/>
              </a:rPr>
              <a:t>Harmful substance use</a:t>
            </a:r>
            <a:endParaRPr lang="en-US" sz="867" dirty="0"/>
          </a:p>
        </p:txBody>
      </p:sp>
      <p:sp>
        <p:nvSpPr>
          <p:cNvPr id="28" name="Text 26"/>
          <p:cNvSpPr/>
          <p:nvPr/>
        </p:nvSpPr>
        <p:spPr>
          <a:xfrm>
            <a:off x="243840" y="4128666"/>
            <a:ext cx="2701379" cy="208482"/>
          </a:xfrm>
          <a:prstGeom prst="rect">
            <a:avLst/>
          </a:prstGeom>
          <a:noFill/>
          <a:ln/>
        </p:spPr>
        <p:txBody>
          <a:bodyPr wrap="square" lIns="0" tIns="0" rIns="0" bIns="0" rtlCol="0" anchor="ctr"/>
          <a:lstStyle/>
          <a:p>
            <a:r>
              <a:rPr lang="en-US" sz="867" b="1" kern="0" spc="267" dirty="0">
                <a:solidFill>
                  <a:srgbClr val="888888"/>
                </a:solidFill>
                <a:latin typeface="Trebuchet MS" pitchFamily="34" charset="0"/>
                <a:ea typeface="Trebuchet MS" pitchFamily="34" charset="-122"/>
                <a:cs typeface="Trebuchet MS" pitchFamily="34" charset="-120"/>
              </a:rPr>
              <a:t>Thought disorder</a:t>
            </a:r>
            <a:endParaRPr lang="en-US" sz="867" dirty="0"/>
          </a:p>
        </p:txBody>
      </p:sp>
      <p:sp>
        <p:nvSpPr>
          <p:cNvPr id="39" name="Text 37"/>
          <p:cNvSpPr/>
          <p:nvPr/>
        </p:nvSpPr>
        <p:spPr>
          <a:xfrm>
            <a:off x="274320" y="1313720"/>
            <a:ext cx="3779520" cy="426720"/>
          </a:xfrm>
          <a:prstGeom prst="rect">
            <a:avLst/>
          </a:prstGeom>
          <a:noFill/>
          <a:ln/>
        </p:spPr>
        <p:txBody>
          <a:bodyPr wrap="square" lIns="0" tIns="0" rIns="0" bIns="0" rtlCol="0" anchor="ctr"/>
          <a:lstStyle/>
          <a:p>
            <a:r>
              <a:rPr lang="en-US" sz="1067" i="1" dirty="0">
                <a:solidFill>
                  <a:srgbClr val="E64500"/>
                </a:solidFill>
                <a:latin typeface="Calibri" pitchFamily="34" charset="0"/>
                <a:ea typeface="Calibri" pitchFamily="34" charset="-122"/>
                <a:cs typeface="Calibri" pitchFamily="34" charset="-120"/>
              </a:rPr>
              <a:t>Aim: treat symptoms and reduce impairment</a:t>
            </a:r>
            <a:endParaRPr lang="en-US" sz="1067" dirty="0">
              <a:solidFill>
                <a:srgbClr val="E64500"/>
              </a:solidFill>
            </a:endParaRPr>
          </a:p>
        </p:txBody>
      </p:sp>
      <p:sp>
        <p:nvSpPr>
          <p:cNvPr id="41" name="Shape 39"/>
          <p:cNvSpPr/>
          <p:nvPr/>
        </p:nvSpPr>
        <p:spPr>
          <a:xfrm>
            <a:off x="4530181" y="1943408"/>
            <a:ext cx="3200400" cy="325977"/>
          </a:xfrm>
          <a:prstGeom prst="roundRect">
            <a:avLst>
              <a:gd name="adj" fmla="val 48780"/>
            </a:avLst>
          </a:prstGeom>
          <a:solidFill>
            <a:srgbClr val="FFFFFF"/>
          </a:solidFill>
          <a:ln w="12700">
            <a:solidFill>
              <a:srgbClr val="FFB566"/>
            </a:solidFill>
            <a:prstDash val="solid"/>
          </a:ln>
        </p:spPr>
        <p:txBody>
          <a:bodyPr/>
          <a:lstStyle/>
          <a:p>
            <a:endParaRPr lang="en-US" sz="2400"/>
          </a:p>
        </p:txBody>
      </p:sp>
      <p:sp>
        <p:nvSpPr>
          <p:cNvPr id="42" name="Text 40"/>
          <p:cNvSpPr/>
          <p:nvPr/>
        </p:nvSpPr>
        <p:spPr>
          <a:xfrm>
            <a:off x="4328160" y="1995651"/>
            <a:ext cx="3535680" cy="249936"/>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Distress (Depressed mood &amp; anhedonia)</a:t>
            </a:r>
            <a:endParaRPr lang="en-US" sz="1000" dirty="0"/>
          </a:p>
          <a:p>
            <a:pPr algn="ctr"/>
            <a:r>
              <a:rPr lang="en-US" sz="1000" b="1" dirty="0">
                <a:solidFill>
                  <a:srgbClr val="7A3300"/>
                </a:solidFill>
                <a:latin typeface="Trebuchet MS" pitchFamily="34" charset="0"/>
                <a:ea typeface="Trebuchet MS" pitchFamily="34" charset="-122"/>
                <a:cs typeface="Trebuchet MS" pitchFamily="34" charset="-120"/>
              </a:rPr>
              <a:t>↔  Happiness</a:t>
            </a:r>
            <a:endParaRPr lang="en-US" sz="1000" dirty="0"/>
          </a:p>
        </p:txBody>
      </p:sp>
      <p:sp>
        <p:nvSpPr>
          <p:cNvPr id="43" name="Shape 41"/>
          <p:cNvSpPr/>
          <p:nvPr/>
        </p:nvSpPr>
        <p:spPr>
          <a:xfrm>
            <a:off x="4530181" y="2298936"/>
            <a:ext cx="3200400" cy="249936"/>
          </a:xfrm>
          <a:prstGeom prst="roundRect">
            <a:avLst>
              <a:gd name="adj" fmla="val 48780"/>
            </a:avLst>
          </a:prstGeom>
          <a:solidFill>
            <a:srgbClr val="FFFFFF"/>
          </a:solidFill>
          <a:ln w="12700">
            <a:solidFill>
              <a:srgbClr val="FFB566"/>
            </a:solidFill>
            <a:prstDash val="solid"/>
          </a:ln>
        </p:spPr>
        <p:txBody>
          <a:bodyPr/>
          <a:lstStyle/>
          <a:p>
            <a:endParaRPr lang="en-US" sz="2400"/>
          </a:p>
        </p:txBody>
      </p:sp>
      <p:sp>
        <p:nvSpPr>
          <p:cNvPr id="44" name="Text 42"/>
          <p:cNvSpPr/>
          <p:nvPr/>
        </p:nvSpPr>
        <p:spPr>
          <a:xfrm>
            <a:off x="4328160" y="2298936"/>
            <a:ext cx="3535680" cy="249936"/>
          </a:xfrm>
          <a:prstGeom prst="rect">
            <a:avLst/>
          </a:prstGeom>
          <a:noFill/>
          <a:ln/>
        </p:spPr>
        <p:txBody>
          <a:bodyPr wrap="square" lIns="0" tIns="0" rIns="0" bIns="0" rtlCol="0" anchor="ctr"/>
          <a:lstStyle/>
          <a:p>
            <a:pPr algn="ctr"/>
            <a:r>
              <a:rPr lang="en-US" sz="1000" b="1" dirty="0">
                <a:solidFill>
                  <a:srgbClr val="7A3300"/>
                </a:solidFill>
                <a:latin typeface="Trebuchet MS" pitchFamily="34" charset="0"/>
                <a:ea typeface="Trebuchet MS" pitchFamily="34" charset="-122"/>
                <a:cs typeface="Trebuchet MS" pitchFamily="34" charset="-120"/>
              </a:rPr>
              <a:t>Distress (Anxiousness) / Fear ↔  Calmness</a:t>
            </a:r>
            <a:endParaRPr lang="en-US" sz="1000" dirty="0"/>
          </a:p>
        </p:txBody>
      </p:sp>
      <p:sp>
        <p:nvSpPr>
          <p:cNvPr id="48" name="Shape 46"/>
          <p:cNvSpPr/>
          <p:nvPr/>
        </p:nvSpPr>
        <p:spPr>
          <a:xfrm>
            <a:off x="4530181" y="3088239"/>
            <a:ext cx="3200400" cy="249936"/>
          </a:xfrm>
          <a:prstGeom prst="roundRect">
            <a:avLst>
              <a:gd name="adj" fmla="val 48780"/>
            </a:avLst>
          </a:prstGeom>
          <a:solidFill>
            <a:srgbClr val="FFFFFF"/>
          </a:solidFill>
          <a:ln w="12700">
            <a:solidFill>
              <a:srgbClr val="FFB566"/>
            </a:solidFill>
            <a:prstDash val="solid"/>
          </a:ln>
        </p:spPr>
        <p:txBody>
          <a:bodyPr/>
          <a:lstStyle/>
          <a:p>
            <a:endParaRPr lang="en-US" sz="2400"/>
          </a:p>
        </p:txBody>
      </p:sp>
      <p:sp>
        <p:nvSpPr>
          <p:cNvPr id="49" name="Text 47"/>
          <p:cNvSpPr/>
          <p:nvPr/>
        </p:nvSpPr>
        <p:spPr>
          <a:xfrm>
            <a:off x="4328160" y="3088239"/>
            <a:ext cx="3535680" cy="249936"/>
          </a:xfrm>
          <a:prstGeom prst="rect">
            <a:avLst/>
          </a:prstGeom>
          <a:noFill/>
          <a:ln/>
        </p:spPr>
        <p:txBody>
          <a:bodyPr wrap="square" lIns="0" tIns="0" rIns="0" bIns="0" rtlCol="0" anchor="ctr"/>
          <a:lstStyle/>
          <a:p>
            <a:pPr algn="ctr"/>
            <a:r>
              <a:rPr lang="en-US" sz="1000" b="1" dirty="0">
                <a:solidFill>
                  <a:srgbClr val="7A3300"/>
                </a:solidFill>
                <a:latin typeface="Trebuchet MS" pitchFamily="34" charset="0"/>
                <a:ea typeface="Trebuchet MS" pitchFamily="34" charset="-122"/>
                <a:cs typeface="Trebuchet MS" pitchFamily="34" charset="-120"/>
              </a:rPr>
              <a:t>Self-derogation  ↔  Self-acceptance *</a:t>
            </a:r>
            <a:endParaRPr lang="en-US" sz="1000" dirty="0"/>
          </a:p>
        </p:txBody>
      </p:sp>
      <p:sp>
        <p:nvSpPr>
          <p:cNvPr id="50" name="Shape 48"/>
          <p:cNvSpPr/>
          <p:nvPr/>
        </p:nvSpPr>
        <p:spPr>
          <a:xfrm>
            <a:off x="4530181" y="3390600"/>
            <a:ext cx="3200400" cy="249936"/>
          </a:xfrm>
          <a:prstGeom prst="roundRect">
            <a:avLst>
              <a:gd name="adj" fmla="val 48780"/>
            </a:avLst>
          </a:prstGeom>
          <a:solidFill>
            <a:srgbClr val="FFFFFF"/>
          </a:solidFill>
          <a:ln w="12700">
            <a:solidFill>
              <a:srgbClr val="FFB566"/>
            </a:solidFill>
            <a:prstDash val="solid"/>
          </a:ln>
        </p:spPr>
        <p:txBody>
          <a:bodyPr/>
          <a:lstStyle/>
          <a:p>
            <a:endParaRPr lang="en-US" sz="2400"/>
          </a:p>
        </p:txBody>
      </p:sp>
      <p:sp>
        <p:nvSpPr>
          <p:cNvPr id="51" name="Text 49"/>
          <p:cNvSpPr/>
          <p:nvPr/>
        </p:nvSpPr>
        <p:spPr>
          <a:xfrm>
            <a:off x="4328160" y="3390600"/>
            <a:ext cx="3535680" cy="249936"/>
          </a:xfrm>
          <a:prstGeom prst="rect">
            <a:avLst/>
          </a:prstGeom>
          <a:noFill/>
          <a:ln/>
        </p:spPr>
        <p:txBody>
          <a:bodyPr wrap="square" lIns="0" tIns="0" rIns="0" bIns="0" rtlCol="0" anchor="ctr"/>
          <a:lstStyle/>
          <a:p>
            <a:pPr algn="ctr"/>
            <a:r>
              <a:rPr lang="en-US" sz="1000" b="1" dirty="0">
                <a:solidFill>
                  <a:srgbClr val="7A3300"/>
                </a:solidFill>
                <a:latin typeface="Trebuchet MS" pitchFamily="34" charset="0"/>
                <a:ea typeface="Trebuchet MS" pitchFamily="34" charset="-122"/>
                <a:cs typeface="Trebuchet MS" pitchFamily="34" charset="-120"/>
              </a:rPr>
              <a:t>Fear  ↔  Acceptance*</a:t>
            </a:r>
            <a:endParaRPr lang="en-US" sz="1000" dirty="0"/>
          </a:p>
        </p:txBody>
      </p:sp>
      <p:sp>
        <p:nvSpPr>
          <p:cNvPr id="55" name="Shape 53"/>
          <p:cNvSpPr/>
          <p:nvPr/>
        </p:nvSpPr>
        <p:spPr>
          <a:xfrm>
            <a:off x="4510755" y="3776781"/>
            <a:ext cx="3200400" cy="249936"/>
          </a:xfrm>
          <a:prstGeom prst="roundRect">
            <a:avLst>
              <a:gd name="adj" fmla="val 48780"/>
            </a:avLst>
          </a:prstGeom>
          <a:solidFill>
            <a:srgbClr val="FFFFFF"/>
          </a:solidFill>
          <a:ln w="12700">
            <a:solidFill>
              <a:srgbClr val="FFB566"/>
            </a:solidFill>
            <a:prstDash val="solid"/>
          </a:ln>
        </p:spPr>
        <p:txBody>
          <a:bodyPr/>
          <a:lstStyle/>
          <a:p>
            <a:endParaRPr lang="en-US" sz="2400"/>
          </a:p>
        </p:txBody>
      </p:sp>
      <p:sp>
        <p:nvSpPr>
          <p:cNvPr id="56" name="Text 54"/>
          <p:cNvSpPr/>
          <p:nvPr/>
        </p:nvSpPr>
        <p:spPr>
          <a:xfrm>
            <a:off x="4308734" y="3776781"/>
            <a:ext cx="3535680" cy="249936"/>
          </a:xfrm>
          <a:prstGeom prst="rect">
            <a:avLst/>
          </a:prstGeom>
          <a:noFill/>
          <a:ln/>
        </p:spPr>
        <p:txBody>
          <a:bodyPr wrap="square" lIns="0" tIns="0" rIns="0" bIns="0" rtlCol="0" anchor="ctr"/>
          <a:lstStyle/>
          <a:p>
            <a:pPr algn="ctr"/>
            <a:r>
              <a:rPr lang="en-US" sz="1000" b="1" dirty="0">
                <a:solidFill>
                  <a:srgbClr val="7A3300"/>
                </a:solidFill>
                <a:latin typeface="Trebuchet MS" pitchFamily="34" charset="0"/>
                <a:ea typeface="Trebuchet MS" pitchFamily="34" charset="-122"/>
                <a:cs typeface="Trebuchet MS" pitchFamily="34" charset="-120"/>
              </a:rPr>
              <a:t>Social withdrawal  ↔  Connection</a:t>
            </a:r>
            <a:endParaRPr lang="en-US" sz="1000" dirty="0"/>
          </a:p>
        </p:txBody>
      </p:sp>
      <p:sp>
        <p:nvSpPr>
          <p:cNvPr id="60" name="Shape 58"/>
          <p:cNvSpPr/>
          <p:nvPr/>
        </p:nvSpPr>
        <p:spPr>
          <a:xfrm>
            <a:off x="4530181" y="4140408"/>
            <a:ext cx="3200400" cy="249936"/>
          </a:xfrm>
          <a:prstGeom prst="roundRect">
            <a:avLst>
              <a:gd name="adj" fmla="val 48780"/>
            </a:avLst>
          </a:prstGeom>
          <a:solidFill>
            <a:srgbClr val="FFFFFF"/>
          </a:solidFill>
          <a:ln w="12700">
            <a:solidFill>
              <a:srgbClr val="FFB566"/>
            </a:solidFill>
            <a:prstDash val="solid"/>
          </a:ln>
        </p:spPr>
        <p:txBody>
          <a:bodyPr/>
          <a:lstStyle/>
          <a:p>
            <a:endParaRPr lang="en-US" sz="2400"/>
          </a:p>
        </p:txBody>
      </p:sp>
      <p:sp>
        <p:nvSpPr>
          <p:cNvPr id="61" name="Text 59"/>
          <p:cNvSpPr/>
          <p:nvPr/>
        </p:nvSpPr>
        <p:spPr>
          <a:xfrm>
            <a:off x="4530181" y="4140408"/>
            <a:ext cx="3200400" cy="249936"/>
          </a:xfrm>
          <a:prstGeom prst="rect">
            <a:avLst/>
          </a:prstGeom>
          <a:noFill/>
          <a:ln/>
        </p:spPr>
        <p:txBody>
          <a:bodyPr wrap="square" lIns="0" tIns="0" rIns="0" bIns="0" rtlCol="0" anchor="ctr"/>
          <a:lstStyle/>
          <a:p>
            <a:pPr algn="ctr"/>
            <a:r>
              <a:rPr lang="en-US" sz="1000" b="1" dirty="0" err="1">
                <a:solidFill>
                  <a:srgbClr val="7A3300"/>
                </a:solidFill>
                <a:latin typeface="Trebuchet MS" pitchFamily="34" charset="0"/>
                <a:ea typeface="Trebuchet MS" pitchFamily="34" charset="-122"/>
                <a:cs typeface="Trebuchet MS" pitchFamily="34" charset="-120"/>
              </a:rPr>
              <a:t>Internalising</a:t>
            </a:r>
            <a:r>
              <a:rPr lang="en-US" sz="1000" b="1" dirty="0">
                <a:solidFill>
                  <a:srgbClr val="7A3300"/>
                </a:solidFill>
                <a:latin typeface="Trebuchet MS" pitchFamily="34" charset="0"/>
                <a:ea typeface="Trebuchet MS" pitchFamily="34" charset="-122"/>
                <a:cs typeface="Trebuchet MS" pitchFamily="34" charset="-120"/>
              </a:rPr>
              <a:t> (Several) ↔  Activities &amp; Functioning</a:t>
            </a:r>
            <a:endParaRPr lang="en-US" sz="1000" dirty="0"/>
          </a:p>
        </p:txBody>
      </p:sp>
      <p:sp>
        <p:nvSpPr>
          <p:cNvPr id="62" name="Shape 60"/>
          <p:cNvSpPr/>
          <p:nvPr/>
        </p:nvSpPr>
        <p:spPr>
          <a:xfrm>
            <a:off x="8578587" y="1897530"/>
            <a:ext cx="3048000" cy="246888"/>
          </a:xfrm>
          <a:prstGeom prst="roundRect">
            <a:avLst>
              <a:gd name="adj" fmla="val 48780"/>
            </a:avLst>
          </a:prstGeom>
          <a:solidFill>
            <a:srgbClr val="FFFFFF"/>
          </a:solidFill>
          <a:ln w="12700">
            <a:solidFill>
              <a:srgbClr val="FFA800"/>
            </a:solidFill>
            <a:prstDash val="solid"/>
          </a:ln>
        </p:spPr>
        <p:txBody>
          <a:bodyPr/>
          <a:lstStyle/>
          <a:p>
            <a:endParaRPr lang="en-US" sz="2400"/>
          </a:p>
        </p:txBody>
      </p:sp>
      <p:sp>
        <p:nvSpPr>
          <p:cNvPr id="63" name="Text 61"/>
          <p:cNvSpPr/>
          <p:nvPr/>
        </p:nvSpPr>
        <p:spPr>
          <a:xfrm>
            <a:off x="8290560" y="1897530"/>
            <a:ext cx="3657600" cy="246888"/>
          </a:xfrm>
          <a:prstGeom prst="rect">
            <a:avLst/>
          </a:prstGeom>
          <a:noFill/>
          <a:ln/>
        </p:spPr>
        <p:txBody>
          <a:bodyPr wrap="square" lIns="0" tIns="0" rIns="0" bIns="0" rtlCol="0" anchor="ctr"/>
          <a:lstStyle/>
          <a:p>
            <a:pPr algn="ctr"/>
            <a:r>
              <a:rPr lang="en-US" sz="1000" b="1" dirty="0">
                <a:solidFill>
                  <a:srgbClr val="7A4800"/>
                </a:solidFill>
                <a:latin typeface="Trebuchet MS" pitchFamily="34" charset="0"/>
                <a:ea typeface="Trebuchet MS" pitchFamily="34" charset="-122"/>
                <a:cs typeface="Trebuchet MS" pitchFamily="34" charset="-120"/>
              </a:rPr>
              <a:t>Meaning &amp; purpose</a:t>
            </a:r>
            <a:endParaRPr lang="en-US" sz="1000" dirty="0"/>
          </a:p>
        </p:txBody>
      </p:sp>
      <p:sp>
        <p:nvSpPr>
          <p:cNvPr id="64" name="Shape 62"/>
          <p:cNvSpPr/>
          <p:nvPr/>
        </p:nvSpPr>
        <p:spPr>
          <a:xfrm>
            <a:off x="8578587" y="2269386"/>
            <a:ext cx="3048000" cy="246888"/>
          </a:xfrm>
          <a:prstGeom prst="roundRect">
            <a:avLst>
              <a:gd name="adj" fmla="val 48780"/>
            </a:avLst>
          </a:prstGeom>
          <a:solidFill>
            <a:srgbClr val="FFFFFF"/>
          </a:solidFill>
          <a:ln w="12700">
            <a:solidFill>
              <a:srgbClr val="FFA800"/>
            </a:solidFill>
            <a:prstDash val="solid"/>
          </a:ln>
        </p:spPr>
        <p:txBody>
          <a:bodyPr/>
          <a:lstStyle/>
          <a:p>
            <a:endParaRPr lang="en-US" sz="2400"/>
          </a:p>
        </p:txBody>
      </p:sp>
      <p:sp>
        <p:nvSpPr>
          <p:cNvPr id="65" name="Text 63"/>
          <p:cNvSpPr/>
          <p:nvPr/>
        </p:nvSpPr>
        <p:spPr>
          <a:xfrm>
            <a:off x="8290560" y="2269386"/>
            <a:ext cx="3657600" cy="246888"/>
          </a:xfrm>
          <a:prstGeom prst="rect">
            <a:avLst/>
          </a:prstGeom>
          <a:noFill/>
          <a:ln/>
        </p:spPr>
        <p:txBody>
          <a:bodyPr wrap="square" lIns="0" tIns="0" rIns="0" bIns="0" rtlCol="0" anchor="ctr"/>
          <a:lstStyle/>
          <a:p>
            <a:pPr algn="ctr"/>
            <a:r>
              <a:rPr lang="en-US" sz="1000" b="1" dirty="0">
                <a:solidFill>
                  <a:srgbClr val="7A4800"/>
                </a:solidFill>
                <a:latin typeface="Trebuchet MS" pitchFamily="34" charset="0"/>
                <a:ea typeface="Trebuchet MS" pitchFamily="34" charset="-122"/>
                <a:cs typeface="Trebuchet MS" pitchFamily="34" charset="-120"/>
              </a:rPr>
              <a:t>Life satisfaction</a:t>
            </a:r>
            <a:endParaRPr lang="en-US" sz="1000" dirty="0"/>
          </a:p>
        </p:txBody>
      </p:sp>
      <p:sp>
        <p:nvSpPr>
          <p:cNvPr id="66" name="Shape 64"/>
          <p:cNvSpPr/>
          <p:nvPr/>
        </p:nvSpPr>
        <p:spPr>
          <a:xfrm>
            <a:off x="8578587" y="2641242"/>
            <a:ext cx="3048000" cy="246888"/>
          </a:xfrm>
          <a:prstGeom prst="roundRect">
            <a:avLst>
              <a:gd name="adj" fmla="val 48780"/>
            </a:avLst>
          </a:prstGeom>
          <a:solidFill>
            <a:srgbClr val="FFFFFF"/>
          </a:solidFill>
          <a:ln w="12700">
            <a:solidFill>
              <a:srgbClr val="FFA800"/>
            </a:solidFill>
            <a:prstDash val="solid"/>
          </a:ln>
        </p:spPr>
        <p:txBody>
          <a:bodyPr/>
          <a:lstStyle/>
          <a:p>
            <a:endParaRPr lang="en-US" sz="2400"/>
          </a:p>
        </p:txBody>
      </p:sp>
      <p:sp>
        <p:nvSpPr>
          <p:cNvPr id="67" name="Text 65"/>
          <p:cNvSpPr/>
          <p:nvPr/>
        </p:nvSpPr>
        <p:spPr>
          <a:xfrm>
            <a:off x="8290560" y="2641242"/>
            <a:ext cx="3657600" cy="246888"/>
          </a:xfrm>
          <a:prstGeom prst="rect">
            <a:avLst/>
          </a:prstGeom>
          <a:noFill/>
          <a:ln/>
        </p:spPr>
        <p:txBody>
          <a:bodyPr wrap="square" lIns="0" tIns="0" rIns="0" bIns="0" rtlCol="0" anchor="ctr"/>
          <a:lstStyle/>
          <a:p>
            <a:pPr algn="ctr"/>
            <a:r>
              <a:rPr lang="en-US" sz="1000" b="1" dirty="0">
                <a:solidFill>
                  <a:srgbClr val="7A4800"/>
                </a:solidFill>
                <a:latin typeface="Trebuchet MS" pitchFamily="34" charset="0"/>
                <a:ea typeface="Trebuchet MS" pitchFamily="34" charset="-122"/>
                <a:cs typeface="Trebuchet MS" pitchFamily="34" charset="-120"/>
              </a:rPr>
              <a:t>Optimism</a:t>
            </a:r>
            <a:endParaRPr lang="en-US" sz="1000" dirty="0"/>
          </a:p>
        </p:txBody>
      </p:sp>
      <p:sp>
        <p:nvSpPr>
          <p:cNvPr id="68" name="Shape 66"/>
          <p:cNvSpPr/>
          <p:nvPr/>
        </p:nvSpPr>
        <p:spPr>
          <a:xfrm>
            <a:off x="8578587" y="3013098"/>
            <a:ext cx="3048000" cy="246888"/>
          </a:xfrm>
          <a:prstGeom prst="roundRect">
            <a:avLst>
              <a:gd name="adj" fmla="val 48780"/>
            </a:avLst>
          </a:prstGeom>
          <a:solidFill>
            <a:srgbClr val="FFFFFF"/>
          </a:solidFill>
          <a:ln w="12700">
            <a:solidFill>
              <a:srgbClr val="FFA800"/>
            </a:solidFill>
            <a:prstDash val="solid"/>
          </a:ln>
        </p:spPr>
        <p:txBody>
          <a:bodyPr/>
          <a:lstStyle/>
          <a:p>
            <a:endParaRPr lang="en-US" sz="2400"/>
          </a:p>
        </p:txBody>
      </p:sp>
      <p:sp>
        <p:nvSpPr>
          <p:cNvPr id="69" name="Text 67"/>
          <p:cNvSpPr/>
          <p:nvPr/>
        </p:nvSpPr>
        <p:spPr>
          <a:xfrm>
            <a:off x="8290560" y="3013098"/>
            <a:ext cx="3657600" cy="246888"/>
          </a:xfrm>
          <a:prstGeom prst="rect">
            <a:avLst/>
          </a:prstGeom>
          <a:noFill/>
          <a:ln/>
        </p:spPr>
        <p:txBody>
          <a:bodyPr wrap="square" lIns="0" tIns="0" rIns="0" bIns="0" rtlCol="0" anchor="ctr"/>
          <a:lstStyle/>
          <a:p>
            <a:pPr algn="ctr"/>
            <a:r>
              <a:rPr lang="en-US" sz="1000" b="1" dirty="0">
                <a:solidFill>
                  <a:srgbClr val="7A4800"/>
                </a:solidFill>
                <a:latin typeface="Trebuchet MS" pitchFamily="34" charset="0"/>
                <a:ea typeface="Trebuchet MS" pitchFamily="34" charset="-122"/>
                <a:cs typeface="Trebuchet MS" pitchFamily="34" charset="-120"/>
              </a:rPr>
              <a:t>Self-congruence</a:t>
            </a:r>
            <a:endParaRPr lang="en-US" sz="1000" dirty="0"/>
          </a:p>
        </p:txBody>
      </p:sp>
      <p:sp>
        <p:nvSpPr>
          <p:cNvPr id="70" name="Shape 68"/>
          <p:cNvSpPr/>
          <p:nvPr/>
        </p:nvSpPr>
        <p:spPr>
          <a:xfrm>
            <a:off x="8578587" y="3384954"/>
            <a:ext cx="3048000" cy="246888"/>
          </a:xfrm>
          <a:prstGeom prst="roundRect">
            <a:avLst>
              <a:gd name="adj" fmla="val 48780"/>
            </a:avLst>
          </a:prstGeom>
          <a:solidFill>
            <a:srgbClr val="FFFFFF"/>
          </a:solidFill>
          <a:ln w="12700">
            <a:solidFill>
              <a:srgbClr val="FFA800"/>
            </a:solidFill>
            <a:prstDash val="solid"/>
          </a:ln>
        </p:spPr>
        <p:txBody>
          <a:bodyPr/>
          <a:lstStyle/>
          <a:p>
            <a:endParaRPr lang="en-US" sz="2400"/>
          </a:p>
        </p:txBody>
      </p:sp>
      <p:sp>
        <p:nvSpPr>
          <p:cNvPr id="71" name="Text 69"/>
          <p:cNvSpPr/>
          <p:nvPr/>
        </p:nvSpPr>
        <p:spPr>
          <a:xfrm>
            <a:off x="8290560" y="3384954"/>
            <a:ext cx="3657600" cy="246888"/>
          </a:xfrm>
          <a:prstGeom prst="rect">
            <a:avLst/>
          </a:prstGeom>
          <a:noFill/>
          <a:ln/>
        </p:spPr>
        <p:txBody>
          <a:bodyPr wrap="square" lIns="0" tIns="0" rIns="0" bIns="0" rtlCol="0" anchor="ctr"/>
          <a:lstStyle/>
          <a:p>
            <a:pPr algn="ctr"/>
            <a:r>
              <a:rPr lang="en-US" sz="1000" b="1" dirty="0">
                <a:solidFill>
                  <a:srgbClr val="7A4800"/>
                </a:solidFill>
                <a:latin typeface="Trebuchet MS" pitchFamily="34" charset="0"/>
                <a:ea typeface="Trebuchet MS" pitchFamily="34" charset="-122"/>
                <a:cs typeface="Trebuchet MS" pitchFamily="34" charset="-120"/>
              </a:rPr>
              <a:t>Development &amp; growth</a:t>
            </a:r>
            <a:endParaRPr lang="en-US" sz="1000" dirty="0"/>
          </a:p>
        </p:txBody>
      </p:sp>
      <p:sp>
        <p:nvSpPr>
          <p:cNvPr id="72" name="Shape 70"/>
          <p:cNvSpPr/>
          <p:nvPr/>
        </p:nvSpPr>
        <p:spPr>
          <a:xfrm>
            <a:off x="8578587" y="3756810"/>
            <a:ext cx="3048000" cy="246888"/>
          </a:xfrm>
          <a:prstGeom prst="roundRect">
            <a:avLst>
              <a:gd name="adj" fmla="val 48780"/>
            </a:avLst>
          </a:prstGeom>
          <a:solidFill>
            <a:srgbClr val="FFFFFF"/>
          </a:solidFill>
          <a:ln w="12700">
            <a:solidFill>
              <a:srgbClr val="FFA800"/>
            </a:solidFill>
            <a:prstDash val="solid"/>
          </a:ln>
        </p:spPr>
        <p:txBody>
          <a:bodyPr/>
          <a:lstStyle/>
          <a:p>
            <a:endParaRPr lang="en-US" sz="2400"/>
          </a:p>
        </p:txBody>
      </p:sp>
      <p:sp>
        <p:nvSpPr>
          <p:cNvPr id="73" name="Text 71"/>
          <p:cNvSpPr/>
          <p:nvPr/>
        </p:nvSpPr>
        <p:spPr>
          <a:xfrm>
            <a:off x="8290560" y="3756810"/>
            <a:ext cx="3657600" cy="246888"/>
          </a:xfrm>
          <a:prstGeom prst="rect">
            <a:avLst/>
          </a:prstGeom>
          <a:noFill/>
          <a:ln/>
        </p:spPr>
        <p:txBody>
          <a:bodyPr wrap="square" lIns="0" tIns="0" rIns="0" bIns="0" rtlCol="0" anchor="ctr"/>
          <a:lstStyle/>
          <a:p>
            <a:pPr algn="ctr"/>
            <a:r>
              <a:rPr lang="en-US" sz="1000" b="1" dirty="0">
                <a:solidFill>
                  <a:srgbClr val="7A4800"/>
                </a:solidFill>
                <a:latin typeface="Trebuchet MS" pitchFamily="34" charset="0"/>
                <a:ea typeface="Trebuchet MS" pitchFamily="34" charset="-122"/>
                <a:cs typeface="Trebuchet MS" pitchFamily="34" charset="-120"/>
              </a:rPr>
              <a:t>Achievement</a:t>
            </a:r>
            <a:endParaRPr lang="en-US" sz="1000" dirty="0"/>
          </a:p>
        </p:txBody>
      </p:sp>
      <p:sp>
        <p:nvSpPr>
          <p:cNvPr id="74" name="Shape 72"/>
          <p:cNvSpPr/>
          <p:nvPr/>
        </p:nvSpPr>
        <p:spPr>
          <a:xfrm>
            <a:off x="8578587" y="4128666"/>
            <a:ext cx="3048000" cy="246888"/>
          </a:xfrm>
          <a:prstGeom prst="roundRect">
            <a:avLst>
              <a:gd name="adj" fmla="val 48780"/>
            </a:avLst>
          </a:prstGeom>
          <a:solidFill>
            <a:srgbClr val="FFFFFF"/>
          </a:solidFill>
          <a:ln w="12700">
            <a:solidFill>
              <a:srgbClr val="FFA800"/>
            </a:solidFill>
            <a:prstDash val="solid"/>
          </a:ln>
        </p:spPr>
        <p:txBody>
          <a:bodyPr/>
          <a:lstStyle/>
          <a:p>
            <a:endParaRPr lang="en-US" sz="2400"/>
          </a:p>
        </p:txBody>
      </p:sp>
      <p:sp>
        <p:nvSpPr>
          <p:cNvPr id="75" name="Text 73"/>
          <p:cNvSpPr/>
          <p:nvPr/>
        </p:nvSpPr>
        <p:spPr>
          <a:xfrm>
            <a:off x="8290560" y="4128666"/>
            <a:ext cx="3657600" cy="246888"/>
          </a:xfrm>
          <a:prstGeom prst="rect">
            <a:avLst/>
          </a:prstGeom>
          <a:noFill/>
          <a:ln/>
        </p:spPr>
        <p:txBody>
          <a:bodyPr wrap="square" lIns="0" tIns="0" rIns="0" bIns="0" rtlCol="0" anchor="ctr"/>
          <a:lstStyle/>
          <a:p>
            <a:pPr algn="ctr"/>
            <a:r>
              <a:rPr lang="en-US" sz="1000" b="1" dirty="0">
                <a:solidFill>
                  <a:srgbClr val="7A4800"/>
                </a:solidFill>
                <a:latin typeface="Trebuchet MS" pitchFamily="34" charset="0"/>
                <a:ea typeface="Trebuchet MS" pitchFamily="34" charset="-122"/>
                <a:cs typeface="Trebuchet MS" pitchFamily="34" charset="-120"/>
              </a:rPr>
              <a:t>Belonging</a:t>
            </a:r>
            <a:endParaRPr lang="en-US" sz="1000" dirty="0"/>
          </a:p>
        </p:txBody>
      </p:sp>
      <p:sp>
        <p:nvSpPr>
          <p:cNvPr id="76" name="Shape 74"/>
          <p:cNvSpPr/>
          <p:nvPr/>
        </p:nvSpPr>
        <p:spPr>
          <a:xfrm>
            <a:off x="8578587" y="4500522"/>
            <a:ext cx="3048000" cy="246888"/>
          </a:xfrm>
          <a:prstGeom prst="roundRect">
            <a:avLst>
              <a:gd name="adj" fmla="val 48780"/>
            </a:avLst>
          </a:prstGeom>
          <a:solidFill>
            <a:srgbClr val="FFFFFF"/>
          </a:solidFill>
          <a:ln w="12700">
            <a:solidFill>
              <a:srgbClr val="FFA800"/>
            </a:solidFill>
            <a:prstDash val="solid"/>
          </a:ln>
        </p:spPr>
        <p:txBody>
          <a:bodyPr/>
          <a:lstStyle/>
          <a:p>
            <a:endParaRPr lang="en-US" sz="2400"/>
          </a:p>
        </p:txBody>
      </p:sp>
      <p:sp>
        <p:nvSpPr>
          <p:cNvPr id="77" name="Text 75"/>
          <p:cNvSpPr/>
          <p:nvPr/>
        </p:nvSpPr>
        <p:spPr>
          <a:xfrm>
            <a:off x="8290560" y="4500522"/>
            <a:ext cx="3657600" cy="246888"/>
          </a:xfrm>
          <a:prstGeom prst="rect">
            <a:avLst/>
          </a:prstGeom>
          <a:noFill/>
          <a:ln/>
        </p:spPr>
        <p:txBody>
          <a:bodyPr wrap="square" lIns="0" tIns="0" rIns="0" bIns="0" rtlCol="0" anchor="ctr"/>
          <a:lstStyle/>
          <a:p>
            <a:pPr algn="ctr"/>
            <a:r>
              <a:rPr lang="en-US" sz="1000" b="1" dirty="0">
                <a:solidFill>
                  <a:srgbClr val="7A4800"/>
                </a:solidFill>
                <a:latin typeface="Trebuchet MS" pitchFamily="34" charset="0"/>
                <a:ea typeface="Trebuchet MS" pitchFamily="34" charset="-122"/>
                <a:cs typeface="Trebuchet MS" pitchFamily="34" charset="-120"/>
              </a:rPr>
              <a:t>Fun</a:t>
            </a:r>
            <a:endParaRPr lang="en-US" sz="1000" dirty="0"/>
          </a:p>
        </p:txBody>
      </p:sp>
      <p:sp>
        <p:nvSpPr>
          <p:cNvPr id="78" name="Shape 76"/>
          <p:cNvSpPr/>
          <p:nvPr/>
        </p:nvSpPr>
        <p:spPr>
          <a:xfrm>
            <a:off x="8578587" y="4872378"/>
            <a:ext cx="3048000" cy="246888"/>
          </a:xfrm>
          <a:prstGeom prst="roundRect">
            <a:avLst>
              <a:gd name="adj" fmla="val 48780"/>
            </a:avLst>
          </a:prstGeom>
          <a:solidFill>
            <a:srgbClr val="FFFFFF"/>
          </a:solidFill>
          <a:ln w="12700">
            <a:solidFill>
              <a:srgbClr val="FFA800"/>
            </a:solidFill>
            <a:prstDash val="solid"/>
          </a:ln>
        </p:spPr>
        <p:txBody>
          <a:bodyPr/>
          <a:lstStyle/>
          <a:p>
            <a:endParaRPr lang="en-US" sz="2400"/>
          </a:p>
        </p:txBody>
      </p:sp>
      <p:sp>
        <p:nvSpPr>
          <p:cNvPr id="79" name="Text 77"/>
          <p:cNvSpPr/>
          <p:nvPr/>
        </p:nvSpPr>
        <p:spPr>
          <a:xfrm>
            <a:off x="8290560" y="4872378"/>
            <a:ext cx="3657600" cy="246888"/>
          </a:xfrm>
          <a:prstGeom prst="rect">
            <a:avLst/>
          </a:prstGeom>
          <a:noFill/>
          <a:ln/>
        </p:spPr>
        <p:txBody>
          <a:bodyPr wrap="square" lIns="0" tIns="0" rIns="0" bIns="0" rtlCol="0" anchor="ctr"/>
          <a:lstStyle/>
          <a:p>
            <a:pPr algn="ctr"/>
            <a:r>
              <a:rPr lang="en-US" sz="1000" b="1" dirty="0">
                <a:solidFill>
                  <a:srgbClr val="7A4800"/>
                </a:solidFill>
                <a:latin typeface="Trebuchet MS" pitchFamily="34" charset="0"/>
                <a:ea typeface="Trebuchet MS" pitchFamily="34" charset="-122"/>
                <a:cs typeface="Trebuchet MS" pitchFamily="34" charset="-120"/>
              </a:rPr>
              <a:t>Sense of safety</a:t>
            </a:r>
            <a:endParaRPr lang="en-US" sz="1000" dirty="0"/>
          </a:p>
        </p:txBody>
      </p:sp>
      <p:sp>
        <p:nvSpPr>
          <p:cNvPr id="80" name="Text 78"/>
          <p:cNvSpPr/>
          <p:nvPr/>
        </p:nvSpPr>
        <p:spPr>
          <a:xfrm>
            <a:off x="7840025" y="1337516"/>
            <a:ext cx="3840480" cy="426720"/>
          </a:xfrm>
          <a:prstGeom prst="rect">
            <a:avLst/>
          </a:prstGeom>
          <a:noFill/>
          <a:ln/>
        </p:spPr>
        <p:txBody>
          <a:bodyPr wrap="square" lIns="0" tIns="0" rIns="0" bIns="0" rtlCol="0" anchor="ctr"/>
          <a:lstStyle/>
          <a:p>
            <a:pPr algn="r"/>
            <a:r>
              <a:rPr lang="en-US" sz="1067" i="1" dirty="0">
                <a:solidFill>
                  <a:srgbClr val="FF8001"/>
                </a:solidFill>
                <a:latin typeface="Calibri" pitchFamily="34" charset="0"/>
                <a:ea typeface="Calibri" pitchFamily="34" charset="-122"/>
                <a:cs typeface="Calibri" pitchFamily="34" charset="-120"/>
              </a:rPr>
              <a:t>Aim: promote wellbeing and build capabilities for life</a:t>
            </a:r>
            <a:endParaRPr lang="en-US" sz="1067" dirty="0">
              <a:solidFill>
                <a:srgbClr val="FF8001"/>
              </a:solidFill>
            </a:endParaRPr>
          </a:p>
        </p:txBody>
      </p:sp>
      <p:sp>
        <p:nvSpPr>
          <p:cNvPr id="84" name="Shape 82"/>
          <p:cNvSpPr/>
          <p:nvPr/>
        </p:nvSpPr>
        <p:spPr>
          <a:xfrm>
            <a:off x="9814560" y="6242304"/>
            <a:ext cx="121920" cy="121920"/>
          </a:xfrm>
          <a:prstGeom prst="ellipse">
            <a:avLst/>
          </a:prstGeom>
          <a:solidFill>
            <a:srgbClr val="FFF5F0"/>
          </a:solidFill>
          <a:ln w="12700">
            <a:solidFill>
              <a:srgbClr val="E54500"/>
            </a:solidFill>
            <a:prstDash val="solid"/>
          </a:ln>
        </p:spPr>
        <p:txBody>
          <a:bodyPr/>
          <a:lstStyle/>
          <a:p>
            <a:endParaRPr lang="en-US" sz="2400"/>
          </a:p>
        </p:txBody>
      </p:sp>
      <p:sp>
        <p:nvSpPr>
          <p:cNvPr id="85" name="Text 83"/>
          <p:cNvSpPr/>
          <p:nvPr/>
        </p:nvSpPr>
        <p:spPr>
          <a:xfrm>
            <a:off x="9973056" y="6230112"/>
            <a:ext cx="1097280" cy="158496"/>
          </a:xfrm>
          <a:prstGeom prst="rect">
            <a:avLst/>
          </a:prstGeom>
          <a:noFill/>
          <a:ln/>
        </p:spPr>
        <p:txBody>
          <a:bodyPr wrap="square" lIns="0" tIns="0" rIns="0" bIns="0" rtlCol="0" anchor="ctr"/>
          <a:lstStyle/>
          <a:p>
            <a:r>
              <a:rPr lang="en-US" sz="867" dirty="0">
                <a:solidFill>
                  <a:srgbClr val="888888"/>
                </a:solidFill>
                <a:latin typeface="Calibri" pitchFamily="34" charset="0"/>
                <a:ea typeface="Calibri" pitchFamily="34" charset="-122"/>
                <a:cs typeface="Calibri" pitchFamily="34" charset="-120"/>
              </a:rPr>
              <a:t>Illness-only</a:t>
            </a:r>
            <a:endParaRPr lang="en-US" sz="867" dirty="0"/>
          </a:p>
        </p:txBody>
      </p:sp>
      <p:sp>
        <p:nvSpPr>
          <p:cNvPr id="86" name="Shape 84"/>
          <p:cNvSpPr/>
          <p:nvPr/>
        </p:nvSpPr>
        <p:spPr>
          <a:xfrm>
            <a:off x="9814560" y="6406896"/>
            <a:ext cx="121920" cy="121920"/>
          </a:xfrm>
          <a:prstGeom prst="ellipse">
            <a:avLst/>
          </a:prstGeom>
          <a:solidFill>
            <a:srgbClr val="FFF3E6"/>
          </a:solidFill>
          <a:ln w="12700">
            <a:solidFill>
              <a:srgbClr val="FFB566"/>
            </a:solidFill>
            <a:prstDash val="solid"/>
          </a:ln>
        </p:spPr>
        <p:txBody>
          <a:bodyPr/>
          <a:lstStyle/>
          <a:p>
            <a:endParaRPr lang="en-US" sz="2400"/>
          </a:p>
        </p:txBody>
      </p:sp>
      <p:sp>
        <p:nvSpPr>
          <p:cNvPr id="87" name="Text 85"/>
          <p:cNvSpPr/>
          <p:nvPr/>
        </p:nvSpPr>
        <p:spPr>
          <a:xfrm>
            <a:off x="9973056" y="6394704"/>
            <a:ext cx="1097280" cy="158496"/>
          </a:xfrm>
          <a:prstGeom prst="rect">
            <a:avLst/>
          </a:prstGeom>
          <a:noFill/>
          <a:ln/>
        </p:spPr>
        <p:txBody>
          <a:bodyPr wrap="square" lIns="0" tIns="0" rIns="0" bIns="0" rtlCol="0" anchor="ctr"/>
          <a:lstStyle/>
          <a:p>
            <a:r>
              <a:rPr lang="en-US" sz="867" dirty="0">
                <a:solidFill>
                  <a:srgbClr val="888888"/>
                </a:solidFill>
                <a:latin typeface="Calibri" pitchFamily="34" charset="0"/>
                <a:ea typeface="Calibri" pitchFamily="34" charset="-122"/>
                <a:cs typeface="Calibri" pitchFamily="34" charset="-120"/>
              </a:rPr>
              <a:t>Shared zone</a:t>
            </a:r>
            <a:endParaRPr lang="en-US" sz="867" dirty="0"/>
          </a:p>
        </p:txBody>
      </p:sp>
      <p:sp>
        <p:nvSpPr>
          <p:cNvPr id="88" name="Shape 86"/>
          <p:cNvSpPr/>
          <p:nvPr/>
        </p:nvSpPr>
        <p:spPr>
          <a:xfrm>
            <a:off x="9814560" y="6583680"/>
            <a:ext cx="121920" cy="121920"/>
          </a:xfrm>
          <a:prstGeom prst="ellipse">
            <a:avLst/>
          </a:prstGeom>
          <a:solidFill>
            <a:srgbClr val="FFFBE6"/>
          </a:solidFill>
          <a:ln w="12700">
            <a:solidFill>
              <a:srgbClr val="FFA800"/>
            </a:solidFill>
            <a:prstDash val="solid"/>
          </a:ln>
        </p:spPr>
        <p:txBody>
          <a:bodyPr/>
          <a:lstStyle/>
          <a:p>
            <a:endParaRPr lang="en-US" sz="2400"/>
          </a:p>
        </p:txBody>
      </p:sp>
      <p:sp>
        <p:nvSpPr>
          <p:cNvPr id="89" name="Text 87"/>
          <p:cNvSpPr/>
          <p:nvPr/>
        </p:nvSpPr>
        <p:spPr>
          <a:xfrm>
            <a:off x="9973056" y="6571488"/>
            <a:ext cx="1097280" cy="158496"/>
          </a:xfrm>
          <a:prstGeom prst="rect">
            <a:avLst/>
          </a:prstGeom>
          <a:noFill/>
          <a:ln/>
        </p:spPr>
        <p:txBody>
          <a:bodyPr wrap="square" lIns="0" tIns="0" rIns="0" bIns="0" rtlCol="0" anchor="ctr"/>
          <a:lstStyle/>
          <a:p>
            <a:r>
              <a:rPr lang="en-US" sz="867" dirty="0">
                <a:solidFill>
                  <a:srgbClr val="888888"/>
                </a:solidFill>
                <a:latin typeface="Calibri" pitchFamily="34" charset="0"/>
                <a:ea typeface="Calibri" pitchFamily="34" charset="-122"/>
                <a:cs typeface="Calibri" pitchFamily="34" charset="-120"/>
              </a:rPr>
              <a:t>Wellbeing-only</a:t>
            </a:r>
            <a:endParaRPr lang="en-US" sz="867" dirty="0"/>
          </a:p>
        </p:txBody>
      </p:sp>
      <p:pic>
        <p:nvPicPr>
          <p:cNvPr id="91" name="Picture 90" descr="BeWellCo-Logo-RGB-02.png">
            <a:extLst>
              <a:ext uri="{FF2B5EF4-FFF2-40B4-BE49-F238E27FC236}">
                <a16:creationId xmlns:a16="http://schemas.microsoft.com/office/drawing/2014/main" id="{DF93D476-DBA4-74F6-E64B-D62EF9FA53F1}"/>
              </a:ext>
            </a:extLst>
          </p:cNvPr>
          <p:cNvPicPr>
            <a:picLocks noChangeAspect="1"/>
          </p:cNvPicPr>
          <p:nvPr/>
        </p:nvPicPr>
        <p:blipFill>
          <a:blip r:embed="rId3"/>
          <a:srcRect r="63877" b="758"/>
          <a:stretch/>
        </p:blipFill>
        <p:spPr>
          <a:xfrm>
            <a:off x="11204678" y="6004134"/>
            <a:ext cx="505738" cy="805086"/>
          </a:xfrm>
          <a:prstGeom prst="rect">
            <a:avLst/>
          </a:prstGeom>
        </p:spPr>
      </p:pic>
      <p:sp>
        <p:nvSpPr>
          <p:cNvPr id="92" name="Text 78">
            <a:extLst>
              <a:ext uri="{FF2B5EF4-FFF2-40B4-BE49-F238E27FC236}">
                <a16:creationId xmlns:a16="http://schemas.microsoft.com/office/drawing/2014/main" id="{6F22889F-6143-06AA-564B-E3E640AC5EFE}"/>
              </a:ext>
            </a:extLst>
          </p:cNvPr>
          <p:cNvSpPr/>
          <p:nvPr/>
        </p:nvSpPr>
        <p:spPr>
          <a:xfrm>
            <a:off x="4199575" y="1415986"/>
            <a:ext cx="3622161" cy="426720"/>
          </a:xfrm>
          <a:prstGeom prst="rect">
            <a:avLst/>
          </a:prstGeom>
          <a:noFill/>
          <a:ln/>
        </p:spPr>
        <p:txBody>
          <a:bodyPr wrap="square" lIns="0" tIns="0" rIns="0" bIns="0" rtlCol="0" anchor="ctr"/>
          <a:lstStyle/>
          <a:p>
            <a:pPr algn="ctr"/>
            <a:r>
              <a:rPr lang="en-US" sz="1067" i="1" dirty="0">
                <a:solidFill>
                  <a:srgbClr val="FFA800"/>
                </a:solidFill>
                <a:latin typeface="Calibri" pitchFamily="34" charset="0"/>
                <a:ea typeface="Calibri" pitchFamily="34" charset="-122"/>
                <a:cs typeface="Calibri" pitchFamily="34" charset="-120"/>
              </a:rPr>
              <a:t>“</a:t>
            </a:r>
            <a:r>
              <a:rPr lang="en-US" sz="1067" i="1" dirty="0">
                <a:solidFill>
                  <a:schemeClr val="accent2">
                    <a:lumMod val="75000"/>
                  </a:schemeClr>
                </a:solidFill>
                <a:latin typeface="Calibri" pitchFamily="34" charset="0"/>
                <a:ea typeface="Calibri" pitchFamily="34" charset="-122"/>
                <a:cs typeface="Calibri" pitchFamily="34" charset="-120"/>
              </a:rPr>
              <a:t>Processes” that – when targeted – may impact both wellbeing and symptoms of illness</a:t>
            </a:r>
            <a:endParaRPr lang="en-US" sz="1067" dirty="0">
              <a:solidFill>
                <a:schemeClr val="accent2">
                  <a:lumMod val="75000"/>
                </a:schemeClr>
              </a:solidFill>
            </a:endParaRPr>
          </a:p>
        </p:txBody>
      </p:sp>
      <p:sp>
        <p:nvSpPr>
          <p:cNvPr id="99" name="Shape 39">
            <a:extLst>
              <a:ext uri="{FF2B5EF4-FFF2-40B4-BE49-F238E27FC236}">
                <a16:creationId xmlns:a16="http://schemas.microsoft.com/office/drawing/2014/main" id="{E8D76CA3-2772-4D65-E3B3-29E4B0A7ACEA}"/>
              </a:ext>
            </a:extLst>
          </p:cNvPr>
          <p:cNvSpPr/>
          <p:nvPr/>
        </p:nvSpPr>
        <p:spPr>
          <a:xfrm>
            <a:off x="4518274" y="2616787"/>
            <a:ext cx="3200400" cy="325977"/>
          </a:xfrm>
          <a:prstGeom prst="roundRect">
            <a:avLst>
              <a:gd name="adj" fmla="val 48780"/>
            </a:avLst>
          </a:prstGeom>
          <a:solidFill>
            <a:srgbClr val="FFFFFF"/>
          </a:solidFill>
          <a:ln w="12700">
            <a:solidFill>
              <a:srgbClr val="FFB566"/>
            </a:solidFill>
            <a:prstDash val="solid"/>
          </a:ln>
        </p:spPr>
        <p:txBody>
          <a:bodyPr/>
          <a:lstStyle/>
          <a:p>
            <a:endParaRPr lang="en-US" sz="2400"/>
          </a:p>
        </p:txBody>
      </p:sp>
      <p:sp>
        <p:nvSpPr>
          <p:cNvPr id="100" name="Text 40">
            <a:extLst>
              <a:ext uri="{FF2B5EF4-FFF2-40B4-BE49-F238E27FC236}">
                <a16:creationId xmlns:a16="http://schemas.microsoft.com/office/drawing/2014/main" id="{A2D764B2-24F8-48A7-D2D7-B4F9B0D603B9}"/>
              </a:ext>
            </a:extLst>
          </p:cNvPr>
          <p:cNvSpPr/>
          <p:nvPr/>
        </p:nvSpPr>
        <p:spPr>
          <a:xfrm>
            <a:off x="4316253" y="2669030"/>
            <a:ext cx="3535680" cy="249936"/>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Distress (Depressed mood &amp; anhedonia)</a:t>
            </a:r>
            <a:endParaRPr lang="en-US" sz="1000" dirty="0"/>
          </a:p>
          <a:p>
            <a:pPr algn="ctr"/>
            <a:r>
              <a:rPr lang="en-US" sz="1000" b="1" dirty="0">
                <a:solidFill>
                  <a:srgbClr val="7A3300"/>
                </a:solidFill>
                <a:latin typeface="Trebuchet MS" pitchFamily="34" charset="0"/>
                <a:ea typeface="Trebuchet MS" pitchFamily="34" charset="-122"/>
                <a:cs typeface="Trebuchet MS" pitchFamily="34" charset="-120"/>
              </a:rPr>
              <a:t>↔  Vitality</a:t>
            </a:r>
            <a:endParaRPr lang="en-US" sz="1000" dirty="0"/>
          </a:p>
        </p:txBody>
      </p:sp>
      <p:sp>
        <p:nvSpPr>
          <p:cNvPr id="101" name="Shape 76">
            <a:extLst>
              <a:ext uri="{FF2B5EF4-FFF2-40B4-BE49-F238E27FC236}">
                <a16:creationId xmlns:a16="http://schemas.microsoft.com/office/drawing/2014/main" id="{D4CEA6F6-B21E-AA59-688F-5F045C29CDD1}"/>
              </a:ext>
            </a:extLst>
          </p:cNvPr>
          <p:cNvSpPr/>
          <p:nvPr/>
        </p:nvSpPr>
        <p:spPr>
          <a:xfrm>
            <a:off x="8623711" y="5247282"/>
            <a:ext cx="3002875" cy="246888"/>
          </a:xfrm>
          <a:prstGeom prst="roundRect">
            <a:avLst>
              <a:gd name="adj" fmla="val 48780"/>
            </a:avLst>
          </a:prstGeom>
          <a:solidFill>
            <a:srgbClr val="FFFFFF"/>
          </a:solidFill>
          <a:ln w="12700">
            <a:solidFill>
              <a:srgbClr val="FFA800"/>
            </a:solidFill>
            <a:prstDash val="solid"/>
          </a:ln>
        </p:spPr>
        <p:txBody>
          <a:bodyPr/>
          <a:lstStyle/>
          <a:p>
            <a:endParaRPr lang="en-US" sz="2400"/>
          </a:p>
        </p:txBody>
      </p:sp>
      <p:sp>
        <p:nvSpPr>
          <p:cNvPr id="102" name="Text 44">
            <a:extLst>
              <a:ext uri="{FF2B5EF4-FFF2-40B4-BE49-F238E27FC236}">
                <a16:creationId xmlns:a16="http://schemas.microsoft.com/office/drawing/2014/main" id="{6DC3681F-3B16-76E1-94D8-0261F467341D}"/>
              </a:ext>
            </a:extLst>
          </p:cNvPr>
          <p:cNvSpPr/>
          <p:nvPr/>
        </p:nvSpPr>
        <p:spPr>
          <a:xfrm>
            <a:off x="8290560" y="5227868"/>
            <a:ext cx="3535680" cy="249936"/>
          </a:xfrm>
          <a:prstGeom prst="rect">
            <a:avLst/>
          </a:prstGeom>
          <a:noFill/>
          <a:ln/>
        </p:spPr>
        <p:txBody>
          <a:bodyPr wrap="square" lIns="0" tIns="0" rIns="0" bIns="0" rtlCol="0" anchor="ctr"/>
          <a:lstStyle/>
          <a:p>
            <a:pPr algn="ctr"/>
            <a:r>
              <a:rPr lang="en-US" sz="1000" b="1" dirty="0">
                <a:solidFill>
                  <a:srgbClr val="7A3300"/>
                </a:solidFill>
                <a:latin typeface="Trebuchet MS" pitchFamily="34" charset="0"/>
                <a:ea typeface="Trebuchet MS" pitchFamily="34" charset="-122"/>
                <a:cs typeface="Trebuchet MS" pitchFamily="34" charset="-120"/>
              </a:rPr>
              <a:t>Engagement</a:t>
            </a:r>
            <a:endParaRPr lang="en-US" sz="1000" dirty="0"/>
          </a:p>
        </p:txBody>
      </p:sp>
      <p:sp>
        <p:nvSpPr>
          <p:cNvPr id="103" name="Shape 76">
            <a:extLst>
              <a:ext uri="{FF2B5EF4-FFF2-40B4-BE49-F238E27FC236}">
                <a16:creationId xmlns:a16="http://schemas.microsoft.com/office/drawing/2014/main" id="{D85BDD30-8722-0514-2B86-035ED0AF783A}"/>
              </a:ext>
            </a:extLst>
          </p:cNvPr>
          <p:cNvSpPr/>
          <p:nvPr/>
        </p:nvSpPr>
        <p:spPr>
          <a:xfrm>
            <a:off x="8623712" y="5580918"/>
            <a:ext cx="3048000" cy="246888"/>
          </a:xfrm>
          <a:prstGeom prst="roundRect">
            <a:avLst>
              <a:gd name="adj" fmla="val 48780"/>
            </a:avLst>
          </a:prstGeom>
          <a:solidFill>
            <a:srgbClr val="FFFFFF"/>
          </a:solidFill>
          <a:ln w="12700">
            <a:solidFill>
              <a:srgbClr val="FFA800"/>
            </a:solidFill>
            <a:prstDash val="solid"/>
          </a:ln>
        </p:spPr>
        <p:txBody>
          <a:bodyPr/>
          <a:lstStyle/>
          <a:p>
            <a:endParaRPr lang="en-US" sz="2400"/>
          </a:p>
        </p:txBody>
      </p:sp>
      <p:sp>
        <p:nvSpPr>
          <p:cNvPr id="104" name="Text 51">
            <a:extLst>
              <a:ext uri="{FF2B5EF4-FFF2-40B4-BE49-F238E27FC236}">
                <a16:creationId xmlns:a16="http://schemas.microsoft.com/office/drawing/2014/main" id="{C8D916D9-F76C-DB20-5019-2D25EE77A092}"/>
              </a:ext>
            </a:extLst>
          </p:cNvPr>
          <p:cNvSpPr/>
          <p:nvPr/>
        </p:nvSpPr>
        <p:spPr>
          <a:xfrm>
            <a:off x="8290560" y="5577378"/>
            <a:ext cx="3535680" cy="249936"/>
          </a:xfrm>
          <a:prstGeom prst="rect">
            <a:avLst/>
          </a:prstGeom>
          <a:noFill/>
          <a:ln/>
        </p:spPr>
        <p:txBody>
          <a:bodyPr wrap="square" lIns="0" tIns="0" rIns="0" bIns="0" rtlCol="0" anchor="ctr"/>
          <a:lstStyle/>
          <a:p>
            <a:pPr algn="ctr"/>
            <a:r>
              <a:rPr lang="en-US" sz="1000" b="1" dirty="0">
                <a:solidFill>
                  <a:srgbClr val="7A3300"/>
                </a:solidFill>
                <a:latin typeface="Trebuchet MS" pitchFamily="34" charset="0"/>
                <a:ea typeface="Trebuchet MS" pitchFamily="34" charset="-122"/>
                <a:cs typeface="Trebuchet MS" pitchFamily="34" charset="-120"/>
              </a:rPr>
              <a:t>Autonomy</a:t>
            </a:r>
            <a:endParaRPr lang="en-US" sz="1000" dirty="0"/>
          </a:p>
        </p:txBody>
      </p:sp>
      <p:sp>
        <p:nvSpPr>
          <p:cNvPr id="105" name="Text 19">
            <a:extLst>
              <a:ext uri="{FF2B5EF4-FFF2-40B4-BE49-F238E27FC236}">
                <a16:creationId xmlns:a16="http://schemas.microsoft.com/office/drawing/2014/main" id="{524236D1-1E30-8746-CFE9-C188848F2EFC}"/>
              </a:ext>
            </a:extLst>
          </p:cNvPr>
          <p:cNvSpPr/>
          <p:nvPr/>
        </p:nvSpPr>
        <p:spPr>
          <a:xfrm>
            <a:off x="250505" y="1664029"/>
            <a:ext cx="3779520" cy="158496"/>
          </a:xfrm>
          <a:prstGeom prst="rect">
            <a:avLst/>
          </a:prstGeom>
          <a:noFill/>
          <a:ln/>
        </p:spPr>
        <p:txBody>
          <a:bodyPr wrap="square" lIns="0" tIns="0" rIns="0" bIns="0" rtlCol="0" anchor="ctr"/>
          <a:lstStyle/>
          <a:p>
            <a:r>
              <a:rPr lang="en-US" sz="867" b="1" kern="0" spc="267" dirty="0" err="1">
                <a:solidFill>
                  <a:srgbClr val="888888"/>
                </a:solidFill>
                <a:latin typeface="Trebuchet MS" pitchFamily="34" charset="0"/>
                <a:ea typeface="Trebuchet MS" pitchFamily="34" charset="-122"/>
                <a:cs typeface="Trebuchet MS" pitchFamily="34" charset="-120"/>
              </a:rPr>
              <a:t>Externalising</a:t>
            </a:r>
            <a:endParaRPr lang="en-US" sz="867" dirty="0"/>
          </a:p>
        </p:txBody>
      </p:sp>
      <p:sp>
        <p:nvSpPr>
          <p:cNvPr id="107" name="Shape 11">
            <a:extLst>
              <a:ext uri="{FF2B5EF4-FFF2-40B4-BE49-F238E27FC236}">
                <a16:creationId xmlns:a16="http://schemas.microsoft.com/office/drawing/2014/main" id="{7465E3B9-0368-BE58-DADB-384218184C72}"/>
              </a:ext>
            </a:extLst>
          </p:cNvPr>
          <p:cNvSpPr/>
          <p:nvPr/>
        </p:nvSpPr>
        <p:spPr>
          <a:xfrm>
            <a:off x="2074033" y="1900668"/>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09" name="Text 14">
            <a:extLst>
              <a:ext uri="{FF2B5EF4-FFF2-40B4-BE49-F238E27FC236}">
                <a16:creationId xmlns:a16="http://schemas.microsoft.com/office/drawing/2014/main" id="{A8001BF2-85DC-51FF-6268-57509D83C125}"/>
              </a:ext>
            </a:extLst>
          </p:cNvPr>
          <p:cNvSpPr/>
          <p:nvPr/>
        </p:nvSpPr>
        <p:spPr>
          <a:xfrm>
            <a:off x="270008" y="1900681"/>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Disinhibition</a:t>
            </a:r>
            <a:endParaRPr lang="en-US" sz="1000" dirty="0"/>
          </a:p>
        </p:txBody>
      </p:sp>
      <p:sp>
        <p:nvSpPr>
          <p:cNvPr id="110" name="Text 14">
            <a:extLst>
              <a:ext uri="{FF2B5EF4-FFF2-40B4-BE49-F238E27FC236}">
                <a16:creationId xmlns:a16="http://schemas.microsoft.com/office/drawing/2014/main" id="{647F1AAD-8AA0-0A08-4A28-D50D83956806}"/>
              </a:ext>
            </a:extLst>
          </p:cNvPr>
          <p:cNvSpPr/>
          <p:nvPr/>
        </p:nvSpPr>
        <p:spPr>
          <a:xfrm>
            <a:off x="2029399" y="1904583"/>
            <a:ext cx="1721991" cy="275679"/>
          </a:xfrm>
          <a:prstGeom prst="rect">
            <a:avLst/>
          </a:prstGeom>
          <a:noFill/>
          <a:ln/>
        </p:spPr>
        <p:txBody>
          <a:bodyPr wrap="square" lIns="0" tIns="0" rIns="0" bIns="0" rtlCol="0" anchor="ctr"/>
          <a:lstStyle/>
          <a:p>
            <a:pPr algn="ctr"/>
            <a:r>
              <a:rPr lang="en-US" sz="1000" b="1" dirty="0" err="1">
                <a:solidFill>
                  <a:srgbClr val="7A2000"/>
                </a:solidFill>
                <a:latin typeface="Trebuchet MS" pitchFamily="34" charset="0"/>
                <a:ea typeface="Trebuchet MS" pitchFamily="34" charset="-122"/>
                <a:cs typeface="Trebuchet MS" pitchFamily="34" charset="-120"/>
              </a:rPr>
              <a:t>Externalised</a:t>
            </a:r>
            <a:r>
              <a:rPr lang="en-US" sz="1000" b="1" dirty="0">
                <a:solidFill>
                  <a:srgbClr val="7A2000"/>
                </a:solidFill>
                <a:latin typeface="Trebuchet MS" pitchFamily="34" charset="0"/>
                <a:ea typeface="Trebuchet MS" pitchFamily="34" charset="-122"/>
                <a:cs typeface="Trebuchet MS" pitchFamily="34" charset="-120"/>
              </a:rPr>
              <a:t> neg. affect</a:t>
            </a:r>
            <a:endParaRPr lang="en-US" sz="1000" dirty="0"/>
          </a:p>
        </p:txBody>
      </p:sp>
      <p:sp>
        <p:nvSpPr>
          <p:cNvPr id="111" name="Shape 11">
            <a:extLst>
              <a:ext uri="{FF2B5EF4-FFF2-40B4-BE49-F238E27FC236}">
                <a16:creationId xmlns:a16="http://schemas.microsoft.com/office/drawing/2014/main" id="{CF786322-B6B0-2FA0-184E-C0FF89C64CE7}"/>
              </a:ext>
            </a:extLst>
          </p:cNvPr>
          <p:cNvSpPr/>
          <p:nvPr/>
        </p:nvSpPr>
        <p:spPr>
          <a:xfrm>
            <a:off x="268224" y="2185678"/>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12" name="Shape 11">
            <a:extLst>
              <a:ext uri="{FF2B5EF4-FFF2-40B4-BE49-F238E27FC236}">
                <a16:creationId xmlns:a16="http://schemas.microsoft.com/office/drawing/2014/main" id="{94C3C36D-AC83-FB58-3A7E-815844E82FE6}"/>
              </a:ext>
            </a:extLst>
          </p:cNvPr>
          <p:cNvSpPr/>
          <p:nvPr/>
        </p:nvSpPr>
        <p:spPr>
          <a:xfrm>
            <a:off x="2074033" y="2181378"/>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13" name="Text 14">
            <a:extLst>
              <a:ext uri="{FF2B5EF4-FFF2-40B4-BE49-F238E27FC236}">
                <a16:creationId xmlns:a16="http://schemas.microsoft.com/office/drawing/2014/main" id="{6CCBA471-9911-00B1-31F0-1F9C69D47548}"/>
              </a:ext>
            </a:extLst>
          </p:cNvPr>
          <p:cNvSpPr/>
          <p:nvPr/>
        </p:nvSpPr>
        <p:spPr>
          <a:xfrm>
            <a:off x="270008" y="2181391"/>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Callousness</a:t>
            </a:r>
            <a:endParaRPr lang="en-US" sz="1000" dirty="0"/>
          </a:p>
        </p:txBody>
      </p:sp>
      <p:sp>
        <p:nvSpPr>
          <p:cNvPr id="114" name="Text 14">
            <a:extLst>
              <a:ext uri="{FF2B5EF4-FFF2-40B4-BE49-F238E27FC236}">
                <a16:creationId xmlns:a16="http://schemas.microsoft.com/office/drawing/2014/main" id="{67C9D579-C23C-41B1-17D6-9D3684CD3434}"/>
              </a:ext>
            </a:extLst>
          </p:cNvPr>
          <p:cNvSpPr/>
          <p:nvPr/>
        </p:nvSpPr>
        <p:spPr>
          <a:xfrm>
            <a:off x="2029399" y="2185293"/>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Antagonism</a:t>
            </a:r>
            <a:endParaRPr lang="en-US" sz="1000" dirty="0"/>
          </a:p>
        </p:txBody>
      </p:sp>
      <p:sp>
        <p:nvSpPr>
          <p:cNvPr id="115" name="Shape 11">
            <a:extLst>
              <a:ext uri="{FF2B5EF4-FFF2-40B4-BE49-F238E27FC236}">
                <a16:creationId xmlns:a16="http://schemas.microsoft.com/office/drawing/2014/main" id="{E6DFB467-0542-9A04-2817-FDE064C3A677}"/>
              </a:ext>
            </a:extLst>
          </p:cNvPr>
          <p:cNvSpPr/>
          <p:nvPr/>
        </p:nvSpPr>
        <p:spPr>
          <a:xfrm>
            <a:off x="260983" y="2482327"/>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17" name="Text 14">
            <a:extLst>
              <a:ext uri="{FF2B5EF4-FFF2-40B4-BE49-F238E27FC236}">
                <a16:creationId xmlns:a16="http://schemas.microsoft.com/office/drawing/2014/main" id="{71811A4C-ADC4-6C8C-EB7D-964592345FDD}"/>
              </a:ext>
            </a:extLst>
          </p:cNvPr>
          <p:cNvSpPr/>
          <p:nvPr/>
        </p:nvSpPr>
        <p:spPr>
          <a:xfrm>
            <a:off x="284033" y="2478040"/>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Antisocial </a:t>
            </a:r>
            <a:r>
              <a:rPr lang="en-US" sz="1000" b="1" dirty="0" err="1">
                <a:solidFill>
                  <a:srgbClr val="7A2000"/>
                </a:solidFill>
                <a:latin typeface="Trebuchet MS" pitchFamily="34" charset="0"/>
                <a:ea typeface="Trebuchet MS" pitchFamily="34" charset="-122"/>
                <a:cs typeface="Trebuchet MS" pitchFamily="34" charset="-120"/>
              </a:rPr>
              <a:t>behaviour</a:t>
            </a:r>
            <a:endParaRPr lang="en-US" sz="1000" dirty="0"/>
          </a:p>
        </p:txBody>
      </p:sp>
      <p:sp>
        <p:nvSpPr>
          <p:cNvPr id="123" name="Shape 11">
            <a:extLst>
              <a:ext uri="{FF2B5EF4-FFF2-40B4-BE49-F238E27FC236}">
                <a16:creationId xmlns:a16="http://schemas.microsoft.com/office/drawing/2014/main" id="{127C4BAB-CED8-AFA4-03F9-44445D843005}"/>
              </a:ext>
            </a:extLst>
          </p:cNvPr>
          <p:cNvSpPr/>
          <p:nvPr/>
        </p:nvSpPr>
        <p:spPr>
          <a:xfrm>
            <a:off x="230148" y="2973799"/>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25" name="Text 14">
            <a:extLst>
              <a:ext uri="{FF2B5EF4-FFF2-40B4-BE49-F238E27FC236}">
                <a16:creationId xmlns:a16="http://schemas.microsoft.com/office/drawing/2014/main" id="{F928D1F9-7BE4-BC5F-DEE8-6092E1B7C6CF}"/>
              </a:ext>
            </a:extLst>
          </p:cNvPr>
          <p:cNvSpPr/>
          <p:nvPr/>
        </p:nvSpPr>
        <p:spPr>
          <a:xfrm>
            <a:off x="231932" y="2969512"/>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Harmful substance use</a:t>
            </a:r>
            <a:endParaRPr lang="en-US" sz="1000" dirty="0"/>
          </a:p>
        </p:txBody>
      </p:sp>
      <p:sp>
        <p:nvSpPr>
          <p:cNvPr id="128" name="Shape 11">
            <a:extLst>
              <a:ext uri="{FF2B5EF4-FFF2-40B4-BE49-F238E27FC236}">
                <a16:creationId xmlns:a16="http://schemas.microsoft.com/office/drawing/2014/main" id="{D294DDCD-D71E-B3F7-DE55-85288E49E70A}"/>
              </a:ext>
            </a:extLst>
          </p:cNvPr>
          <p:cNvSpPr/>
          <p:nvPr/>
        </p:nvSpPr>
        <p:spPr>
          <a:xfrm>
            <a:off x="242469" y="3515568"/>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30" name="Text 14">
            <a:extLst>
              <a:ext uri="{FF2B5EF4-FFF2-40B4-BE49-F238E27FC236}">
                <a16:creationId xmlns:a16="http://schemas.microsoft.com/office/drawing/2014/main" id="{E82CFFAB-A286-074D-0B2C-0E02DE8C0640}"/>
              </a:ext>
            </a:extLst>
          </p:cNvPr>
          <p:cNvSpPr/>
          <p:nvPr/>
        </p:nvSpPr>
        <p:spPr>
          <a:xfrm>
            <a:off x="211096" y="3510158"/>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Mania</a:t>
            </a:r>
            <a:endParaRPr lang="en-US" sz="1000" dirty="0"/>
          </a:p>
        </p:txBody>
      </p:sp>
      <p:sp>
        <p:nvSpPr>
          <p:cNvPr id="133" name="Text 19">
            <a:extLst>
              <a:ext uri="{FF2B5EF4-FFF2-40B4-BE49-F238E27FC236}">
                <a16:creationId xmlns:a16="http://schemas.microsoft.com/office/drawing/2014/main" id="{823B8D8D-F0B2-A681-B692-EEFDE45387DC}"/>
              </a:ext>
            </a:extLst>
          </p:cNvPr>
          <p:cNvSpPr/>
          <p:nvPr/>
        </p:nvSpPr>
        <p:spPr>
          <a:xfrm>
            <a:off x="269643" y="3276892"/>
            <a:ext cx="2154582" cy="162120"/>
          </a:xfrm>
          <a:prstGeom prst="rect">
            <a:avLst/>
          </a:prstGeom>
          <a:noFill/>
          <a:ln/>
        </p:spPr>
        <p:txBody>
          <a:bodyPr wrap="square" lIns="0" tIns="0" rIns="0" bIns="0" rtlCol="0" anchor="ctr"/>
          <a:lstStyle/>
          <a:p>
            <a:r>
              <a:rPr lang="en-US" sz="867" b="1" kern="0" spc="267" dirty="0">
                <a:solidFill>
                  <a:srgbClr val="888888"/>
                </a:solidFill>
                <a:latin typeface="Trebuchet MS" pitchFamily="34" charset="0"/>
                <a:ea typeface="Trebuchet MS" pitchFamily="34" charset="-122"/>
                <a:cs typeface="Trebuchet MS" pitchFamily="34" charset="-120"/>
              </a:rPr>
              <a:t>Mania / low detachment</a:t>
            </a:r>
            <a:endParaRPr lang="en-US" sz="867" dirty="0"/>
          </a:p>
        </p:txBody>
      </p:sp>
      <p:sp>
        <p:nvSpPr>
          <p:cNvPr id="134" name="Shape 11">
            <a:extLst>
              <a:ext uri="{FF2B5EF4-FFF2-40B4-BE49-F238E27FC236}">
                <a16:creationId xmlns:a16="http://schemas.microsoft.com/office/drawing/2014/main" id="{11A06DE9-F0F8-C685-7F37-A03A2FFB315C}"/>
              </a:ext>
            </a:extLst>
          </p:cNvPr>
          <p:cNvSpPr/>
          <p:nvPr/>
        </p:nvSpPr>
        <p:spPr>
          <a:xfrm>
            <a:off x="242056" y="3819197"/>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35" name="Shape 11">
            <a:extLst>
              <a:ext uri="{FF2B5EF4-FFF2-40B4-BE49-F238E27FC236}">
                <a16:creationId xmlns:a16="http://schemas.microsoft.com/office/drawing/2014/main" id="{D86492B8-84DB-542E-8E03-8760CC62D3F7}"/>
              </a:ext>
            </a:extLst>
          </p:cNvPr>
          <p:cNvSpPr/>
          <p:nvPr/>
        </p:nvSpPr>
        <p:spPr>
          <a:xfrm>
            <a:off x="2074032" y="3515568"/>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36" name="Text 14">
            <a:extLst>
              <a:ext uri="{FF2B5EF4-FFF2-40B4-BE49-F238E27FC236}">
                <a16:creationId xmlns:a16="http://schemas.microsoft.com/office/drawing/2014/main" id="{9884E6DF-6770-7BD4-55C4-F9F4007012EC}"/>
              </a:ext>
            </a:extLst>
          </p:cNvPr>
          <p:cNvSpPr/>
          <p:nvPr/>
        </p:nvSpPr>
        <p:spPr>
          <a:xfrm>
            <a:off x="243840" y="3814910"/>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Low sexual function</a:t>
            </a:r>
            <a:endParaRPr lang="en-US" sz="1000" dirty="0"/>
          </a:p>
        </p:txBody>
      </p:sp>
      <p:sp>
        <p:nvSpPr>
          <p:cNvPr id="137" name="Text 14">
            <a:extLst>
              <a:ext uri="{FF2B5EF4-FFF2-40B4-BE49-F238E27FC236}">
                <a16:creationId xmlns:a16="http://schemas.microsoft.com/office/drawing/2014/main" id="{83ACD93E-3DDF-4387-9D38-5401F514A141}"/>
              </a:ext>
            </a:extLst>
          </p:cNvPr>
          <p:cNvSpPr/>
          <p:nvPr/>
        </p:nvSpPr>
        <p:spPr>
          <a:xfrm>
            <a:off x="2074033" y="3498757"/>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Detachment</a:t>
            </a:r>
            <a:endParaRPr lang="en-US" sz="1000" dirty="0"/>
          </a:p>
        </p:txBody>
      </p:sp>
      <p:sp>
        <p:nvSpPr>
          <p:cNvPr id="138" name="Shape 11">
            <a:extLst>
              <a:ext uri="{FF2B5EF4-FFF2-40B4-BE49-F238E27FC236}">
                <a16:creationId xmlns:a16="http://schemas.microsoft.com/office/drawing/2014/main" id="{73DAF891-08D9-4AE0-0222-A63C380021AE}"/>
              </a:ext>
            </a:extLst>
          </p:cNvPr>
          <p:cNvSpPr/>
          <p:nvPr/>
        </p:nvSpPr>
        <p:spPr>
          <a:xfrm>
            <a:off x="242469" y="4380964"/>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39" name="Text 14">
            <a:extLst>
              <a:ext uri="{FF2B5EF4-FFF2-40B4-BE49-F238E27FC236}">
                <a16:creationId xmlns:a16="http://schemas.microsoft.com/office/drawing/2014/main" id="{2FA9F21A-C642-BECF-00DA-CD36A3E3EDDA}"/>
              </a:ext>
            </a:extLst>
          </p:cNvPr>
          <p:cNvSpPr/>
          <p:nvPr/>
        </p:nvSpPr>
        <p:spPr>
          <a:xfrm>
            <a:off x="211096" y="4375554"/>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Diss. Experiences</a:t>
            </a:r>
            <a:endParaRPr lang="en-US" sz="1000" dirty="0"/>
          </a:p>
        </p:txBody>
      </p:sp>
      <p:sp>
        <p:nvSpPr>
          <p:cNvPr id="140" name="Shape 11">
            <a:extLst>
              <a:ext uri="{FF2B5EF4-FFF2-40B4-BE49-F238E27FC236}">
                <a16:creationId xmlns:a16="http://schemas.microsoft.com/office/drawing/2014/main" id="{FAABE449-D93C-0A0F-ECEB-502258285F10}"/>
              </a:ext>
            </a:extLst>
          </p:cNvPr>
          <p:cNvSpPr/>
          <p:nvPr/>
        </p:nvSpPr>
        <p:spPr>
          <a:xfrm>
            <a:off x="242056" y="4684593"/>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41" name="Shape 11">
            <a:extLst>
              <a:ext uri="{FF2B5EF4-FFF2-40B4-BE49-F238E27FC236}">
                <a16:creationId xmlns:a16="http://schemas.microsoft.com/office/drawing/2014/main" id="{C237E7E1-9925-8047-33F2-89E39A4F76C6}"/>
              </a:ext>
            </a:extLst>
          </p:cNvPr>
          <p:cNvSpPr/>
          <p:nvPr/>
        </p:nvSpPr>
        <p:spPr>
          <a:xfrm>
            <a:off x="2074032" y="4380964"/>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42" name="Text 14">
            <a:extLst>
              <a:ext uri="{FF2B5EF4-FFF2-40B4-BE49-F238E27FC236}">
                <a16:creationId xmlns:a16="http://schemas.microsoft.com/office/drawing/2014/main" id="{DBEFC602-AAC5-E5C4-6D2B-A5D7C9DDFC31}"/>
              </a:ext>
            </a:extLst>
          </p:cNvPr>
          <p:cNvSpPr/>
          <p:nvPr/>
        </p:nvSpPr>
        <p:spPr>
          <a:xfrm>
            <a:off x="243840" y="4680306"/>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Maj. Loss of bodily control</a:t>
            </a:r>
            <a:endParaRPr lang="en-US" sz="1000" dirty="0"/>
          </a:p>
        </p:txBody>
      </p:sp>
      <p:sp>
        <p:nvSpPr>
          <p:cNvPr id="143" name="Text 14">
            <a:extLst>
              <a:ext uri="{FF2B5EF4-FFF2-40B4-BE49-F238E27FC236}">
                <a16:creationId xmlns:a16="http://schemas.microsoft.com/office/drawing/2014/main" id="{0225F256-36A9-7A5F-165D-5990712B0A2D}"/>
              </a:ext>
            </a:extLst>
          </p:cNvPr>
          <p:cNvSpPr/>
          <p:nvPr/>
        </p:nvSpPr>
        <p:spPr>
          <a:xfrm>
            <a:off x="2074033" y="4364153"/>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Positive Psychosis</a:t>
            </a:r>
            <a:endParaRPr lang="en-US" sz="1000" dirty="0"/>
          </a:p>
        </p:txBody>
      </p:sp>
      <p:sp>
        <p:nvSpPr>
          <p:cNvPr id="144" name="Shape 11">
            <a:extLst>
              <a:ext uri="{FF2B5EF4-FFF2-40B4-BE49-F238E27FC236}">
                <a16:creationId xmlns:a16="http://schemas.microsoft.com/office/drawing/2014/main" id="{3BD69410-63D1-3E76-67F2-BD617C66320E}"/>
              </a:ext>
            </a:extLst>
          </p:cNvPr>
          <p:cNvSpPr/>
          <p:nvPr/>
        </p:nvSpPr>
        <p:spPr>
          <a:xfrm>
            <a:off x="250505" y="5148581"/>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45" name="Text 14">
            <a:extLst>
              <a:ext uri="{FF2B5EF4-FFF2-40B4-BE49-F238E27FC236}">
                <a16:creationId xmlns:a16="http://schemas.microsoft.com/office/drawing/2014/main" id="{6A592E76-269B-577C-A372-24B12CB7C1E8}"/>
              </a:ext>
            </a:extLst>
          </p:cNvPr>
          <p:cNvSpPr/>
          <p:nvPr/>
        </p:nvSpPr>
        <p:spPr>
          <a:xfrm>
            <a:off x="307408" y="5133361"/>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ea typeface="Trebuchet MS" pitchFamily="34" charset="-122"/>
                <a:cs typeface="Trebuchet MS" pitchFamily="34" charset="-120"/>
              </a:rPr>
              <a:t>All somatoform</a:t>
            </a:r>
            <a:endParaRPr lang="en-US" sz="1000" dirty="0"/>
          </a:p>
        </p:txBody>
      </p:sp>
      <p:sp>
        <p:nvSpPr>
          <p:cNvPr id="146" name="Text 26">
            <a:extLst>
              <a:ext uri="{FF2B5EF4-FFF2-40B4-BE49-F238E27FC236}">
                <a16:creationId xmlns:a16="http://schemas.microsoft.com/office/drawing/2014/main" id="{0C002D54-5620-9083-1476-91D2D4017FA4}"/>
              </a:ext>
            </a:extLst>
          </p:cNvPr>
          <p:cNvSpPr/>
          <p:nvPr/>
        </p:nvSpPr>
        <p:spPr>
          <a:xfrm>
            <a:off x="257396" y="4942682"/>
            <a:ext cx="2701379" cy="208482"/>
          </a:xfrm>
          <a:prstGeom prst="rect">
            <a:avLst/>
          </a:prstGeom>
          <a:noFill/>
          <a:ln/>
        </p:spPr>
        <p:txBody>
          <a:bodyPr wrap="square" lIns="0" tIns="0" rIns="0" bIns="0" rtlCol="0" anchor="ctr"/>
          <a:lstStyle/>
          <a:p>
            <a:r>
              <a:rPr lang="en-US" sz="867" b="1" kern="0" spc="267" dirty="0">
                <a:solidFill>
                  <a:srgbClr val="888888"/>
                </a:solidFill>
                <a:latin typeface="Trebuchet MS" pitchFamily="34" charset="0"/>
                <a:ea typeface="Trebuchet MS" pitchFamily="34" charset="-122"/>
                <a:cs typeface="Trebuchet MS" pitchFamily="34" charset="-120"/>
              </a:rPr>
              <a:t>Other spectra/ </a:t>
            </a:r>
            <a:r>
              <a:rPr lang="en-US" sz="867" b="1" kern="0" spc="267" dirty="0" err="1">
                <a:solidFill>
                  <a:srgbClr val="888888"/>
                </a:solidFill>
                <a:latin typeface="Trebuchet MS" pitchFamily="34" charset="0"/>
                <a:ea typeface="Trebuchet MS" pitchFamily="34" charset="-122"/>
                <a:cs typeface="Trebuchet MS" pitchFamily="34" charset="-120"/>
              </a:rPr>
              <a:t>subspectra</a:t>
            </a:r>
            <a:endParaRPr lang="en-US" sz="867" dirty="0"/>
          </a:p>
        </p:txBody>
      </p:sp>
      <p:sp>
        <p:nvSpPr>
          <p:cNvPr id="147" name="Text 18">
            <a:extLst>
              <a:ext uri="{FF2B5EF4-FFF2-40B4-BE49-F238E27FC236}">
                <a16:creationId xmlns:a16="http://schemas.microsoft.com/office/drawing/2014/main" id="{AD268876-695E-EF44-0ABE-0B524A67C797}"/>
              </a:ext>
            </a:extLst>
          </p:cNvPr>
          <p:cNvSpPr/>
          <p:nvPr/>
        </p:nvSpPr>
        <p:spPr>
          <a:xfrm>
            <a:off x="119324" y="6370124"/>
            <a:ext cx="8595360" cy="399431"/>
          </a:xfrm>
          <a:prstGeom prst="rect">
            <a:avLst/>
          </a:prstGeom>
          <a:noFill/>
          <a:ln/>
        </p:spPr>
        <p:txBody>
          <a:bodyPr wrap="square" lIns="0" tIns="0" rIns="0" bIns="0" rtlCol="0" anchor="ctr"/>
          <a:lstStyle/>
          <a:p>
            <a:r>
              <a:rPr lang="en-US" sz="1400" b="1" dirty="0">
                <a:solidFill>
                  <a:schemeClr val="tx1">
                    <a:lumMod val="65000"/>
                    <a:lumOff val="35000"/>
                  </a:schemeClr>
                </a:solidFill>
                <a:ea typeface="Calibri" pitchFamily="34" charset="-122"/>
                <a:cs typeface="Calibri" pitchFamily="34" charset="-120"/>
              </a:rPr>
              <a:t>Forbes 2024 vs Iasiello 2026</a:t>
            </a:r>
            <a:endParaRPr lang="en-US" sz="1400" b="1" dirty="0">
              <a:solidFill>
                <a:schemeClr val="tx1">
                  <a:lumMod val="65000"/>
                  <a:lumOff val="35000"/>
                </a:schemeClr>
              </a:solidFill>
              <a:cs typeface="Calibri" pitchFamily="34" charset="-120"/>
            </a:endParaRPr>
          </a:p>
        </p:txBody>
      </p:sp>
      <p:sp>
        <p:nvSpPr>
          <p:cNvPr id="148" name="Shape 11">
            <a:extLst>
              <a:ext uri="{FF2B5EF4-FFF2-40B4-BE49-F238E27FC236}">
                <a16:creationId xmlns:a16="http://schemas.microsoft.com/office/drawing/2014/main" id="{8E275AD1-CF60-83FC-DD8D-4BAAB6203084}"/>
              </a:ext>
            </a:extLst>
          </p:cNvPr>
          <p:cNvSpPr/>
          <p:nvPr/>
        </p:nvSpPr>
        <p:spPr>
          <a:xfrm>
            <a:off x="271616" y="5444191"/>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49" name="Text 14">
            <a:extLst>
              <a:ext uri="{FF2B5EF4-FFF2-40B4-BE49-F238E27FC236}">
                <a16:creationId xmlns:a16="http://schemas.microsoft.com/office/drawing/2014/main" id="{FAD87C91-DCFD-6692-4058-A53D43333DAC}"/>
              </a:ext>
            </a:extLst>
          </p:cNvPr>
          <p:cNvSpPr/>
          <p:nvPr/>
        </p:nvSpPr>
        <p:spPr>
          <a:xfrm>
            <a:off x="289633" y="5456538"/>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rPr>
              <a:t>Eating pathology</a:t>
            </a:r>
            <a:endParaRPr lang="en-US" sz="1000" dirty="0"/>
          </a:p>
        </p:txBody>
      </p:sp>
      <p:sp>
        <p:nvSpPr>
          <p:cNvPr id="151" name="Shape 11">
            <a:extLst>
              <a:ext uri="{FF2B5EF4-FFF2-40B4-BE49-F238E27FC236}">
                <a16:creationId xmlns:a16="http://schemas.microsoft.com/office/drawing/2014/main" id="{1E7EFFE3-2D94-EC75-9122-D795C5D168FC}"/>
              </a:ext>
            </a:extLst>
          </p:cNvPr>
          <p:cNvSpPr/>
          <p:nvPr/>
        </p:nvSpPr>
        <p:spPr>
          <a:xfrm>
            <a:off x="2083331" y="5141322"/>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52" name="Text 14">
            <a:extLst>
              <a:ext uri="{FF2B5EF4-FFF2-40B4-BE49-F238E27FC236}">
                <a16:creationId xmlns:a16="http://schemas.microsoft.com/office/drawing/2014/main" id="{4831C57E-19E2-5370-99B2-E1228A7F1F45}"/>
              </a:ext>
            </a:extLst>
          </p:cNvPr>
          <p:cNvSpPr/>
          <p:nvPr/>
        </p:nvSpPr>
        <p:spPr>
          <a:xfrm>
            <a:off x="1979727" y="5109056"/>
            <a:ext cx="1721991" cy="275679"/>
          </a:xfrm>
          <a:prstGeom prst="rect">
            <a:avLst/>
          </a:prstGeom>
          <a:noFill/>
          <a:ln/>
        </p:spPr>
        <p:txBody>
          <a:bodyPr wrap="square" lIns="0" tIns="0" rIns="0" bIns="0" rtlCol="0" anchor="ctr"/>
          <a:lstStyle/>
          <a:p>
            <a:pPr algn="ctr"/>
            <a:r>
              <a:rPr lang="en-US" sz="1000" b="1" dirty="0" err="1">
                <a:solidFill>
                  <a:srgbClr val="7A2000"/>
                </a:solidFill>
                <a:latin typeface="Trebuchet MS" pitchFamily="34" charset="0"/>
              </a:rPr>
              <a:t>Dysreg</a:t>
            </a:r>
            <a:r>
              <a:rPr lang="en-US" sz="1000" b="1" dirty="0">
                <a:solidFill>
                  <a:srgbClr val="7A2000"/>
                </a:solidFill>
                <a:latin typeface="Trebuchet MS" pitchFamily="34" charset="0"/>
              </a:rPr>
              <a:t>. Sleep &amp; trauma</a:t>
            </a:r>
            <a:endParaRPr lang="en-US" sz="1000" dirty="0"/>
          </a:p>
        </p:txBody>
      </p:sp>
      <p:sp>
        <p:nvSpPr>
          <p:cNvPr id="153" name="Shape 11">
            <a:extLst>
              <a:ext uri="{FF2B5EF4-FFF2-40B4-BE49-F238E27FC236}">
                <a16:creationId xmlns:a16="http://schemas.microsoft.com/office/drawing/2014/main" id="{2B87B0B4-2400-7373-A902-E18B40540351}"/>
              </a:ext>
            </a:extLst>
          </p:cNvPr>
          <p:cNvSpPr/>
          <p:nvPr/>
        </p:nvSpPr>
        <p:spPr>
          <a:xfrm>
            <a:off x="2071149" y="5472904"/>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54" name="Text 14">
            <a:extLst>
              <a:ext uri="{FF2B5EF4-FFF2-40B4-BE49-F238E27FC236}">
                <a16:creationId xmlns:a16="http://schemas.microsoft.com/office/drawing/2014/main" id="{4ECE1D95-AFA8-725A-1A61-35D40EAEEC62}"/>
              </a:ext>
            </a:extLst>
          </p:cNvPr>
          <p:cNvSpPr/>
          <p:nvPr/>
        </p:nvSpPr>
        <p:spPr>
          <a:xfrm>
            <a:off x="2073678" y="5456538"/>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rPr>
              <a:t>Neurodevelopmental</a:t>
            </a:r>
            <a:endParaRPr lang="en-US" sz="1000" dirty="0"/>
          </a:p>
        </p:txBody>
      </p:sp>
      <p:sp>
        <p:nvSpPr>
          <p:cNvPr id="156" name="Shape 11">
            <a:extLst>
              <a:ext uri="{FF2B5EF4-FFF2-40B4-BE49-F238E27FC236}">
                <a16:creationId xmlns:a16="http://schemas.microsoft.com/office/drawing/2014/main" id="{1773CAA0-90E5-2E0B-68F5-6D08D8FA54CB}"/>
              </a:ext>
            </a:extLst>
          </p:cNvPr>
          <p:cNvSpPr/>
          <p:nvPr/>
        </p:nvSpPr>
        <p:spPr>
          <a:xfrm>
            <a:off x="249224" y="5748511"/>
            <a:ext cx="1723775" cy="236889"/>
          </a:xfrm>
          <a:prstGeom prst="roundRect">
            <a:avLst>
              <a:gd name="adj" fmla="val 48780"/>
            </a:avLst>
          </a:prstGeom>
          <a:solidFill>
            <a:srgbClr val="FFFFFF"/>
          </a:solidFill>
          <a:ln w="12700">
            <a:solidFill>
              <a:srgbClr val="E54500"/>
            </a:solidFill>
            <a:prstDash val="solid"/>
          </a:ln>
        </p:spPr>
        <p:txBody>
          <a:bodyPr/>
          <a:lstStyle/>
          <a:p>
            <a:endParaRPr lang="en-US" sz="2400"/>
          </a:p>
        </p:txBody>
      </p:sp>
      <p:sp>
        <p:nvSpPr>
          <p:cNvPr id="157" name="Text 14">
            <a:extLst>
              <a:ext uri="{FF2B5EF4-FFF2-40B4-BE49-F238E27FC236}">
                <a16:creationId xmlns:a16="http://schemas.microsoft.com/office/drawing/2014/main" id="{E7055A6E-D44B-CDE8-8FE1-3717BED467ED}"/>
              </a:ext>
            </a:extLst>
          </p:cNvPr>
          <p:cNvSpPr/>
          <p:nvPr/>
        </p:nvSpPr>
        <p:spPr>
          <a:xfrm>
            <a:off x="271616" y="5769803"/>
            <a:ext cx="1721991" cy="275679"/>
          </a:xfrm>
          <a:prstGeom prst="rect">
            <a:avLst/>
          </a:prstGeom>
          <a:noFill/>
          <a:ln/>
        </p:spPr>
        <p:txBody>
          <a:bodyPr wrap="square" lIns="0" tIns="0" rIns="0" bIns="0" rtlCol="0" anchor="ctr"/>
          <a:lstStyle/>
          <a:p>
            <a:pPr algn="ctr"/>
            <a:r>
              <a:rPr lang="en-US" sz="1000" b="1" dirty="0">
                <a:solidFill>
                  <a:srgbClr val="7A2000"/>
                </a:solidFill>
                <a:latin typeface="Trebuchet MS" pitchFamily="34" charset="0"/>
              </a:rPr>
              <a:t>Cognitive difficulties</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41" grpId="0" animBg="1"/>
      <p:bldP spid="42" grpId="0" animBg="1"/>
      <p:bldP spid="43" grpId="0" animBg="1"/>
      <p:bldP spid="44" grpId="0" animBg="1"/>
      <p:bldP spid="48" grpId="0" animBg="1"/>
      <p:bldP spid="49" grpId="0" animBg="1"/>
      <p:bldP spid="50" grpId="0" animBg="1"/>
      <p:bldP spid="51" grpId="0" animBg="1"/>
      <p:bldP spid="55" grpId="0" animBg="1"/>
      <p:bldP spid="56"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92" grpId="0" animBg="1"/>
      <p:bldP spid="99" grpId="0" animBg="1"/>
      <p:bldP spid="100" grpId="0" animBg="1"/>
      <p:bldP spid="101" grpId="0" animBg="1"/>
      <p:bldP spid="102" grpId="0" animBg="1"/>
      <p:bldP spid="103" grpId="0" animBg="1"/>
      <p:bldP spid="10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91D68C66-8CCF-CD4C-AE7A-3D50BFF9E3AC}"/>
              </a:ext>
            </a:extLst>
          </p:cNvPr>
          <p:cNvSpPr txBox="1">
            <a:spLocks/>
          </p:cNvSpPr>
          <p:nvPr/>
        </p:nvSpPr>
        <p:spPr>
          <a:xfrm>
            <a:off x="149951" y="6390523"/>
            <a:ext cx="5967103" cy="707821"/>
          </a:xfrm>
          <a:prstGeom prst="rect">
            <a:avLst/>
          </a:prstGeom>
        </p:spPr>
        <p:txBody>
          <a:bodyPr vert="horz" lIns="91431" tIns="45716" rIns="91431" bIns="45716"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703"/>
              </a:spcBef>
              <a:defRPr/>
            </a:pPr>
            <a:r>
              <a:rPr lang="en-AU" sz="1400" b="1" dirty="0">
                <a:solidFill>
                  <a:schemeClr val="tx1">
                    <a:lumMod val="65000"/>
                    <a:lumOff val="35000"/>
                  </a:schemeClr>
                </a:solidFill>
                <a:cs typeface="Calibri" pitchFamily="34" charset="-120"/>
                <a:sym typeface="Helvetica Neue"/>
              </a:rPr>
              <a:t>Keyes 2005; Iasiello 2021; Be Well Co 2025</a:t>
            </a:r>
          </a:p>
          <a:p>
            <a:pPr marL="342848" indent="-342848" algn="l" defTabSz="914259">
              <a:spcBef>
                <a:spcPts val="703"/>
              </a:spcBef>
              <a:buFont typeface="Arial" panose="020B0604020202020204" pitchFamily="34" charset="0"/>
              <a:buChar char="•"/>
              <a:defRPr/>
            </a:pPr>
            <a:endParaRPr lang="en-AU" sz="3200" b="1" dirty="0">
              <a:solidFill>
                <a:prstClr val="white"/>
              </a:solidFill>
              <a:cs typeface="Arial" panose="020B0604020202020204" pitchFamily="34" charset="0"/>
              <a:sym typeface="Helvetica Neue"/>
            </a:endParaRPr>
          </a:p>
        </p:txBody>
      </p:sp>
      <p:pic>
        <p:nvPicPr>
          <p:cNvPr id="10" name="Picture 9" descr="BeWellCo-Logo-RGB-02.png">
            <a:extLst>
              <a:ext uri="{FF2B5EF4-FFF2-40B4-BE49-F238E27FC236}">
                <a16:creationId xmlns:a16="http://schemas.microsoft.com/office/drawing/2014/main" id="{D6FE6237-2C0C-DE9D-4BC8-727404F5CA8B}"/>
              </a:ext>
            </a:extLst>
          </p:cNvPr>
          <p:cNvPicPr>
            <a:picLocks noChangeAspect="1"/>
          </p:cNvPicPr>
          <p:nvPr/>
        </p:nvPicPr>
        <p:blipFill>
          <a:blip r:embed="rId3"/>
          <a:srcRect r="63877" b="758"/>
          <a:stretch/>
        </p:blipFill>
        <p:spPr>
          <a:xfrm>
            <a:off x="59184" y="61836"/>
            <a:ext cx="505738" cy="805086"/>
          </a:xfrm>
          <a:prstGeom prst="rect">
            <a:avLst/>
          </a:prstGeom>
        </p:spPr>
      </p:pic>
      <p:pic>
        <p:nvPicPr>
          <p:cNvPr id="11" name="Picture 10">
            <a:extLst>
              <a:ext uri="{FF2B5EF4-FFF2-40B4-BE49-F238E27FC236}">
                <a16:creationId xmlns:a16="http://schemas.microsoft.com/office/drawing/2014/main" id="{E1AA6866-E199-A4DB-2FF0-78AE43321F81}"/>
              </a:ext>
            </a:extLst>
          </p:cNvPr>
          <p:cNvPicPr>
            <a:picLocks noChangeAspect="1"/>
          </p:cNvPicPr>
          <p:nvPr/>
        </p:nvPicPr>
        <p:blipFill>
          <a:blip r:embed="rId4"/>
          <a:stretch>
            <a:fillRect/>
          </a:stretch>
        </p:blipFill>
        <p:spPr>
          <a:xfrm>
            <a:off x="5034635" y="314640"/>
            <a:ext cx="6228720" cy="6228720"/>
          </a:xfrm>
          <a:prstGeom prst="rect">
            <a:avLst/>
          </a:prstGeom>
        </p:spPr>
      </p:pic>
      <p:sp>
        <p:nvSpPr>
          <p:cNvPr id="16" name="Title 2">
            <a:extLst>
              <a:ext uri="{FF2B5EF4-FFF2-40B4-BE49-F238E27FC236}">
                <a16:creationId xmlns:a16="http://schemas.microsoft.com/office/drawing/2014/main" id="{FB4F9194-EF5A-9C08-2FAD-7B0410BA91C5}"/>
              </a:ext>
            </a:extLst>
          </p:cNvPr>
          <p:cNvSpPr txBox="1">
            <a:spLocks/>
          </p:cNvSpPr>
          <p:nvPr/>
        </p:nvSpPr>
        <p:spPr>
          <a:xfrm>
            <a:off x="781249" y="1746294"/>
            <a:ext cx="4037059" cy="61852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642915"/>
            <a:r>
              <a:rPr lang="en-US" sz="4000" b="1" dirty="0">
                <a:solidFill>
                  <a:srgbClr val="E54500"/>
                </a:solidFill>
                <a:latin typeface="+mn-lt"/>
                <a:sym typeface="Helvetica Neue"/>
              </a:rPr>
              <a:t>Not opposite ends of one scale</a:t>
            </a:r>
          </a:p>
          <a:p>
            <a:pPr defTabSz="642915"/>
            <a:r>
              <a:rPr lang="en-US" sz="3200" b="1" dirty="0">
                <a:solidFill>
                  <a:schemeClr val="bg2">
                    <a:lumMod val="10000"/>
                  </a:schemeClr>
                </a:solidFill>
                <a:latin typeface="+mn-lt"/>
                <a:sym typeface="Helvetica Neue"/>
              </a:rPr>
              <a:t>Wellbeing &amp; illness can overlap, but </a:t>
            </a:r>
            <a:br>
              <a:rPr lang="en-US" sz="3200" b="1" dirty="0">
                <a:solidFill>
                  <a:schemeClr val="bg2">
                    <a:lumMod val="10000"/>
                  </a:schemeClr>
                </a:solidFill>
                <a:latin typeface="+mn-lt"/>
                <a:sym typeface="Helvetica Neue"/>
              </a:rPr>
            </a:br>
            <a:r>
              <a:rPr lang="en-US" sz="3200" b="1" dirty="0">
                <a:solidFill>
                  <a:schemeClr val="bg2">
                    <a:lumMod val="10000"/>
                  </a:schemeClr>
                </a:solidFill>
                <a:latin typeface="+mn-lt"/>
                <a:sym typeface="Helvetica Neue"/>
              </a:rPr>
              <a:t>can also occur independently.</a:t>
            </a:r>
          </a:p>
        </p:txBody>
      </p:sp>
    </p:spTree>
    <p:extLst>
      <p:ext uri="{BB962C8B-B14F-4D97-AF65-F5344CB8AC3E}">
        <p14:creationId xmlns:p14="http://schemas.microsoft.com/office/powerpoint/2010/main" val="1906221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22BE1-39A0-D7D9-0E76-4705E2213C9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054D219-A565-8BA9-355A-4B3185FED5A3}"/>
              </a:ext>
            </a:extLst>
          </p:cNvPr>
          <p:cNvPicPr>
            <a:picLocks noChangeAspect="1"/>
          </p:cNvPicPr>
          <p:nvPr/>
        </p:nvPicPr>
        <p:blipFill>
          <a:blip r:embed="rId3"/>
          <a:stretch>
            <a:fillRect/>
          </a:stretch>
        </p:blipFill>
        <p:spPr>
          <a:xfrm>
            <a:off x="1798318" y="715518"/>
            <a:ext cx="8595360" cy="6054037"/>
          </a:xfrm>
          <a:prstGeom prst="rect">
            <a:avLst/>
          </a:prstGeom>
        </p:spPr>
      </p:pic>
      <p:sp>
        <p:nvSpPr>
          <p:cNvPr id="7" name="Text 18">
            <a:extLst>
              <a:ext uri="{FF2B5EF4-FFF2-40B4-BE49-F238E27FC236}">
                <a16:creationId xmlns:a16="http://schemas.microsoft.com/office/drawing/2014/main" id="{8A2FB4AA-DC69-E07B-6DA1-ED88A6F7D208}"/>
              </a:ext>
            </a:extLst>
          </p:cNvPr>
          <p:cNvSpPr/>
          <p:nvPr/>
        </p:nvSpPr>
        <p:spPr>
          <a:xfrm>
            <a:off x="119324" y="6370124"/>
            <a:ext cx="8595360" cy="399431"/>
          </a:xfrm>
          <a:prstGeom prst="rect">
            <a:avLst/>
          </a:prstGeom>
          <a:noFill/>
          <a:ln/>
        </p:spPr>
        <p:txBody>
          <a:bodyPr wrap="square" lIns="0" tIns="0" rIns="0" bIns="0" rtlCol="0" anchor="ctr"/>
          <a:lstStyle/>
          <a:p>
            <a:r>
              <a:rPr lang="en-US" sz="1400" b="1" dirty="0">
                <a:solidFill>
                  <a:schemeClr val="tx1">
                    <a:lumMod val="65000"/>
                    <a:lumOff val="35000"/>
                  </a:schemeClr>
                </a:solidFill>
                <a:ea typeface="Calibri" pitchFamily="34" charset="-122"/>
                <a:cs typeface="Calibri" pitchFamily="34" charset="-120"/>
              </a:rPr>
              <a:t>Iasiello 2026</a:t>
            </a:r>
            <a:endParaRPr lang="en-US" sz="1400" b="1" dirty="0">
              <a:solidFill>
                <a:schemeClr val="tx1">
                  <a:lumMod val="65000"/>
                  <a:lumOff val="35000"/>
                </a:schemeClr>
              </a:solidFill>
              <a:cs typeface="Calibri" pitchFamily="34" charset="-120"/>
            </a:endParaRPr>
          </a:p>
        </p:txBody>
      </p:sp>
      <p:sp>
        <p:nvSpPr>
          <p:cNvPr id="8" name="Title 2">
            <a:extLst>
              <a:ext uri="{FF2B5EF4-FFF2-40B4-BE49-F238E27FC236}">
                <a16:creationId xmlns:a16="http://schemas.microsoft.com/office/drawing/2014/main" id="{A817B3A4-1DA1-822C-8DBB-845F48877526}"/>
              </a:ext>
            </a:extLst>
          </p:cNvPr>
          <p:cNvSpPr txBox="1">
            <a:spLocks/>
          </p:cNvSpPr>
          <p:nvPr/>
        </p:nvSpPr>
        <p:spPr>
          <a:xfrm>
            <a:off x="1104273" y="247650"/>
            <a:ext cx="9983450" cy="4678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E64500"/>
                </a:solidFill>
                <a:latin typeface="+mn-lt"/>
                <a:sym typeface="Helvetica Neue"/>
              </a:rPr>
              <a:t>You need dedicated wellbeing assessment tools to capture dimensions of wellbeing; ‘distress’ proxies do not cut it.</a:t>
            </a:r>
          </a:p>
        </p:txBody>
      </p:sp>
      <p:pic>
        <p:nvPicPr>
          <p:cNvPr id="9" name="Picture 8">
            <a:extLst>
              <a:ext uri="{FF2B5EF4-FFF2-40B4-BE49-F238E27FC236}">
                <a16:creationId xmlns:a16="http://schemas.microsoft.com/office/drawing/2014/main" id="{10DC5F56-9F45-14DF-955F-516FC86EF7AF}"/>
              </a:ext>
            </a:extLst>
          </p:cNvPr>
          <p:cNvPicPr>
            <a:picLocks noChangeAspect="1"/>
          </p:cNvPicPr>
          <p:nvPr/>
        </p:nvPicPr>
        <p:blipFill>
          <a:blip r:embed="rId4"/>
          <a:stretch>
            <a:fillRect/>
          </a:stretch>
        </p:blipFill>
        <p:spPr>
          <a:xfrm>
            <a:off x="10578462" y="5490602"/>
            <a:ext cx="1367398" cy="1367398"/>
          </a:xfrm>
          <a:prstGeom prst="rect">
            <a:avLst/>
          </a:prstGeom>
        </p:spPr>
      </p:pic>
    </p:spTree>
    <p:extLst>
      <p:ext uri="{BB962C8B-B14F-4D97-AF65-F5344CB8AC3E}">
        <p14:creationId xmlns:p14="http://schemas.microsoft.com/office/powerpoint/2010/main" val="263774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3">
            <a:extLst>
              <a:ext uri="{FF2B5EF4-FFF2-40B4-BE49-F238E27FC236}">
                <a16:creationId xmlns:a16="http://schemas.microsoft.com/office/drawing/2014/main" id="{0816A669-8E39-8A4C-234D-FDAC379C568C}"/>
              </a:ext>
            </a:extLst>
          </p:cNvPr>
          <p:cNvSpPr/>
          <p:nvPr/>
        </p:nvSpPr>
        <p:spPr>
          <a:xfrm>
            <a:off x="9245736" y="1793561"/>
            <a:ext cx="2106662" cy="1983087"/>
          </a:xfrm>
          <a:prstGeom prst="roundRect">
            <a:avLst>
              <a:gd name="adj" fmla="val 3470"/>
            </a:avLst>
          </a:prstGeom>
          <a:solidFill>
            <a:srgbClr val="E64500">
              <a:alpha val="25098"/>
            </a:srgbClr>
          </a:solidFill>
          <a:ln w="9525">
            <a:solidFill>
              <a:srgbClr val="E54500">
                <a:alpha val="30000"/>
              </a:srgbClr>
            </a:solidFill>
            <a:prstDash val="solid"/>
          </a:ln>
        </p:spPr>
        <p:txBody>
          <a:bodyPr/>
          <a:lstStyle/>
          <a:p>
            <a:endParaRPr lang="en-US" dirty="0"/>
          </a:p>
        </p:txBody>
      </p:sp>
      <p:sp>
        <p:nvSpPr>
          <p:cNvPr id="5" name="Shape 3"/>
          <p:cNvSpPr/>
          <p:nvPr/>
        </p:nvSpPr>
        <p:spPr>
          <a:xfrm>
            <a:off x="818151" y="1778504"/>
            <a:ext cx="8352406" cy="2000958"/>
          </a:xfrm>
          <a:prstGeom prst="roundRect">
            <a:avLst>
              <a:gd name="adj" fmla="val 3470"/>
            </a:avLst>
          </a:prstGeom>
          <a:solidFill>
            <a:srgbClr val="E64500">
              <a:alpha val="25098"/>
            </a:srgbClr>
          </a:solidFill>
          <a:ln w="9525">
            <a:solidFill>
              <a:srgbClr val="E54500">
                <a:alpha val="30000"/>
              </a:srgbClr>
            </a:solidFill>
            <a:prstDash val="solid"/>
          </a:ln>
        </p:spPr>
        <p:txBody>
          <a:bodyPr/>
          <a:lstStyle/>
          <a:p>
            <a:endParaRPr lang="en-US"/>
          </a:p>
        </p:txBody>
      </p:sp>
      <p:sp>
        <p:nvSpPr>
          <p:cNvPr id="2" name="Text 0"/>
          <p:cNvSpPr/>
          <p:nvPr/>
        </p:nvSpPr>
        <p:spPr>
          <a:xfrm>
            <a:off x="752548" y="469347"/>
            <a:ext cx="10735882" cy="640080"/>
          </a:xfrm>
          <a:prstGeom prst="rect">
            <a:avLst/>
          </a:prstGeom>
          <a:noFill/>
          <a:ln/>
        </p:spPr>
        <p:txBody>
          <a:bodyPr wrap="square" lIns="0" tIns="0" rIns="0" bIns="0" rtlCol="0" anchor="ctr"/>
          <a:lstStyle/>
          <a:p>
            <a:pPr indent="0" algn="ctr">
              <a:buNone/>
            </a:pPr>
            <a:r>
              <a:rPr lang="en-US" sz="3200" b="1" dirty="0">
                <a:solidFill>
                  <a:srgbClr val="E64500"/>
                </a:solidFill>
                <a:latin typeface="+mj-lt"/>
                <a:ea typeface="+mj-ea"/>
                <a:cs typeface="+mj-cs"/>
              </a:rPr>
              <a:t>Wellbeing can be improved using 20+ intervention, that often target different processes than their clinical counterparts.</a:t>
            </a:r>
          </a:p>
        </p:txBody>
      </p:sp>
      <p:sp>
        <p:nvSpPr>
          <p:cNvPr id="4" name="Shape 2"/>
          <p:cNvSpPr/>
          <p:nvPr/>
        </p:nvSpPr>
        <p:spPr>
          <a:xfrm>
            <a:off x="5181405" y="1461988"/>
            <a:ext cx="1828800" cy="22860"/>
          </a:xfrm>
          <a:prstGeom prst="rect">
            <a:avLst/>
          </a:prstGeom>
          <a:solidFill>
            <a:srgbClr val="E54500"/>
          </a:solidFill>
          <a:ln w="12700">
            <a:solidFill>
              <a:srgbClr val="E54500"/>
            </a:solidFill>
            <a:prstDash val="solid"/>
          </a:ln>
        </p:spPr>
        <p:txBody>
          <a:bodyPr/>
          <a:lstStyle/>
          <a:p>
            <a:endParaRPr lang="en-US"/>
          </a:p>
        </p:txBody>
      </p:sp>
      <p:sp>
        <p:nvSpPr>
          <p:cNvPr id="6" name="Text 4"/>
          <p:cNvSpPr/>
          <p:nvPr/>
        </p:nvSpPr>
        <p:spPr>
          <a:xfrm>
            <a:off x="-524101" y="3489810"/>
            <a:ext cx="4010558" cy="235458"/>
          </a:xfrm>
          <a:prstGeom prst="rect">
            <a:avLst/>
          </a:prstGeom>
          <a:noFill/>
          <a:ln/>
        </p:spPr>
        <p:txBody>
          <a:bodyPr wrap="square" lIns="0" tIns="0" rIns="0" bIns="0" rtlCol="0" anchor="ctr"/>
          <a:lstStyle/>
          <a:p>
            <a:pPr marL="0" indent="0" algn="ctr">
              <a:buNone/>
            </a:pPr>
            <a:r>
              <a:rPr lang="en-US" sz="1100" b="1" dirty="0">
                <a:solidFill>
                  <a:schemeClr val="tx1">
                    <a:lumMod val="65000"/>
                    <a:lumOff val="35000"/>
                  </a:schemeClr>
                </a:solidFill>
                <a:ea typeface="Calibri" pitchFamily="34" charset="-122"/>
                <a:cs typeface="Calibri" pitchFamily="34" charset="-120"/>
              </a:rPr>
              <a:t>Mind &amp; meaning</a:t>
            </a:r>
            <a:endParaRPr lang="en-US" sz="1100" dirty="0">
              <a:solidFill>
                <a:schemeClr val="tx1">
                  <a:lumMod val="65000"/>
                  <a:lumOff val="35000"/>
                </a:schemeClr>
              </a:solidFill>
            </a:endParaRPr>
          </a:p>
        </p:txBody>
      </p:sp>
      <p:sp>
        <p:nvSpPr>
          <p:cNvPr id="9" name="Shape 7"/>
          <p:cNvSpPr/>
          <p:nvPr/>
        </p:nvSpPr>
        <p:spPr>
          <a:xfrm>
            <a:off x="4385420" y="3961101"/>
            <a:ext cx="3420770" cy="2152759"/>
          </a:xfrm>
          <a:prstGeom prst="roundRect">
            <a:avLst>
              <a:gd name="adj" fmla="val 5097"/>
            </a:avLst>
          </a:prstGeom>
          <a:solidFill>
            <a:srgbClr val="FFA800">
              <a:alpha val="25098"/>
            </a:srgbClr>
          </a:solidFill>
          <a:ln w="9525">
            <a:solidFill>
              <a:srgbClr val="FFA800">
                <a:alpha val="30000"/>
              </a:srgbClr>
            </a:solidFill>
            <a:prstDash val="solid"/>
          </a:ln>
        </p:spPr>
        <p:txBody>
          <a:bodyPr/>
          <a:lstStyle/>
          <a:p>
            <a:endParaRPr lang="en-US"/>
          </a:p>
        </p:txBody>
      </p:sp>
      <p:sp>
        <p:nvSpPr>
          <p:cNvPr id="10" name="Text 8"/>
          <p:cNvSpPr/>
          <p:nvPr/>
        </p:nvSpPr>
        <p:spPr>
          <a:xfrm>
            <a:off x="4393966" y="5853028"/>
            <a:ext cx="1385134" cy="214825"/>
          </a:xfrm>
          <a:prstGeom prst="rect">
            <a:avLst/>
          </a:prstGeom>
          <a:noFill/>
          <a:ln/>
        </p:spPr>
        <p:txBody>
          <a:bodyPr wrap="square" lIns="0" tIns="0" rIns="0" bIns="0" rtlCol="0" anchor="ctr"/>
          <a:lstStyle/>
          <a:p>
            <a:pPr marL="0" indent="0" algn="ctr">
              <a:buNone/>
            </a:pPr>
            <a:r>
              <a:rPr lang="en-US" sz="1100" b="1" dirty="0">
                <a:solidFill>
                  <a:schemeClr val="tx1">
                    <a:lumMod val="65000"/>
                    <a:lumOff val="35000"/>
                  </a:schemeClr>
                </a:solidFill>
                <a:ea typeface="Calibri" pitchFamily="34" charset="-122"/>
                <a:cs typeface="Calibri" pitchFamily="34" charset="-120"/>
              </a:rPr>
              <a:t>Body &amp; movement</a:t>
            </a:r>
            <a:endParaRPr lang="en-US" sz="1100" dirty="0">
              <a:solidFill>
                <a:schemeClr val="tx1">
                  <a:lumMod val="65000"/>
                  <a:lumOff val="35000"/>
                </a:schemeClr>
              </a:solidFill>
            </a:endParaRPr>
          </a:p>
        </p:txBody>
      </p:sp>
      <p:sp>
        <p:nvSpPr>
          <p:cNvPr id="11" name="Shape 9"/>
          <p:cNvSpPr/>
          <p:nvPr/>
        </p:nvSpPr>
        <p:spPr>
          <a:xfrm>
            <a:off x="814657" y="4004251"/>
            <a:ext cx="2752344" cy="2220033"/>
          </a:xfrm>
          <a:prstGeom prst="roundRect">
            <a:avLst>
              <a:gd name="adj" fmla="val 4943"/>
            </a:avLst>
          </a:prstGeom>
          <a:solidFill>
            <a:srgbClr val="FF8001">
              <a:alpha val="34902"/>
            </a:srgbClr>
          </a:solidFill>
          <a:ln w="9525">
            <a:solidFill>
              <a:srgbClr val="B53000">
                <a:alpha val="30000"/>
              </a:srgbClr>
            </a:solidFill>
            <a:prstDash val="solid"/>
          </a:ln>
        </p:spPr>
        <p:txBody>
          <a:bodyPr/>
          <a:lstStyle/>
          <a:p>
            <a:endParaRPr lang="en-US"/>
          </a:p>
        </p:txBody>
      </p:sp>
      <p:sp>
        <p:nvSpPr>
          <p:cNvPr id="12" name="Text 10"/>
          <p:cNvSpPr/>
          <p:nvPr/>
        </p:nvSpPr>
        <p:spPr>
          <a:xfrm>
            <a:off x="1740406" y="5985597"/>
            <a:ext cx="1786350" cy="186628"/>
          </a:xfrm>
          <a:prstGeom prst="rect">
            <a:avLst/>
          </a:prstGeom>
          <a:noFill/>
          <a:ln/>
        </p:spPr>
        <p:txBody>
          <a:bodyPr wrap="square" lIns="0" tIns="0" rIns="0" bIns="0" rtlCol="0" anchor="ctr"/>
          <a:lstStyle/>
          <a:p>
            <a:pPr marL="0" indent="0" algn="ctr">
              <a:buNone/>
            </a:pPr>
            <a:r>
              <a:rPr lang="en-US" sz="1100" b="1" dirty="0">
                <a:solidFill>
                  <a:schemeClr val="tx1">
                    <a:lumMod val="65000"/>
                    <a:lumOff val="35000"/>
                  </a:schemeClr>
                </a:solidFill>
                <a:ea typeface="Calibri" pitchFamily="34" charset="-122"/>
                <a:cs typeface="Calibri" pitchFamily="34" charset="-120"/>
              </a:rPr>
              <a:t>Connection &amp; community</a:t>
            </a:r>
            <a:endParaRPr lang="en-US" sz="1100" dirty="0">
              <a:solidFill>
                <a:schemeClr val="tx1">
                  <a:lumMod val="65000"/>
                  <a:lumOff val="35000"/>
                </a:schemeClr>
              </a:solidFill>
            </a:endParaRPr>
          </a:p>
        </p:txBody>
      </p:sp>
      <p:sp>
        <p:nvSpPr>
          <p:cNvPr id="13" name="Shape 11"/>
          <p:cNvSpPr/>
          <p:nvPr/>
        </p:nvSpPr>
        <p:spPr>
          <a:xfrm>
            <a:off x="8664854" y="4004251"/>
            <a:ext cx="2673706" cy="2152759"/>
          </a:xfrm>
          <a:prstGeom prst="roundRect">
            <a:avLst>
              <a:gd name="adj" fmla="val 5097"/>
            </a:avLst>
          </a:prstGeom>
          <a:solidFill>
            <a:srgbClr val="FFE500">
              <a:alpha val="29804"/>
            </a:srgbClr>
          </a:solidFill>
          <a:ln w="9525">
            <a:solidFill>
              <a:srgbClr val="888780">
                <a:alpha val="30000"/>
              </a:srgbClr>
            </a:solidFill>
            <a:prstDash val="solid"/>
          </a:ln>
        </p:spPr>
        <p:txBody>
          <a:bodyPr/>
          <a:lstStyle/>
          <a:p>
            <a:endParaRPr lang="en-US"/>
          </a:p>
        </p:txBody>
      </p:sp>
      <p:sp>
        <p:nvSpPr>
          <p:cNvPr id="14" name="Text 12"/>
          <p:cNvSpPr/>
          <p:nvPr/>
        </p:nvSpPr>
        <p:spPr>
          <a:xfrm>
            <a:off x="8608033" y="5895781"/>
            <a:ext cx="1838483" cy="254848"/>
          </a:xfrm>
          <a:prstGeom prst="rect">
            <a:avLst/>
          </a:prstGeom>
          <a:noFill/>
          <a:ln/>
        </p:spPr>
        <p:txBody>
          <a:bodyPr wrap="square" lIns="0" tIns="0" rIns="0" bIns="0" rtlCol="0" anchor="ctr"/>
          <a:lstStyle/>
          <a:p>
            <a:pPr marL="0" indent="0" algn="ctr">
              <a:buNone/>
            </a:pPr>
            <a:r>
              <a:rPr lang="en-US" sz="1100" b="1" dirty="0">
                <a:solidFill>
                  <a:schemeClr val="tx1">
                    <a:lumMod val="65000"/>
                    <a:lumOff val="35000"/>
                  </a:schemeClr>
                </a:solidFill>
                <a:ea typeface="Calibri" pitchFamily="34" charset="-122"/>
                <a:cs typeface="Calibri" pitchFamily="34" charset="-120"/>
              </a:rPr>
              <a:t>Environment &amp; lifestyle</a:t>
            </a:r>
            <a:endParaRPr lang="en-US" sz="1100" dirty="0">
              <a:solidFill>
                <a:schemeClr val="tx1">
                  <a:lumMod val="65000"/>
                  <a:lumOff val="35000"/>
                </a:schemeClr>
              </a:solidFill>
            </a:endParaRPr>
          </a:p>
        </p:txBody>
      </p:sp>
      <p:sp>
        <p:nvSpPr>
          <p:cNvPr id="15" name="Shape 13"/>
          <p:cNvSpPr/>
          <p:nvPr/>
        </p:nvSpPr>
        <p:spPr>
          <a:xfrm>
            <a:off x="1047991" y="1793436"/>
            <a:ext cx="1140257" cy="1140257"/>
          </a:xfrm>
          <a:prstGeom prst="ellipse">
            <a:avLst/>
          </a:prstGeom>
          <a:solidFill>
            <a:srgbClr val="E54500"/>
          </a:solidFill>
          <a:ln w="31750">
            <a:solidFill>
              <a:srgbClr val="E54500"/>
            </a:solidFill>
            <a:prstDash val="solid"/>
          </a:ln>
        </p:spPr>
        <p:txBody>
          <a:bodyPr/>
          <a:lstStyle/>
          <a:p>
            <a:endParaRPr lang="en-US"/>
          </a:p>
        </p:txBody>
      </p:sp>
      <p:sp>
        <p:nvSpPr>
          <p:cNvPr id="16" name="Text 14"/>
          <p:cNvSpPr/>
          <p:nvPr/>
        </p:nvSpPr>
        <p:spPr>
          <a:xfrm>
            <a:off x="1130136" y="1844718"/>
            <a:ext cx="980621" cy="980621"/>
          </a:xfrm>
          <a:prstGeom prst="rect">
            <a:avLst/>
          </a:prstGeom>
          <a:noFill/>
          <a:ln/>
        </p:spPr>
        <p:txBody>
          <a:bodyPr wrap="square" lIns="0" tIns="0" rIns="0" bIns="0" rtlCol="0" anchor="ctr"/>
          <a:lstStyle/>
          <a:p>
            <a:pPr marL="0" indent="0" algn="ctr">
              <a:buNone/>
            </a:pPr>
            <a:r>
              <a:rPr lang="en-US" sz="1000" b="1" dirty="0">
                <a:solidFill>
                  <a:srgbClr val="FFFFFF"/>
                </a:solidFill>
                <a:ea typeface="Calibri" pitchFamily="34" charset="-122"/>
                <a:cs typeface="Calibri" pitchFamily="34" charset="-120"/>
              </a:rPr>
              <a:t>Mindfulness</a:t>
            </a:r>
            <a:endParaRPr lang="en-US" sz="1000" dirty="0"/>
          </a:p>
          <a:p>
            <a:pPr marL="0" indent="0" algn="ctr">
              <a:buNone/>
            </a:pPr>
            <a:r>
              <a:rPr lang="en-US" sz="700" dirty="0">
                <a:solidFill>
                  <a:schemeClr val="bg1"/>
                </a:solidFill>
                <a:ea typeface="Calibri" pitchFamily="34" charset="-122"/>
                <a:cs typeface="Calibri" pitchFamily="34" charset="-120"/>
              </a:rPr>
              <a:t>Sustained attention to present-moment experience; reduces emotional reactivity</a:t>
            </a:r>
            <a:endParaRPr lang="en-US" sz="1000" dirty="0">
              <a:solidFill>
                <a:schemeClr val="bg1"/>
              </a:solidFill>
            </a:endParaRPr>
          </a:p>
        </p:txBody>
      </p:sp>
      <p:sp>
        <p:nvSpPr>
          <p:cNvPr id="17" name="Shape 15"/>
          <p:cNvSpPr/>
          <p:nvPr/>
        </p:nvSpPr>
        <p:spPr>
          <a:xfrm>
            <a:off x="9499553" y="2429160"/>
            <a:ext cx="1140257" cy="1140257"/>
          </a:xfrm>
          <a:prstGeom prst="ellipse">
            <a:avLst/>
          </a:prstGeom>
          <a:solidFill>
            <a:srgbClr val="E54500"/>
          </a:solidFill>
          <a:ln w="31750">
            <a:solidFill>
              <a:srgbClr val="E54500"/>
            </a:solidFill>
            <a:prstDash val="solid"/>
          </a:ln>
        </p:spPr>
        <p:txBody>
          <a:bodyPr/>
          <a:lstStyle/>
          <a:p>
            <a:endParaRPr lang="en-US"/>
          </a:p>
        </p:txBody>
      </p:sp>
      <p:sp>
        <p:nvSpPr>
          <p:cNvPr id="18" name="Text 16"/>
          <p:cNvSpPr/>
          <p:nvPr/>
        </p:nvSpPr>
        <p:spPr>
          <a:xfrm>
            <a:off x="9559330" y="2495106"/>
            <a:ext cx="980621" cy="980621"/>
          </a:xfrm>
          <a:prstGeom prst="rect">
            <a:avLst/>
          </a:prstGeom>
          <a:noFill/>
          <a:ln/>
        </p:spPr>
        <p:txBody>
          <a:bodyPr wrap="square" lIns="0" tIns="0" rIns="0" bIns="0" rtlCol="0" anchor="ctr"/>
          <a:lstStyle/>
          <a:p>
            <a:pPr marL="0" indent="0" algn="ctr">
              <a:buNone/>
            </a:pPr>
            <a:r>
              <a:rPr lang="en-US" sz="1000" b="1" dirty="0">
                <a:solidFill>
                  <a:srgbClr val="FFFFFF"/>
                </a:solidFill>
                <a:ea typeface="Calibri" pitchFamily="34" charset="-122"/>
                <a:cs typeface="Calibri" pitchFamily="34" charset="-120"/>
              </a:rPr>
              <a:t>CBT-based</a:t>
            </a:r>
            <a:endParaRPr lang="en-US" sz="1000" dirty="0"/>
          </a:p>
          <a:p>
            <a:pPr marL="0" indent="0" algn="ctr">
              <a:buNone/>
            </a:pPr>
            <a:r>
              <a:rPr lang="en-US" sz="700" dirty="0">
                <a:solidFill>
                  <a:srgbClr val="FFE8D8"/>
                </a:solidFill>
                <a:ea typeface="Calibri" pitchFamily="34" charset="-122"/>
                <a:cs typeface="Calibri" pitchFamily="34" charset="-120"/>
              </a:rPr>
              <a:t>Restructures unhelpful thinking patterns to shift mood and behaviour</a:t>
            </a:r>
            <a:endParaRPr lang="en-US" sz="1000" dirty="0"/>
          </a:p>
        </p:txBody>
      </p:sp>
      <p:sp>
        <p:nvSpPr>
          <p:cNvPr id="19" name="Shape 17"/>
          <p:cNvSpPr/>
          <p:nvPr/>
        </p:nvSpPr>
        <p:spPr>
          <a:xfrm>
            <a:off x="3291456" y="1842586"/>
            <a:ext cx="1140257" cy="1140257"/>
          </a:xfrm>
          <a:prstGeom prst="ellipse">
            <a:avLst/>
          </a:prstGeom>
          <a:solidFill>
            <a:srgbClr val="E54500"/>
          </a:solidFill>
          <a:ln w="31750">
            <a:solidFill>
              <a:srgbClr val="E54500"/>
            </a:solidFill>
            <a:prstDash val="solid"/>
          </a:ln>
        </p:spPr>
        <p:txBody>
          <a:bodyPr/>
          <a:lstStyle/>
          <a:p>
            <a:endParaRPr lang="en-US"/>
          </a:p>
        </p:txBody>
      </p:sp>
      <p:sp>
        <p:nvSpPr>
          <p:cNvPr id="20" name="Text 18"/>
          <p:cNvSpPr/>
          <p:nvPr/>
        </p:nvSpPr>
        <p:spPr>
          <a:xfrm>
            <a:off x="3381911" y="1926298"/>
            <a:ext cx="980621" cy="980621"/>
          </a:xfrm>
          <a:prstGeom prst="rect">
            <a:avLst/>
          </a:prstGeom>
          <a:noFill/>
          <a:ln/>
        </p:spPr>
        <p:txBody>
          <a:bodyPr wrap="square" lIns="0" tIns="0" rIns="0" bIns="0" rtlCol="0" anchor="ctr"/>
          <a:lstStyle/>
          <a:p>
            <a:pPr marL="0" indent="0" algn="ctr">
              <a:buNone/>
            </a:pPr>
            <a:r>
              <a:rPr lang="en-US" sz="1000" b="1" dirty="0">
                <a:solidFill>
                  <a:srgbClr val="FFFFFF"/>
                </a:solidFill>
                <a:ea typeface="Calibri" pitchFamily="34" charset="-122"/>
                <a:cs typeface="Calibri" pitchFamily="34" charset="-120"/>
              </a:rPr>
              <a:t>ACT</a:t>
            </a:r>
            <a:endParaRPr lang="en-US" sz="1000" dirty="0"/>
          </a:p>
          <a:p>
            <a:pPr marL="0" indent="0" algn="ctr">
              <a:buNone/>
            </a:pPr>
            <a:r>
              <a:rPr lang="en-US" sz="700" dirty="0">
                <a:solidFill>
                  <a:schemeClr val="bg1"/>
                </a:solidFill>
                <a:ea typeface="Calibri" pitchFamily="34" charset="-122"/>
                <a:cs typeface="Calibri" pitchFamily="34" charset="-120"/>
              </a:rPr>
              <a:t>Building psychological flexibility through values-led action</a:t>
            </a:r>
            <a:endParaRPr lang="en-US" sz="1000" dirty="0">
              <a:solidFill>
                <a:schemeClr val="bg1"/>
              </a:solidFill>
            </a:endParaRPr>
          </a:p>
        </p:txBody>
      </p:sp>
      <p:sp>
        <p:nvSpPr>
          <p:cNvPr id="21" name="Shape 19"/>
          <p:cNvSpPr/>
          <p:nvPr/>
        </p:nvSpPr>
        <p:spPr>
          <a:xfrm>
            <a:off x="5524558" y="1921493"/>
            <a:ext cx="897824" cy="825703"/>
          </a:xfrm>
          <a:prstGeom prst="ellipse">
            <a:avLst/>
          </a:prstGeom>
          <a:solidFill>
            <a:schemeClr val="bg1"/>
          </a:solidFill>
          <a:ln w="15875">
            <a:solidFill>
              <a:srgbClr val="E54500"/>
            </a:solidFill>
            <a:prstDash val="solid"/>
          </a:ln>
        </p:spPr>
        <p:txBody>
          <a:bodyPr/>
          <a:lstStyle/>
          <a:p>
            <a:endParaRPr lang="en-US"/>
          </a:p>
        </p:txBody>
      </p:sp>
      <p:sp>
        <p:nvSpPr>
          <p:cNvPr id="22" name="Text 20"/>
          <p:cNvSpPr/>
          <p:nvPr/>
        </p:nvSpPr>
        <p:spPr>
          <a:xfrm>
            <a:off x="5625389" y="2011566"/>
            <a:ext cx="710105" cy="710105"/>
          </a:xfrm>
          <a:prstGeom prst="rect">
            <a:avLst/>
          </a:prstGeom>
          <a:noFill/>
          <a:ln/>
        </p:spPr>
        <p:txBody>
          <a:bodyPr wrap="square" lIns="0" tIns="0" rIns="0" bIns="0" rtlCol="0" anchor="ctr"/>
          <a:lstStyle/>
          <a:p>
            <a:pPr marL="0" indent="0" algn="ctr">
              <a:buNone/>
            </a:pPr>
            <a:r>
              <a:rPr lang="en-US" sz="900" b="1" dirty="0">
                <a:solidFill>
                  <a:srgbClr val="7A1E00"/>
                </a:solidFill>
                <a:ea typeface="Calibri" pitchFamily="34" charset="-122"/>
                <a:cs typeface="Calibri" pitchFamily="34" charset="-120"/>
              </a:rPr>
              <a:t>Compassion training</a:t>
            </a:r>
            <a:endParaRPr lang="en-US" sz="900" dirty="0"/>
          </a:p>
          <a:p>
            <a:pPr marL="0" indent="0" algn="ctr">
              <a:buNone/>
            </a:pPr>
            <a:r>
              <a:rPr lang="en-US" sz="550" dirty="0">
                <a:solidFill>
                  <a:srgbClr val="555555"/>
                </a:solidFill>
                <a:ea typeface="Calibri" pitchFamily="34" charset="-122"/>
                <a:cs typeface="Calibri" pitchFamily="34" charset="-120"/>
              </a:rPr>
              <a:t>Cultivates self-compassion and care for others; reduces self-criticism</a:t>
            </a:r>
            <a:endParaRPr lang="en-US" sz="700" dirty="0"/>
          </a:p>
        </p:txBody>
      </p:sp>
      <p:sp>
        <p:nvSpPr>
          <p:cNvPr id="23" name="Shape 21"/>
          <p:cNvSpPr/>
          <p:nvPr/>
        </p:nvSpPr>
        <p:spPr>
          <a:xfrm>
            <a:off x="4363467" y="2553336"/>
            <a:ext cx="1185787" cy="1107342"/>
          </a:xfrm>
          <a:prstGeom prst="ellipse">
            <a:avLst/>
          </a:prstGeom>
          <a:solidFill>
            <a:srgbClr val="E64500"/>
          </a:solidFill>
          <a:ln w="15875">
            <a:solidFill>
              <a:srgbClr val="E54500"/>
            </a:solidFill>
            <a:prstDash val="solid"/>
          </a:ln>
        </p:spPr>
        <p:txBody>
          <a:bodyPr/>
          <a:lstStyle/>
          <a:p>
            <a:endParaRPr lang="en-US"/>
          </a:p>
        </p:txBody>
      </p:sp>
      <p:sp>
        <p:nvSpPr>
          <p:cNvPr id="24" name="Text 22"/>
          <p:cNvSpPr/>
          <p:nvPr/>
        </p:nvSpPr>
        <p:spPr>
          <a:xfrm>
            <a:off x="4609662" y="2825339"/>
            <a:ext cx="746185" cy="676290"/>
          </a:xfrm>
          <a:prstGeom prst="rect">
            <a:avLst/>
          </a:prstGeom>
          <a:noFill/>
          <a:ln/>
        </p:spPr>
        <p:txBody>
          <a:bodyPr wrap="square" lIns="0" tIns="0" rIns="0" bIns="0" rtlCol="0" anchor="ctr"/>
          <a:lstStyle/>
          <a:p>
            <a:pPr marL="0" indent="0" algn="ctr">
              <a:buNone/>
            </a:pPr>
            <a:r>
              <a:rPr lang="en-US" sz="900" b="1" dirty="0">
                <a:solidFill>
                  <a:schemeClr val="bg1"/>
                </a:solidFill>
                <a:ea typeface="Calibri" pitchFamily="34" charset="-122"/>
                <a:cs typeface="Calibri" pitchFamily="34" charset="-120"/>
              </a:rPr>
              <a:t>Reminiscence</a:t>
            </a:r>
            <a:endParaRPr lang="en-US" sz="700" dirty="0">
              <a:solidFill>
                <a:schemeClr val="bg1"/>
              </a:solidFill>
            </a:endParaRPr>
          </a:p>
          <a:p>
            <a:pPr marL="0" indent="0" algn="ctr">
              <a:buNone/>
            </a:pPr>
            <a:r>
              <a:rPr lang="en-US" sz="700" dirty="0">
                <a:solidFill>
                  <a:schemeClr val="bg1"/>
                </a:solidFill>
                <a:ea typeface="Calibri" pitchFamily="34" charset="-122"/>
                <a:cs typeface="Calibri" pitchFamily="34" charset="-120"/>
              </a:rPr>
              <a:t>Structured reflection on positive memories to strengthen meaning</a:t>
            </a:r>
            <a:endParaRPr lang="en-US" sz="800" dirty="0">
              <a:solidFill>
                <a:schemeClr val="bg1"/>
              </a:solidFill>
            </a:endParaRPr>
          </a:p>
        </p:txBody>
      </p:sp>
      <p:sp>
        <p:nvSpPr>
          <p:cNvPr id="25" name="Shape 23"/>
          <p:cNvSpPr/>
          <p:nvPr/>
        </p:nvSpPr>
        <p:spPr>
          <a:xfrm>
            <a:off x="6113228" y="2874295"/>
            <a:ext cx="861296" cy="786383"/>
          </a:xfrm>
          <a:prstGeom prst="ellipse">
            <a:avLst/>
          </a:prstGeom>
          <a:solidFill>
            <a:srgbClr val="E64500"/>
          </a:solidFill>
          <a:ln w="15875">
            <a:solidFill>
              <a:srgbClr val="E54500"/>
            </a:solidFill>
            <a:prstDash val="dash"/>
          </a:ln>
        </p:spPr>
        <p:txBody>
          <a:bodyPr/>
          <a:lstStyle/>
          <a:p>
            <a:endParaRPr lang="en-US">
              <a:solidFill>
                <a:schemeClr val="bg1"/>
              </a:solidFill>
            </a:endParaRPr>
          </a:p>
        </p:txBody>
      </p:sp>
      <p:sp>
        <p:nvSpPr>
          <p:cNvPr id="26" name="Text 24"/>
          <p:cNvSpPr/>
          <p:nvPr/>
        </p:nvSpPr>
        <p:spPr>
          <a:xfrm>
            <a:off x="6255010" y="2965098"/>
            <a:ext cx="595135" cy="595135"/>
          </a:xfrm>
          <a:prstGeom prst="rect">
            <a:avLst/>
          </a:prstGeom>
          <a:solidFill>
            <a:srgbClr val="E64500"/>
          </a:solidFill>
          <a:ln/>
        </p:spPr>
        <p:txBody>
          <a:bodyPr wrap="square" lIns="0" tIns="0" rIns="0" bIns="0" rtlCol="0" anchor="ctr"/>
          <a:lstStyle/>
          <a:p>
            <a:pPr marL="0" indent="0" algn="ctr">
              <a:buNone/>
            </a:pPr>
            <a:r>
              <a:rPr lang="en-US" sz="700" b="1" dirty="0">
                <a:solidFill>
                  <a:schemeClr val="bg1"/>
                </a:solidFill>
                <a:ea typeface="Calibri" pitchFamily="34" charset="-122"/>
                <a:cs typeface="Calibri" pitchFamily="34" charset="-120"/>
              </a:rPr>
              <a:t>Expressive writing</a:t>
            </a:r>
            <a:endParaRPr lang="en-US" sz="700" dirty="0">
              <a:solidFill>
                <a:schemeClr val="bg1"/>
              </a:solidFill>
            </a:endParaRPr>
          </a:p>
          <a:p>
            <a:pPr marL="0" indent="0" algn="ctr">
              <a:buNone/>
            </a:pPr>
            <a:r>
              <a:rPr lang="en-US" sz="550" dirty="0">
                <a:solidFill>
                  <a:schemeClr val="bg1"/>
                </a:solidFill>
                <a:ea typeface="Calibri" pitchFamily="34" charset="-122"/>
                <a:cs typeface="Calibri" pitchFamily="34" charset="-120"/>
              </a:rPr>
              <a:t>Narrative writing about experiences to process emotion and find meaning</a:t>
            </a:r>
            <a:endParaRPr lang="en-US" sz="700" dirty="0">
              <a:solidFill>
                <a:schemeClr val="bg1"/>
              </a:solidFill>
            </a:endParaRPr>
          </a:p>
        </p:txBody>
      </p:sp>
      <p:sp>
        <p:nvSpPr>
          <p:cNvPr id="27" name="Shape 25"/>
          <p:cNvSpPr/>
          <p:nvPr/>
        </p:nvSpPr>
        <p:spPr>
          <a:xfrm>
            <a:off x="6861925" y="1976595"/>
            <a:ext cx="861296" cy="755173"/>
          </a:xfrm>
          <a:prstGeom prst="ellipse">
            <a:avLst/>
          </a:prstGeom>
          <a:solidFill>
            <a:schemeClr val="bg1"/>
          </a:solidFill>
          <a:ln w="9525">
            <a:solidFill>
              <a:srgbClr val="E54500">
                <a:alpha val="70000"/>
              </a:srgbClr>
            </a:solidFill>
            <a:prstDash val="solid"/>
          </a:ln>
        </p:spPr>
        <p:txBody>
          <a:bodyPr/>
          <a:lstStyle/>
          <a:p>
            <a:endParaRPr lang="en-US"/>
          </a:p>
        </p:txBody>
      </p:sp>
      <p:sp>
        <p:nvSpPr>
          <p:cNvPr id="28" name="Text 26"/>
          <p:cNvSpPr/>
          <p:nvPr/>
        </p:nvSpPr>
        <p:spPr>
          <a:xfrm>
            <a:off x="6967040" y="2067497"/>
            <a:ext cx="656939" cy="527506"/>
          </a:xfrm>
          <a:prstGeom prst="rect">
            <a:avLst/>
          </a:prstGeom>
          <a:noFill/>
          <a:ln/>
        </p:spPr>
        <p:txBody>
          <a:bodyPr wrap="square" lIns="0" tIns="0" rIns="0" bIns="0" rtlCol="0" anchor="ctr"/>
          <a:lstStyle/>
          <a:p>
            <a:pPr marL="0" indent="0" algn="ctr">
              <a:buNone/>
            </a:pPr>
            <a:r>
              <a:rPr lang="en-US" sz="900" b="1" dirty="0">
                <a:solidFill>
                  <a:srgbClr val="7A1E00"/>
                </a:solidFill>
                <a:ea typeface="Calibri" pitchFamily="34" charset="-122"/>
                <a:cs typeface="Calibri" pitchFamily="34" charset="-120"/>
              </a:rPr>
              <a:t>Forgiveness</a:t>
            </a:r>
            <a:endParaRPr lang="en-US" sz="900" dirty="0"/>
          </a:p>
          <a:p>
            <a:pPr marL="0" indent="0" algn="ctr">
              <a:buNone/>
            </a:pPr>
            <a:r>
              <a:rPr lang="en-US" sz="550" dirty="0">
                <a:solidFill>
                  <a:srgbClr val="555555"/>
                </a:solidFill>
                <a:ea typeface="Calibri" pitchFamily="34" charset="-122"/>
                <a:cs typeface="Calibri" pitchFamily="34" charset="-120"/>
              </a:rPr>
              <a:t>Deliberate release of resentment to improve emotional wellbeing</a:t>
            </a:r>
            <a:endParaRPr lang="en-US" sz="700" dirty="0"/>
          </a:p>
        </p:txBody>
      </p:sp>
      <p:sp>
        <p:nvSpPr>
          <p:cNvPr id="29" name="Shape 27"/>
          <p:cNvSpPr/>
          <p:nvPr/>
        </p:nvSpPr>
        <p:spPr>
          <a:xfrm>
            <a:off x="2163017" y="2435912"/>
            <a:ext cx="1163848" cy="1163848"/>
          </a:xfrm>
          <a:prstGeom prst="ellipse">
            <a:avLst/>
          </a:prstGeom>
          <a:solidFill>
            <a:srgbClr val="E64500"/>
          </a:solidFill>
          <a:ln w="31750">
            <a:solidFill>
              <a:srgbClr val="E64500"/>
            </a:solidFill>
            <a:prstDash val="solid"/>
          </a:ln>
        </p:spPr>
        <p:txBody>
          <a:bodyPr/>
          <a:lstStyle/>
          <a:p>
            <a:endParaRPr lang="en-US"/>
          </a:p>
        </p:txBody>
      </p:sp>
      <p:sp>
        <p:nvSpPr>
          <p:cNvPr id="30" name="Text 28"/>
          <p:cNvSpPr/>
          <p:nvPr/>
        </p:nvSpPr>
        <p:spPr>
          <a:xfrm>
            <a:off x="2244486" y="2504603"/>
            <a:ext cx="1000910" cy="1000910"/>
          </a:xfrm>
          <a:prstGeom prst="rect">
            <a:avLst/>
          </a:prstGeom>
          <a:noFill/>
          <a:ln/>
        </p:spPr>
        <p:txBody>
          <a:bodyPr wrap="square" lIns="0" tIns="0" rIns="0" bIns="0" rtlCol="0" anchor="ctr"/>
          <a:lstStyle/>
          <a:p>
            <a:pPr marL="0" indent="0" algn="ctr">
              <a:buNone/>
            </a:pPr>
            <a:r>
              <a:rPr lang="en-US" sz="1000" b="1" dirty="0">
                <a:solidFill>
                  <a:srgbClr val="FFFFFF"/>
                </a:solidFill>
                <a:ea typeface="Calibri" pitchFamily="34" charset="-122"/>
                <a:cs typeface="Calibri" pitchFamily="34" charset="-120"/>
              </a:rPr>
              <a:t>Multi-component PPIs</a:t>
            </a:r>
            <a:endParaRPr lang="en-US" sz="1000" dirty="0"/>
          </a:p>
          <a:p>
            <a:pPr marL="0" indent="0" algn="ctr">
              <a:buNone/>
            </a:pPr>
            <a:r>
              <a:rPr lang="en-US" sz="700" dirty="0">
                <a:solidFill>
                  <a:schemeClr val="bg1"/>
                </a:solidFill>
                <a:ea typeface="Calibri" pitchFamily="34" charset="-122"/>
                <a:cs typeface="Calibri" pitchFamily="34" charset="-120"/>
              </a:rPr>
              <a:t>Combines multiple positive psychology techniques for broader wellbeing gains</a:t>
            </a:r>
            <a:endParaRPr lang="en-US" sz="1000" dirty="0">
              <a:solidFill>
                <a:schemeClr val="bg1"/>
              </a:solidFill>
            </a:endParaRPr>
          </a:p>
        </p:txBody>
      </p:sp>
      <p:sp>
        <p:nvSpPr>
          <p:cNvPr id="37" name="Shape 35"/>
          <p:cNvSpPr/>
          <p:nvPr/>
        </p:nvSpPr>
        <p:spPr>
          <a:xfrm>
            <a:off x="8038770" y="2340301"/>
            <a:ext cx="917962" cy="786384"/>
          </a:xfrm>
          <a:prstGeom prst="ellipse">
            <a:avLst/>
          </a:prstGeom>
          <a:solidFill>
            <a:schemeClr val="bg1"/>
          </a:solidFill>
          <a:ln w="15875">
            <a:solidFill>
              <a:srgbClr val="FF8000"/>
            </a:solidFill>
            <a:prstDash val="dash"/>
          </a:ln>
        </p:spPr>
        <p:txBody>
          <a:bodyPr/>
          <a:lstStyle/>
          <a:p>
            <a:endParaRPr lang="en-US"/>
          </a:p>
        </p:txBody>
      </p:sp>
      <p:sp>
        <p:nvSpPr>
          <p:cNvPr id="38" name="Text 36"/>
          <p:cNvSpPr/>
          <p:nvPr/>
        </p:nvSpPr>
        <p:spPr>
          <a:xfrm>
            <a:off x="8128251" y="2412714"/>
            <a:ext cx="730953" cy="676290"/>
          </a:xfrm>
          <a:prstGeom prst="rect">
            <a:avLst/>
          </a:prstGeom>
          <a:noFill/>
          <a:ln/>
        </p:spPr>
        <p:txBody>
          <a:bodyPr wrap="square" lIns="0" tIns="0" rIns="0" bIns="0" rtlCol="0" anchor="ctr"/>
          <a:lstStyle/>
          <a:p>
            <a:pPr marL="0" indent="0" algn="ctr">
              <a:buNone/>
            </a:pPr>
            <a:r>
              <a:rPr lang="en-US" sz="900" b="1" dirty="0">
                <a:solidFill>
                  <a:srgbClr val="7A3800"/>
                </a:solidFill>
                <a:ea typeface="Calibri" pitchFamily="34" charset="-122"/>
                <a:cs typeface="Calibri" pitchFamily="34" charset="-120"/>
              </a:rPr>
              <a:t>Life coaching</a:t>
            </a:r>
            <a:endParaRPr lang="en-US" sz="900" dirty="0"/>
          </a:p>
          <a:p>
            <a:pPr marL="0" indent="0" algn="ctr">
              <a:buNone/>
            </a:pPr>
            <a:r>
              <a:rPr lang="en-US" sz="550" dirty="0">
                <a:solidFill>
                  <a:srgbClr val="555555"/>
                </a:solidFill>
                <a:ea typeface="Calibri" pitchFamily="34" charset="-122"/>
                <a:cs typeface="Calibri" pitchFamily="34" charset="-120"/>
              </a:rPr>
              <a:t>Goal-oriented supported conversations building agency and sustaining change</a:t>
            </a:r>
            <a:endParaRPr lang="en-US" sz="700" dirty="0"/>
          </a:p>
        </p:txBody>
      </p:sp>
      <p:sp>
        <p:nvSpPr>
          <p:cNvPr id="41" name="Shape 39"/>
          <p:cNvSpPr/>
          <p:nvPr/>
        </p:nvSpPr>
        <p:spPr>
          <a:xfrm>
            <a:off x="4650713" y="4027161"/>
            <a:ext cx="1445287" cy="1284994"/>
          </a:xfrm>
          <a:prstGeom prst="ellipse">
            <a:avLst/>
          </a:prstGeom>
          <a:solidFill>
            <a:srgbClr val="FFA800"/>
          </a:solidFill>
          <a:ln w="31750">
            <a:solidFill>
              <a:srgbClr val="FFA800"/>
            </a:solidFill>
            <a:prstDash val="solid"/>
          </a:ln>
        </p:spPr>
        <p:txBody>
          <a:bodyPr/>
          <a:lstStyle/>
          <a:p>
            <a:endParaRPr lang="en-US"/>
          </a:p>
        </p:txBody>
      </p:sp>
      <p:sp>
        <p:nvSpPr>
          <p:cNvPr id="42" name="Text 40"/>
          <p:cNvSpPr/>
          <p:nvPr/>
        </p:nvSpPr>
        <p:spPr>
          <a:xfrm>
            <a:off x="4882251" y="4198102"/>
            <a:ext cx="980621" cy="980621"/>
          </a:xfrm>
          <a:prstGeom prst="rect">
            <a:avLst/>
          </a:prstGeom>
          <a:noFill/>
          <a:ln/>
        </p:spPr>
        <p:txBody>
          <a:bodyPr wrap="square" lIns="0" tIns="0" rIns="0" bIns="0" rtlCol="0" anchor="ctr"/>
          <a:lstStyle/>
          <a:p>
            <a:pPr marL="0" indent="0" algn="ctr">
              <a:buNone/>
            </a:pPr>
            <a:r>
              <a:rPr lang="en-US" sz="1100" b="1" dirty="0">
                <a:solidFill>
                  <a:srgbClr val="FFFFFF"/>
                </a:solidFill>
                <a:ea typeface="Calibri" pitchFamily="34" charset="-122"/>
                <a:cs typeface="Calibri" pitchFamily="34" charset="-120"/>
              </a:rPr>
              <a:t>Physical activity</a:t>
            </a:r>
            <a:endParaRPr lang="en-US" sz="1100" dirty="0"/>
          </a:p>
          <a:p>
            <a:pPr marL="0" indent="0" algn="ctr">
              <a:buNone/>
            </a:pPr>
            <a:r>
              <a:rPr lang="en-US" sz="700" dirty="0">
                <a:solidFill>
                  <a:srgbClr val="FFE8D8"/>
                </a:solidFill>
                <a:ea typeface="Calibri" pitchFamily="34" charset="-122"/>
                <a:cs typeface="Calibri" pitchFamily="34" charset="-120"/>
              </a:rPr>
              <a:t>Structured exercise improves mood, reduces anxiety and builds resilience</a:t>
            </a:r>
            <a:endParaRPr lang="en-US" sz="1000" dirty="0"/>
          </a:p>
        </p:txBody>
      </p:sp>
      <p:sp>
        <p:nvSpPr>
          <p:cNvPr id="43" name="Shape 41"/>
          <p:cNvSpPr/>
          <p:nvPr/>
        </p:nvSpPr>
        <p:spPr>
          <a:xfrm>
            <a:off x="6258763" y="4146637"/>
            <a:ext cx="849295" cy="849295"/>
          </a:xfrm>
          <a:prstGeom prst="ellipse">
            <a:avLst/>
          </a:prstGeom>
          <a:solidFill>
            <a:srgbClr val="FFA800"/>
          </a:solidFill>
          <a:ln w="15875">
            <a:solidFill>
              <a:srgbClr val="FFA800"/>
            </a:solidFill>
            <a:prstDash val="dash"/>
          </a:ln>
        </p:spPr>
        <p:txBody>
          <a:bodyPr/>
          <a:lstStyle/>
          <a:p>
            <a:endParaRPr lang="en-US"/>
          </a:p>
        </p:txBody>
      </p:sp>
      <p:sp>
        <p:nvSpPr>
          <p:cNvPr id="44" name="Text 42"/>
          <p:cNvSpPr/>
          <p:nvPr/>
        </p:nvSpPr>
        <p:spPr>
          <a:xfrm>
            <a:off x="6318214" y="4206088"/>
            <a:ext cx="730393" cy="730393"/>
          </a:xfrm>
          <a:prstGeom prst="rect">
            <a:avLst/>
          </a:prstGeom>
          <a:noFill/>
          <a:ln/>
        </p:spPr>
        <p:txBody>
          <a:bodyPr wrap="square" lIns="0" tIns="0" rIns="0" bIns="0" rtlCol="0" anchor="ctr"/>
          <a:lstStyle/>
          <a:p>
            <a:pPr marL="0" indent="0" algn="ctr">
              <a:buNone/>
            </a:pPr>
            <a:r>
              <a:rPr lang="en-US" sz="900" b="1" dirty="0">
                <a:solidFill>
                  <a:schemeClr val="bg1"/>
                </a:solidFill>
                <a:ea typeface="Calibri" pitchFamily="34" charset="-122"/>
                <a:cs typeface="Calibri" pitchFamily="34" charset="-120"/>
              </a:rPr>
              <a:t>Yoga</a:t>
            </a:r>
            <a:endParaRPr lang="en-US" sz="700" dirty="0">
              <a:solidFill>
                <a:schemeClr val="bg1"/>
              </a:solidFill>
            </a:endParaRPr>
          </a:p>
          <a:p>
            <a:pPr marL="0" indent="0" algn="ctr">
              <a:buNone/>
            </a:pPr>
            <a:r>
              <a:rPr lang="en-US" sz="550" dirty="0">
                <a:solidFill>
                  <a:schemeClr val="bg1"/>
                </a:solidFill>
                <a:ea typeface="Calibri" pitchFamily="34" charset="-122"/>
                <a:cs typeface="Calibri" pitchFamily="34" charset="-120"/>
              </a:rPr>
              <a:t>Combines movement, breathwork and mindfulness for broad benefit</a:t>
            </a:r>
            <a:endParaRPr lang="en-US" sz="700" dirty="0">
              <a:solidFill>
                <a:schemeClr val="bg1"/>
              </a:solidFill>
            </a:endParaRPr>
          </a:p>
        </p:txBody>
      </p:sp>
      <p:sp>
        <p:nvSpPr>
          <p:cNvPr id="45" name="Shape 43"/>
          <p:cNvSpPr/>
          <p:nvPr/>
        </p:nvSpPr>
        <p:spPr>
          <a:xfrm>
            <a:off x="6684595" y="5058976"/>
            <a:ext cx="817839" cy="817839"/>
          </a:xfrm>
          <a:prstGeom prst="ellipse">
            <a:avLst/>
          </a:prstGeom>
          <a:solidFill>
            <a:schemeClr val="bg1"/>
          </a:solidFill>
          <a:ln w="15875">
            <a:solidFill>
              <a:srgbClr val="FFA800"/>
            </a:solidFill>
            <a:prstDash val="dash"/>
          </a:ln>
        </p:spPr>
        <p:txBody>
          <a:bodyPr/>
          <a:lstStyle/>
          <a:p>
            <a:endParaRPr lang="en-US"/>
          </a:p>
        </p:txBody>
      </p:sp>
      <p:sp>
        <p:nvSpPr>
          <p:cNvPr id="46" name="Text 44"/>
          <p:cNvSpPr/>
          <p:nvPr/>
        </p:nvSpPr>
        <p:spPr>
          <a:xfrm>
            <a:off x="6741844" y="5116224"/>
            <a:ext cx="703342" cy="703342"/>
          </a:xfrm>
          <a:prstGeom prst="rect">
            <a:avLst/>
          </a:prstGeom>
          <a:noFill/>
          <a:ln/>
        </p:spPr>
        <p:txBody>
          <a:bodyPr wrap="square" lIns="0" tIns="0" rIns="0" bIns="0" rtlCol="0" anchor="ctr"/>
          <a:lstStyle/>
          <a:p>
            <a:pPr marL="0" indent="0" algn="ctr">
              <a:buNone/>
            </a:pPr>
            <a:r>
              <a:rPr lang="en-US" sz="900" b="1" dirty="0">
                <a:solidFill>
                  <a:srgbClr val="7A5000"/>
                </a:solidFill>
                <a:ea typeface="Calibri" pitchFamily="34" charset="-122"/>
                <a:cs typeface="Calibri" pitchFamily="34" charset="-120"/>
              </a:rPr>
              <a:t>Dance &amp; movement</a:t>
            </a:r>
            <a:endParaRPr lang="en-US" sz="900" dirty="0"/>
          </a:p>
          <a:p>
            <a:pPr marL="0" indent="0" algn="ctr">
              <a:buNone/>
            </a:pPr>
            <a:r>
              <a:rPr lang="en-US" sz="550" dirty="0">
                <a:solidFill>
                  <a:srgbClr val="555555"/>
                </a:solidFill>
                <a:ea typeface="Calibri" pitchFamily="34" charset="-122"/>
                <a:cs typeface="Calibri" pitchFamily="34" charset="-120"/>
              </a:rPr>
              <a:t>Expressive movement integrating emotional regulation and social connection</a:t>
            </a:r>
            <a:endParaRPr lang="en-US" sz="700" dirty="0"/>
          </a:p>
        </p:txBody>
      </p:sp>
      <p:sp>
        <p:nvSpPr>
          <p:cNvPr id="47" name="Shape 45"/>
          <p:cNvSpPr/>
          <p:nvPr/>
        </p:nvSpPr>
        <p:spPr>
          <a:xfrm>
            <a:off x="9398297" y="5175588"/>
            <a:ext cx="833567" cy="762146"/>
          </a:xfrm>
          <a:prstGeom prst="ellipse">
            <a:avLst/>
          </a:prstGeom>
          <a:solidFill>
            <a:schemeClr val="bg1"/>
          </a:solidFill>
          <a:ln w="9525">
            <a:solidFill>
              <a:srgbClr val="FFE500">
                <a:alpha val="70000"/>
              </a:srgbClr>
            </a:solidFill>
            <a:prstDash val="solid"/>
          </a:ln>
        </p:spPr>
        <p:txBody>
          <a:bodyPr/>
          <a:lstStyle/>
          <a:p>
            <a:endParaRPr lang="en-US"/>
          </a:p>
        </p:txBody>
      </p:sp>
      <p:sp>
        <p:nvSpPr>
          <p:cNvPr id="48" name="Text 46"/>
          <p:cNvSpPr/>
          <p:nvPr/>
        </p:nvSpPr>
        <p:spPr>
          <a:xfrm>
            <a:off x="9528081" y="5252264"/>
            <a:ext cx="554558" cy="554558"/>
          </a:xfrm>
          <a:prstGeom prst="rect">
            <a:avLst/>
          </a:prstGeom>
          <a:noFill/>
          <a:ln/>
        </p:spPr>
        <p:txBody>
          <a:bodyPr wrap="square" lIns="0" tIns="0" rIns="0" bIns="0" rtlCol="0" anchor="ctr"/>
          <a:lstStyle/>
          <a:p>
            <a:pPr marL="0" indent="0" algn="ctr">
              <a:buNone/>
            </a:pPr>
            <a:r>
              <a:rPr lang="en-US" sz="900" b="1" dirty="0">
                <a:solidFill>
                  <a:srgbClr val="7A5000"/>
                </a:solidFill>
                <a:ea typeface="Calibri" pitchFamily="34" charset="-122"/>
                <a:cs typeface="Calibri" pitchFamily="34" charset="-120"/>
              </a:rPr>
              <a:t>Gardening</a:t>
            </a:r>
            <a:endParaRPr lang="en-US" sz="900" dirty="0"/>
          </a:p>
          <a:p>
            <a:pPr marL="0" indent="0" algn="ctr">
              <a:buNone/>
            </a:pPr>
            <a:r>
              <a:rPr lang="en-US" sz="550" dirty="0">
                <a:solidFill>
                  <a:srgbClr val="555555"/>
                </a:solidFill>
                <a:ea typeface="Calibri" pitchFamily="34" charset="-122"/>
                <a:cs typeface="Calibri" pitchFamily="34" charset="-120"/>
              </a:rPr>
              <a:t>Growing plants builds purpose and calm through nature contact</a:t>
            </a:r>
            <a:endParaRPr lang="en-US" sz="700" dirty="0"/>
          </a:p>
        </p:txBody>
      </p:sp>
      <p:sp>
        <p:nvSpPr>
          <p:cNvPr id="49" name="Shape 47"/>
          <p:cNvSpPr/>
          <p:nvPr/>
        </p:nvSpPr>
        <p:spPr>
          <a:xfrm>
            <a:off x="1536285" y="4082076"/>
            <a:ext cx="1245301" cy="1129677"/>
          </a:xfrm>
          <a:prstGeom prst="ellipse">
            <a:avLst/>
          </a:prstGeom>
          <a:solidFill>
            <a:srgbClr val="FF8001"/>
          </a:solidFill>
          <a:ln w="15875">
            <a:solidFill>
              <a:srgbClr val="B53000"/>
            </a:solidFill>
            <a:prstDash val="solid"/>
          </a:ln>
        </p:spPr>
        <p:txBody>
          <a:bodyPr/>
          <a:lstStyle/>
          <a:p>
            <a:endParaRPr lang="en-US"/>
          </a:p>
        </p:txBody>
      </p:sp>
      <p:sp>
        <p:nvSpPr>
          <p:cNvPr id="50" name="Text 48"/>
          <p:cNvSpPr/>
          <p:nvPr/>
        </p:nvSpPr>
        <p:spPr>
          <a:xfrm>
            <a:off x="1719374" y="4302044"/>
            <a:ext cx="884173" cy="743919"/>
          </a:xfrm>
          <a:prstGeom prst="rect">
            <a:avLst/>
          </a:prstGeom>
          <a:noFill/>
          <a:ln/>
        </p:spPr>
        <p:txBody>
          <a:bodyPr wrap="square" lIns="0" tIns="0" rIns="0" bIns="0" rtlCol="0" anchor="ctr"/>
          <a:lstStyle/>
          <a:p>
            <a:pPr marL="0" indent="0" algn="ctr">
              <a:buNone/>
            </a:pPr>
            <a:r>
              <a:rPr lang="en-US" sz="800" b="1" dirty="0">
                <a:solidFill>
                  <a:schemeClr val="bg1"/>
                </a:solidFill>
                <a:ea typeface="Calibri" pitchFamily="34" charset="-122"/>
                <a:cs typeface="Calibri" pitchFamily="34" charset="-120"/>
              </a:rPr>
              <a:t>Social prescribing</a:t>
            </a:r>
            <a:endParaRPr lang="en-US" sz="800" dirty="0">
              <a:solidFill>
                <a:schemeClr val="bg1"/>
              </a:solidFill>
            </a:endParaRPr>
          </a:p>
          <a:p>
            <a:pPr marL="0" indent="0" algn="ctr">
              <a:buNone/>
            </a:pPr>
            <a:r>
              <a:rPr lang="en-US" sz="700" dirty="0">
                <a:solidFill>
                  <a:schemeClr val="bg1"/>
                </a:solidFill>
                <a:ea typeface="Calibri" pitchFamily="34" charset="-122"/>
                <a:cs typeface="Calibri" pitchFamily="34" charset="-120"/>
              </a:rPr>
              <a:t>Links individuals to community activities to address social determinants</a:t>
            </a:r>
            <a:endParaRPr lang="en-US" sz="800" dirty="0">
              <a:solidFill>
                <a:schemeClr val="bg1"/>
              </a:solidFill>
            </a:endParaRPr>
          </a:p>
        </p:txBody>
      </p:sp>
      <p:sp>
        <p:nvSpPr>
          <p:cNvPr id="51" name="Shape 49"/>
          <p:cNvSpPr/>
          <p:nvPr/>
        </p:nvSpPr>
        <p:spPr>
          <a:xfrm>
            <a:off x="967371" y="4972179"/>
            <a:ext cx="833567" cy="833567"/>
          </a:xfrm>
          <a:prstGeom prst="ellipse">
            <a:avLst/>
          </a:prstGeom>
          <a:solidFill>
            <a:schemeClr val="bg1"/>
          </a:solidFill>
          <a:ln w="15875">
            <a:solidFill>
              <a:srgbClr val="B53000"/>
            </a:solidFill>
            <a:prstDash val="dash"/>
          </a:ln>
        </p:spPr>
        <p:txBody>
          <a:bodyPr/>
          <a:lstStyle/>
          <a:p>
            <a:endParaRPr lang="en-US"/>
          </a:p>
        </p:txBody>
      </p:sp>
      <p:sp>
        <p:nvSpPr>
          <p:cNvPr id="52" name="Text 50"/>
          <p:cNvSpPr/>
          <p:nvPr/>
        </p:nvSpPr>
        <p:spPr>
          <a:xfrm>
            <a:off x="1023538" y="5043940"/>
            <a:ext cx="716868" cy="716868"/>
          </a:xfrm>
          <a:prstGeom prst="rect">
            <a:avLst/>
          </a:prstGeom>
          <a:noFill/>
          <a:ln/>
        </p:spPr>
        <p:txBody>
          <a:bodyPr wrap="square" lIns="0" tIns="0" rIns="0" bIns="0" rtlCol="0" anchor="ctr"/>
          <a:lstStyle/>
          <a:p>
            <a:pPr marL="0" indent="0" algn="ctr">
              <a:buNone/>
            </a:pPr>
            <a:r>
              <a:rPr lang="en-US" sz="900" b="1" dirty="0">
                <a:solidFill>
                  <a:srgbClr val="6A1A00"/>
                </a:solidFill>
                <a:ea typeface="Calibri" pitchFamily="34" charset="-122"/>
                <a:cs typeface="Calibri" pitchFamily="34" charset="-120"/>
              </a:rPr>
              <a:t>Prosocial programs</a:t>
            </a:r>
            <a:endParaRPr lang="en-US" sz="900" dirty="0"/>
          </a:p>
          <a:p>
            <a:pPr marL="0" indent="0" algn="ctr">
              <a:buNone/>
            </a:pPr>
            <a:r>
              <a:rPr lang="en-US" sz="550" dirty="0">
                <a:solidFill>
                  <a:srgbClr val="555555"/>
                </a:solidFill>
                <a:ea typeface="Calibri" pitchFamily="34" charset="-122"/>
                <a:cs typeface="Calibri" pitchFamily="34" charset="-120"/>
              </a:rPr>
              <a:t>Builds generosity, cooperation and a sense of belonging</a:t>
            </a:r>
            <a:endParaRPr lang="en-US" sz="700" dirty="0"/>
          </a:p>
        </p:txBody>
      </p:sp>
      <p:sp>
        <p:nvSpPr>
          <p:cNvPr id="53" name="Shape 51"/>
          <p:cNvSpPr/>
          <p:nvPr/>
        </p:nvSpPr>
        <p:spPr>
          <a:xfrm>
            <a:off x="2481928" y="5079624"/>
            <a:ext cx="1004529" cy="858110"/>
          </a:xfrm>
          <a:prstGeom prst="ellipse">
            <a:avLst/>
          </a:prstGeom>
          <a:solidFill>
            <a:schemeClr val="bg1"/>
          </a:solidFill>
          <a:ln w="15875">
            <a:solidFill>
              <a:srgbClr val="B53000"/>
            </a:solidFill>
            <a:prstDash val="solid"/>
          </a:ln>
        </p:spPr>
        <p:txBody>
          <a:bodyPr/>
          <a:lstStyle/>
          <a:p>
            <a:endParaRPr lang="en-US"/>
          </a:p>
        </p:txBody>
      </p:sp>
      <p:sp>
        <p:nvSpPr>
          <p:cNvPr id="54" name="Text 52"/>
          <p:cNvSpPr/>
          <p:nvPr/>
        </p:nvSpPr>
        <p:spPr>
          <a:xfrm>
            <a:off x="2579550" y="5215950"/>
            <a:ext cx="773470" cy="676290"/>
          </a:xfrm>
          <a:prstGeom prst="rect">
            <a:avLst/>
          </a:prstGeom>
          <a:noFill/>
          <a:ln/>
        </p:spPr>
        <p:txBody>
          <a:bodyPr wrap="square" lIns="0" tIns="0" rIns="0" bIns="0" rtlCol="0" anchor="ctr"/>
          <a:lstStyle/>
          <a:p>
            <a:pPr marL="0" indent="0" algn="ctr">
              <a:buNone/>
            </a:pPr>
            <a:r>
              <a:rPr lang="en-US" sz="900" b="1" dirty="0">
                <a:solidFill>
                  <a:srgbClr val="6A1A00"/>
                </a:solidFill>
                <a:ea typeface="Calibri" pitchFamily="34" charset="-122"/>
                <a:cs typeface="Calibri" pitchFamily="34" charset="-120"/>
              </a:rPr>
              <a:t>Social support</a:t>
            </a:r>
            <a:endParaRPr lang="en-US" sz="900" dirty="0"/>
          </a:p>
          <a:p>
            <a:pPr marL="0" indent="0" algn="ctr">
              <a:buNone/>
            </a:pPr>
            <a:r>
              <a:rPr lang="en-US" sz="550" dirty="0">
                <a:solidFill>
                  <a:srgbClr val="555555"/>
                </a:solidFill>
                <a:ea typeface="Calibri" pitchFamily="34" charset="-122"/>
                <a:cs typeface="Calibri" pitchFamily="34" charset="-120"/>
              </a:rPr>
              <a:t>Peer support and group programs strengthening relational buffers to distress</a:t>
            </a:r>
            <a:endParaRPr lang="en-US" sz="700" dirty="0"/>
          </a:p>
        </p:txBody>
      </p:sp>
      <p:sp>
        <p:nvSpPr>
          <p:cNvPr id="55" name="Shape 53"/>
          <p:cNvSpPr/>
          <p:nvPr/>
        </p:nvSpPr>
        <p:spPr>
          <a:xfrm>
            <a:off x="8856003" y="4206088"/>
            <a:ext cx="1095873" cy="990019"/>
          </a:xfrm>
          <a:prstGeom prst="ellipse">
            <a:avLst/>
          </a:prstGeom>
          <a:solidFill>
            <a:srgbClr val="FFE500"/>
          </a:solidFill>
          <a:ln w="9525">
            <a:solidFill>
              <a:srgbClr val="FFE500">
                <a:alpha val="70000"/>
              </a:srgbClr>
            </a:solidFill>
            <a:prstDash val="solid"/>
          </a:ln>
        </p:spPr>
        <p:txBody>
          <a:bodyPr/>
          <a:lstStyle/>
          <a:p>
            <a:endParaRPr lang="en-US"/>
          </a:p>
        </p:txBody>
      </p:sp>
      <p:sp>
        <p:nvSpPr>
          <p:cNvPr id="56" name="Text 54"/>
          <p:cNvSpPr/>
          <p:nvPr/>
        </p:nvSpPr>
        <p:spPr>
          <a:xfrm>
            <a:off x="8956732" y="4262704"/>
            <a:ext cx="942451" cy="851416"/>
          </a:xfrm>
          <a:prstGeom prst="rect">
            <a:avLst/>
          </a:prstGeom>
          <a:noFill/>
          <a:ln/>
        </p:spPr>
        <p:txBody>
          <a:bodyPr wrap="square" lIns="0" tIns="0" rIns="0" bIns="0" rtlCol="0" anchor="ctr"/>
          <a:lstStyle/>
          <a:p>
            <a:pPr marL="0" indent="0" algn="ctr">
              <a:buNone/>
            </a:pPr>
            <a:r>
              <a:rPr lang="en-US" sz="1000" b="1" dirty="0">
                <a:solidFill>
                  <a:schemeClr val="tx1">
                    <a:lumMod val="85000"/>
                    <a:lumOff val="15000"/>
                  </a:schemeClr>
                </a:solidFill>
                <a:ea typeface="Calibri" pitchFamily="34" charset="-122"/>
                <a:cs typeface="Calibri" pitchFamily="34" charset="-120"/>
              </a:rPr>
              <a:t>Arts-based</a:t>
            </a:r>
            <a:endParaRPr lang="en-US" sz="1000" dirty="0">
              <a:solidFill>
                <a:schemeClr val="tx1">
                  <a:lumMod val="85000"/>
                  <a:lumOff val="15000"/>
                </a:schemeClr>
              </a:solidFill>
            </a:endParaRPr>
          </a:p>
          <a:p>
            <a:pPr marL="0" indent="0" algn="ctr">
              <a:buNone/>
            </a:pPr>
            <a:r>
              <a:rPr lang="en-US" sz="700" dirty="0">
                <a:solidFill>
                  <a:schemeClr val="tx1">
                    <a:lumMod val="85000"/>
                    <a:lumOff val="15000"/>
                  </a:schemeClr>
                </a:solidFill>
                <a:ea typeface="Calibri" pitchFamily="34" charset="-122"/>
                <a:cs typeface="Calibri" pitchFamily="34" charset="-120"/>
              </a:rPr>
              <a:t>Creative group activities fostering expression and shared meaning-making</a:t>
            </a:r>
            <a:endParaRPr lang="en-US" sz="800" dirty="0">
              <a:solidFill>
                <a:schemeClr val="tx1">
                  <a:lumMod val="85000"/>
                  <a:lumOff val="15000"/>
                </a:schemeClr>
              </a:solidFill>
            </a:endParaRPr>
          </a:p>
        </p:txBody>
      </p:sp>
      <p:sp>
        <p:nvSpPr>
          <p:cNvPr id="57" name="Shape 55"/>
          <p:cNvSpPr/>
          <p:nvPr/>
        </p:nvSpPr>
        <p:spPr>
          <a:xfrm>
            <a:off x="10021936" y="4136030"/>
            <a:ext cx="865022" cy="865022"/>
          </a:xfrm>
          <a:prstGeom prst="ellipse">
            <a:avLst/>
          </a:prstGeom>
          <a:solidFill>
            <a:schemeClr val="bg1"/>
          </a:solidFill>
          <a:ln w="15875">
            <a:solidFill>
              <a:srgbClr val="FFE500"/>
            </a:solidFill>
            <a:prstDash val="solid"/>
          </a:ln>
        </p:spPr>
        <p:txBody>
          <a:bodyPr/>
          <a:lstStyle/>
          <a:p>
            <a:endParaRPr lang="en-US"/>
          </a:p>
        </p:txBody>
      </p:sp>
      <p:sp>
        <p:nvSpPr>
          <p:cNvPr id="58" name="Text 56"/>
          <p:cNvSpPr/>
          <p:nvPr/>
        </p:nvSpPr>
        <p:spPr>
          <a:xfrm>
            <a:off x="10074557" y="4217717"/>
            <a:ext cx="743919" cy="743919"/>
          </a:xfrm>
          <a:prstGeom prst="rect">
            <a:avLst/>
          </a:prstGeom>
          <a:noFill/>
          <a:ln/>
        </p:spPr>
        <p:txBody>
          <a:bodyPr wrap="square" lIns="0" tIns="0" rIns="0" bIns="0" rtlCol="0" anchor="ctr"/>
          <a:lstStyle/>
          <a:p>
            <a:pPr marL="0" indent="0" algn="ctr">
              <a:buNone/>
            </a:pPr>
            <a:r>
              <a:rPr lang="en-US" sz="900" b="1" dirty="0">
                <a:solidFill>
                  <a:srgbClr val="3D3D3D"/>
                </a:solidFill>
                <a:ea typeface="Calibri" pitchFamily="34" charset="-122"/>
                <a:cs typeface="Calibri" pitchFamily="34" charset="-120"/>
              </a:rPr>
              <a:t>Nature-based</a:t>
            </a:r>
            <a:endParaRPr lang="en-US" sz="900" dirty="0"/>
          </a:p>
          <a:p>
            <a:pPr marL="0" indent="0" algn="ctr">
              <a:buNone/>
            </a:pPr>
            <a:r>
              <a:rPr lang="en-US" sz="550" dirty="0">
                <a:solidFill>
                  <a:srgbClr val="555555"/>
                </a:solidFill>
                <a:ea typeface="Calibri" pitchFamily="34" charset="-122"/>
                <a:cs typeface="Calibri" pitchFamily="34" charset="-120"/>
              </a:rPr>
              <a:t>Natural environments reduce stress and restore attentional capacity</a:t>
            </a:r>
            <a:endParaRPr lang="en-US" sz="700" dirty="0"/>
          </a:p>
        </p:txBody>
      </p:sp>
      <p:sp>
        <p:nvSpPr>
          <p:cNvPr id="59" name="Shape 57"/>
          <p:cNvSpPr/>
          <p:nvPr/>
        </p:nvSpPr>
        <p:spPr>
          <a:xfrm>
            <a:off x="10354818" y="4997749"/>
            <a:ext cx="833567" cy="833567"/>
          </a:xfrm>
          <a:prstGeom prst="ellipse">
            <a:avLst/>
          </a:prstGeom>
          <a:solidFill>
            <a:schemeClr val="bg1"/>
          </a:solidFill>
          <a:ln w="15875">
            <a:solidFill>
              <a:srgbClr val="FFE500"/>
            </a:solidFill>
            <a:prstDash val="dash"/>
          </a:ln>
        </p:spPr>
        <p:txBody>
          <a:bodyPr/>
          <a:lstStyle/>
          <a:p>
            <a:endParaRPr lang="en-US"/>
          </a:p>
        </p:txBody>
      </p:sp>
      <p:sp>
        <p:nvSpPr>
          <p:cNvPr id="60" name="Text 58"/>
          <p:cNvSpPr/>
          <p:nvPr/>
        </p:nvSpPr>
        <p:spPr>
          <a:xfrm>
            <a:off x="10413168" y="5056099"/>
            <a:ext cx="716868" cy="716868"/>
          </a:xfrm>
          <a:prstGeom prst="rect">
            <a:avLst/>
          </a:prstGeom>
          <a:noFill/>
          <a:ln/>
        </p:spPr>
        <p:txBody>
          <a:bodyPr wrap="square" lIns="0" tIns="0" rIns="0" bIns="0" rtlCol="0" anchor="ctr"/>
          <a:lstStyle/>
          <a:p>
            <a:pPr marL="0" indent="0" algn="ctr">
              <a:buNone/>
            </a:pPr>
            <a:r>
              <a:rPr lang="en-US" sz="900" b="1" dirty="0">
                <a:solidFill>
                  <a:srgbClr val="3D3D3D"/>
                </a:solidFill>
                <a:ea typeface="Calibri" pitchFamily="34" charset="-122"/>
                <a:cs typeface="Calibri" pitchFamily="34" charset="-120"/>
              </a:rPr>
              <a:t>Leisure &amp; play</a:t>
            </a:r>
            <a:endParaRPr lang="en-US" sz="900" dirty="0"/>
          </a:p>
          <a:p>
            <a:pPr marL="0" indent="0" algn="ctr">
              <a:buNone/>
            </a:pPr>
            <a:r>
              <a:rPr lang="en-US" sz="550" dirty="0">
                <a:solidFill>
                  <a:srgbClr val="555555"/>
                </a:solidFill>
                <a:ea typeface="Calibri" pitchFamily="34" charset="-122"/>
                <a:cs typeface="Calibri" pitchFamily="34" charset="-120"/>
              </a:rPr>
              <a:t>Intentional enjoyable activities that replenish positive affect and energy</a:t>
            </a:r>
            <a:endParaRPr lang="en-US" sz="700" dirty="0"/>
          </a:p>
        </p:txBody>
      </p:sp>
      <p:sp>
        <p:nvSpPr>
          <p:cNvPr id="61" name="Shape 59"/>
          <p:cNvSpPr/>
          <p:nvPr/>
        </p:nvSpPr>
        <p:spPr>
          <a:xfrm>
            <a:off x="5723316" y="5125299"/>
            <a:ext cx="802112" cy="802112"/>
          </a:xfrm>
          <a:prstGeom prst="ellipse">
            <a:avLst/>
          </a:prstGeom>
          <a:solidFill>
            <a:schemeClr val="bg1"/>
          </a:solidFill>
          <a:ln w="15875">
            <a:solidFill>
              <a:srgbClr val="FFA800"/>
            </a:solidFill>
            <a:prstDash val="solid"/>
          </a:ln>
        </p:spPr>
        <p:txBody>
          <a:bodyPr/>
          <a:lstStyle/>
          <a:p>
            <a:endParaRPr lang="en-US"/>
          </a:p>
        </p:txBody>
      </p:sp>
      <p:sp>
        <p:nvSpPr>
          <p:cNvPr id="62" name="Text 60"/>
          <p:cNvSpPr/>
          <p:nvPr/>
        </p:nvSpPr>
        <p:spPr>
          <a:xfrm>
            <a:off x="5775581" y="5211753"/>
            <a:ext cx="689816" cy="689816"/>
          </a:xfrm>
          <a:prstGeom prst="rect">
            <a:avLst/>
          </a:prstGeom>
          <a:noFill/>
          <a:ln/>
        </p:spPr>
        <p:txBody>
          <a:bodyPr wrap="square" lIns="0" tIns="0" rIns="0" bIns="0" rtlCol="0" anchor="ctr"/>
          <a:lstStyle/>
          <a:p>
            <a:pPr marL="0" indent="0" algn="ctr">
              <a:buNone/>
            </a:pPr>
            <a:r>
              <a:rPr lang="en-US" sz="900" b="1" dirty="0">
                <a:solidFill>
                  <a:srgbClr val="3D3D3D"/>
                </a:solidFill>
                <a:ea typeface="Calibri" pitchFamily="34" charset="-122"/>
                <a:cs typeface="Calibri" pitchFamily="34" charset="-120"/>
              </a:rPr>
              <a:t>Nutrition &amp; diet</a:t>
            </a:r>
            <a:endParaRPr lang="en-US" sz="900" dirty="0"/>
          </a:p>
          <a:p>
            <a:pPr marL="0" indent="0" algn="ctr">
              <a:buNone/>
            </a:pPr>
            <a:r>
              <a:rPr lang="en-US" sz="550" dirty="0">
                <a:solidFill>
                  <a:srgbClr val="555555"/>
                </a:solidFill>
                <a:ea typeface="Calibri" pitchFamily="34" charset="-122"/>
                <a:cs typeface="Calibri" pitchFamily="34" charset="-120"/>
              </a:rPr>
              <a:t>Mediterranean-style diets linked to improved mood and cognition</a:t>
            </a:r>
            <a:endParaRPr lang="en-US" sz="700" dirty="0"/>
          </a:p>
        </p:txBody>
      </p:sp>
      <p:sp>
        <p:nvSpPr>
          <p:cNvPr id="63" name="Shape 61"/>
          <p:cNvSpPr/>
          <p:nvPr/>
        </p:nvSpPr>
        <p:spPr>
          <a:xfrm>
            <a:off x="7093514" y="2832048"/>
            <a:ext cx="974960" cy="830873"/>
          </a:xfrm>
          <a:prstGeom prst="ellipse">
            <a:avLst/>
          </a:prstGeom>
          <a:solidFill>
            <a:srgbClr val="E64500"/>
          </a:solidFill>
          <a:ln w="9525">
            <a:solidFill>
              <a:srgbClr val="888780">
                <a:alpha val="70000"/>
              </a:srgbClr>
            </a:solidFill>
            <a:prstDash val="dash"/>
          </a:ln>
        </p:spPr>
        <p:txBody>
          <a:bodyPr/>
          <a:lstStyle/>
          <a:p>
            <a:endParaRPr lang="en-US"/>
          </a:p>
        </p:txBody>
      </p:sp>
      <p:sp>
        <p:nvSpPr>
          <p:cNvPr id="64" name="Text 62"/>
          <p:cNvSpPr/>
          <p:nvPr/>
        </p:nvSpPr>
        <p:spPr>
          <a:xfrm>
            <a:off x="7249637" y="2970822"/>
            <a:ext cx="706886" cy="554558"/>
          </a:xfrm>
          <a:prstGeom prst="rect">
            <a:avLst/>
          </a:prstGeom>
          <a:noFill/>
          <a:ln/>
        </p:spPr>
        <p:txBody>
          <a:bodyPr wrap="square" lIns="0" tIns="0" rIns="0" bIns="0" rtlCol="0" anchor="ctr"/>
          <a:lstStyle/>
          <a:p>
            <a:pPr marL="0" indent="0" algn="ctr">
              <a:buNone/>
            </a:pPr>
            <a:r>
              <a:rPr lang="en-US" sz="700" b="1" dirty="0">
                <a:solidFill>
                  <a:schemeClr val="bg1"/>
                </a:solidFill>
                <a:ea typeface="Calibri" pitchFamily="34" charset="-122"/>
                <a:cs typeface="Calibri" pitchFamily="34" charset="-120"/>
              </a:rPr>
              <a:t>Psychoeducation</a:t>
            </a:r>
            <a:endParaRPr lang="en-US" sz="700" dirty="0">
              <a:solidFill>
                <a:schemeClr val="bg1"/>
              </a:solidFill>
            </a:endParaRPr>
          </a:p>
          <a:p>
            <a:pPr marL="0" indent="0" algn="ctr">
              <a:buNone/>
            </a:pPr>
            <a:r>
              <a:rPr lang="en-US" sz="550" dirty="0">
                <a:solidFill>
                  <a:schemeClr val="bg1"/>
                </a:solidFill>
                <a:ea typeface="Calibri" pitchFamily="34" charset="-122"/>
                <a:cs typeface="Calibri" pitchFamily="34" charset="-120"/>
              </a:rPr>
              <a:t>Building knowledge about mental health to support self-management</a:t>
            </a:r>
            <a:endParaRPr lang="en-US" sz="700" dirty="0">
              <a:solidFill>
                <a:schemeClr val="bg1"/>
              </a:solidFill>
            </a:endParaRPr>
          </a:p>
        </p:txBody>
      </p:sp>
      <p:sp>
        <p:nvSpPr>
          <p:cNvPr id="65" name="Text 63"/>
          <p:cNvSpPr/>
          <p:nvPr/>
        </p:nvSpPr>
        <p:spPr>
          <a:xfrm>
            <a:off x="8464602" y="6529875"/>
            <a:ext cx="2286000" cy="201168"/>
          </a:xfrm>
          <a:prstGeom prst="rect">
            <a:avLst/>
          </a:prstGeom>
          <a:noFill/>
          <a:ln/>
        </p:spPr>
        <p:txBody>
          <a:bodyPr wrap="square" lIns="0" tIns="0" rIns="0" bIns="0" rtlCol="0" anchor="ctr"/>
          <a:lstStyle/>
          <a:p>
            <a:pPr marL="0" indent="0">
              <a:buNone/>
            </a:pPr>
            <a:r>
              <a:rPr lang="en-US" sz="750" b="1" dirty="0">
                <a:solidFill>
                  <a:srgbClr val="3D3D3D"/>
                </a:solidFill>
                <a:ea typeface="Calibri" pitchFamily="34" charset="-122"/>
                <a:cs typeface="Calibri" pitchFamily="34" charset="-120"/>
              </a:rPr>
              <a:t>Evidence strength:</a:t>
            </a:r>
            <a:endParaRPr lang="en-US" sz="750" dirty="0"/>
          </a:p>
        </p:txBody>
      </p:sp>
      <p:sp>
        <p:nvSpPr>
          <p:cNvPr id="66" name="Shape 64"/>
          <p:cNvSpPr/>
          <p:nvPr/>
        </p:nvSpPr>
        <p:spPr>
          <a:xfrm>
            <a:off x="9389548" y="6520731"/>
            <a:ext cx="164592" cy="164592"/>
          </a:xfrm>
          <a:prstGeom prst="ellipse">
            <a:avLst/>
          </a:prstGeom>
          <a:solidFill>
            <a:srgbClr val="E54500"/>
          </a:solidFill>
          <a:ln w="31750">
            <a:solidFill>
              <a:srgbClr val="E54500"/>
            </a:solidFill>
            <a:prstDash val="solid"/>
          </a:ln>
        </p:spPr>
        <p:txBody>
          <a:bodyPr/>
          <a:lstStyle/>
          <a:p>
            <a:endParaRPr lang="en-US"/>
          </a:p>
        </p:txBody>
      </p:sp>
      <p:sp>
        <p:nvSpPr>
          <p:cNvPr id="67" name="Text 65"/>
          <p:cNvSpPr/>
          <p:nvPr/>
        </p:nvSpPr>
        <p:spPr>
          <a:xfrm>
            <a:off x="9606682" y="6536256"/>
            <a:ext cx="594360" cy="155448"/>
          </a:xfrm>
          <a:prstGeom prst="rect">
            <a:avLst/>
          </a:prstGeom>
          <a:noFill/>
          <a:ln/>
        </p:spPr>
        <p:txBody>
          <a:bodyPr wrap="square" lIns="0" tIns="0" rIns="0" bIns="0" rtlCol="0" anchor="ctr"/>
          <a:lstStyle/>
          <a:p>
            <a:pPr marL="0" indent="0">
              <a:buNone/>
            </a:pPr>
            <a:r>
              <a:rPr lang="en-US" sz="700" dirty="0">
                <a:solidFill>
                  <a:srgbClr val="3D3D3D"/>
                </a:solidFill>
                <a:ea typeface="Calibri" pitchFamily="34" charset="-122"/>
                <a:cs typeface="Calibri" pitchFamily="34" charset="-120"/>
              </a:rPr>
              <a:t>Very </a:t>
            </a:r>
            <a:br>
              <a:rPr lang="en-US" sz="700" dirty="0">
                <a:solidFill>
                  <a:srgbClr val="3D3D3D"/>
                </a:solidFill>
                <a:ea typeface="Calibri" pitchFamily="34" charset="-122"/>
                <a:cs typeface="Calibri" pitchFamily="34" charset="-120"/>
              </a:rPr>
            </a:br>
            <a:r>
              <a:rPr lang="en-US" sz="700" dirty="0">
                <a:solidFill>
                  <a:srgbClr val="3D3D3D"/>
                </a:solidFill>
                <a:ea typeface="Calibri" pitchFamily="34" charset="-122"/>
                <a:cs typeface="Calibri" pitchFamily="34" charset="-120"/>
              </a:rPr>
              <a:t>Strong</a:t>
            </a:r>
            <a:endParaRPr lang="en-US" sz="700" dirty="0"/>
          </a:p>
        </p:txBody>
      </p:sp>
      <p:sp>
        <p:nvSpPr>
          <p:cNvPr id="68" name="Shape 66"/>
          <p:cNvSpPr/>
          <p:nvPr/>
        </p:nvSpPr>
        <p:spPr>
          <a:xfrm>
            <a:off x="10587192" y="6516821"/>
            <a:ext cx="164592" cy="164592"/>
          </a:xfrm>
          <a:prstGeom prst="ellipse">
            <a:avLst/>
          </a:prstGeom>
          <a:noFill/>
          <a:ln w="15875">
            <a:solidFill>
              <a:srgbClr val="E54500"/>
            </a:solidFill>
            <a:prstDash val="solid"/>
          </a:ln>
        </p:spPr>
        <p:txBody>
          <a:bodyPr/>
          <a:lstStyle/>
          <a:p>
            <a:endParaRPr lang="en-US"/>
          </a:p>
        </p:txBody>
      </p:sp>
      <p:sp>
        <p:nvSpPr>
          <p:cNvPr id="69" name="Text 67"/>
          <p:cNvSpPr/>
          <p:nvPr/>
        </p:nvSpPr>
        <p:spPr>
          <a:xfrm>
            <a:off x="10812140" y="6525779"/>
            <a:ext cx="594360" cy="155448"/>
          </a:xfrm>
          <a:prstGeom prst="rect">
            <a:avLst/>
          </a:prstGeom>
          <a:noFill/>
          <a:ln/>
        </p:spPr>
        <p:txBody>
          <a:bodyPr wrap="square" lIns="0" tIns="0" rIns="0" bIns="0" rtlCol="0" anchor="ctr"/>
          <a:lstStyle/>
          <a:p>
            <a:pPr marL="0" indent="0">
              <a:buNone/>
            </a:pPr>
            <a:r>
              <a:rPr lang="en-US" sz="700" dirty="0">
                <a:solidFill>
                  <a:srgbClr val="3D3D3D"/>
                </a:solidFill>
                <a:ea typeface="Calibri" pitchFamily="34" charset="-122"/>
                <a:cs typeface="Calibri" pitchFamily="34" charset="-120"/>
              </a:rPr>
              <a:t>OK</a:t>
            </a:r>
            <a:endParaRPr lang="en-US" sz="700" dirty="0"/>
          </a:p>
        </p:txBody>
      </p:sp>
      <p:sp>
        <p:nvSpPr>
          <p:cNvPr id="70" name="Shape 68"/>
          <p:cNvSpPr/>
          <p:nvPr/>
        </p:nvSpPr>
        <p:spPr>
          <a:xfrm>
            <a:off x="11085688" y="6518853"/>
            <a:ext cx="164592" cy="164592"/>
          </a:xfrm>
          <a:prstGeom prst="ellipse">
            <a:avLst/>
          </a:prstGeom>
          <a:noFill/>
          <a:ln w="9525">
            <a:solidFill>
              <a:srgbClr val="E54500">
                <a:alpha val="70000"/>
              </a:srgbClr>
            </a:solidFill>
            <a:prstDash val="dash"/>
          </a:ln>
        </p:spPr>
        <p:txBody>
          <a:bodyPr/>
          <a:lstStyle/>
          <a:p>
            <a:endParaRPr lang="en-US" dirty="0"/>
          </a:p>
        </p:txBody>
      </p:sp>
      <p:sp>
        <p:nvSpPr>
          <p:cNvPr id="71" name="Text 69"/>
          <p:cNvSpPr/>
          <p:nvPr/>
        </p:nvSpPr>
        <p:spPr>
          <a:xfrm>
            <a:off x="11343122" y="6527187"/>
            <a:ext cx="594360" cy="155448"/>
          </a:xfrm>
          <a:prstGeom prst="rect">
            <a:avLst/>
          </a:prstGeom>
          <a:noFill/>
          <a:ln/>
        </p:spPr>
        <p:txBody>
          <a:bodyPr wrap="square" lIns="0" tIns="0" rIns="0" bIns="0" rtlCol="0" anchor="ctr"/>
          <a:lstStyle/>
          <a:p>
            <a:pPr marL="0" indent="0">
              <a:buNone/>
            </a:pPr>
            <a:r>
              <a:rPr lang="en-US" sz="700" dirty="0">
                <a:solidFill>
                  <a:srgbClr val="3D3D3D"/>
                </a:solidFill>
                <a:ea typeface="Calibri" pitchFamily="34" charset="-122"/>
                <a:cs typeface="Calibri" pitchFamily="34" charset="-120"/>
              </a:rPr>
              <a:t>Emerging</a:t>
            </a:r>
            <a:endParaRPr lang="en-US" sz="700" dirty="0"/>
          </a:p>
        </p:txBody>
      </p:sp>
      <p:sp>
        <p:nvSpPr>
          <p:cNvPr id="72" name="Text 26">
            <a:extLst>
              <a:ext uri="{FF2B5EF4-FFF2-40B4-BE49-F238E27FC236}">
                <a16:creationId xmlns:a16="http://schemas.microsoft.com/office/drawing/2014/main" id="{09615C8E-BA75-F7E1-D990-77AA099F3583}"/>
              </a:ext>
            </a:extLst>
          </p:cNvPr>
          <p:cNvSpPr/>
          <p:nvPr/>
        </p:nvSpPr>
        <p:spPr>
          <a:xfrm>
            <a:off x="10432458" y="1790497"/>
            <a:ext cx="690877" cy="869824"/>
          </a:xfrm>
          <a:prstGeom prst="rect">
            <a:avLst/>
          </a:prstGeom>
          <a:noFill/>
          <a:ln/>
        </p:spPr>
        <p:txBody>
          <a:bodyPr wrap="square" lIns="0" tIns="0" rIns="0" bIns="0" rtlCol="0" anchor="ctr"/>
          <a:lstStyle/>
          <a:p>
            <a:pPr marL="0" indent="0" algn="ctr">
              <a:buNone/>
            </a:pPr>
            <a:r>
              <a:rPr lang="en-US" sz="1000" b="1" dirty="0">
                <a:solidFill>
                  <a:srgbClr val="7A1E00"/>
                </a:solidFill>
                <a:ea typeface="Calibri" pitchFamily="34" charset="-122"/>
                <a:cs typeface="Calibri" pitchFamily="34" charset="-120"/>
              </a:rPr>
              <a:t>Mainly effective for clinical groups</a:t>
            </a:r>
            <a:endParaRPr lang="en-US" sz="1000" dirty="0"/>
          </a:p>
        </p:txBody>
      </p:sp>
      <p:sp>
        <p:nvSpPr>
          <p:cNvPr id="75" name="Text 18">
            <a:extLst>
              <a:ext uri="{FF2B5EF4-FFF2-40B4-BE49-F238E27FC236}">
                <a16:creationId xmlns:a16="http://schemas.microsoft.com/office/drawing/2014/main" id="{79B63012-950E-F04B-08D3-E4B951E614C1}"/>
              </a:ext>
            </a:extLst>
          </p:cNvPr>
          <p:cNvSpPr/>
          <p:nvPr/>
        </p:nvSpPr>
        <p:spPr>
          <a:xfrm>
            <a:off x="241453" y="6400103"/>
            <a:ext cx="3893590" cy="405847"/>
          </a:xfrm>
          <a:prstGeom prst="rect">
            <a:avLst/>
          </a:prstGeom>
          <a:noFill/>
          <a:ln/>
        </p:spPr>
        <p:txBody>
          <a:bodyPr wrap="square" lIns="0" tIns="0" rIns="0" bIns="0" rtlCol="0" anchor="ctr"/>
          <a:lstStyle/>
          <a:p>
            <a:pPr>
              <a:lnSpc>
                <a:spcPct val="120000"/>
              </a:lnSpc>
              <a:spcBef>
                <a:spcPts val="703"/>
              </a:spcBef>
              <a:defRPr/>
            </a:pPr>
            <a:r>
              <a:rPr lang="en-US" sz="1400" b="1" dirty="0">
                <a:solidFill>
                  <a:schemeClr val="tx1">
                    <a:lumMod val="65000"/>
                    <a:lumOff val="35000"/>
                  </a:schemeClr>
                </a:solidFill>
                <a:cs typeface="Calibri" pitchFamily="34" charset="-120"/>
              </a:rPr>
              <a:t>Van Agteren 2021; van Agteren 2024</a:t>
            </a:r>
          </a:p>
        </p:txBody>
      </p:sp>
      <p:sp>
        <p:nvSpPr>
          <p:cNvPr id="7" name="Text 65">
            <a:extLst>
              <a:ext uri="{FF2B5EF4-FFF2-40B4-BE49-F238E27FC236}">
                <a16:creationId xmlns:a16="http://schemas.microsoft.com/office/drawing/2014/main" id="{798E2F45-B793-3BDC-641D-10D96C628FC3}"/>
              </a:ext>
            </a:extLst>
          </p:cNvPr>
          <p:cNvSpPr/>
          <p:nvPr/>
        </p:nvSpPr>
        <p:spPr>
          <a:xfrm>
            <a:off x="10228474" y="6543707"/>
            <a:ext cx="594360" cy="155448"/>
          </a:xfrm>
          <a:prstGeom prst="rect">
            <a:avLst/>
          </a:prstGeom>
          <a:noFill/>
          <a:ln/>
        </p:spPr>
        <p:txBody>
          <a:bodyPr wrap="square" lIns="0" tIns="0" rIns="0" bIns="0" rtlCol="0" anchor="ctr"/>
          <a:lstStyle/>
          <a:p>
            <a:pPr marL="0" indent="0">
              <a:buNone/>
            </a:pPr>
            <a:r>
              <a:rPr lang="en-US" sz="700" dirty="0">
                <a:solidFill>
                  <a:srgbClr val="3D3D3D"/>
                </a:solidFill>
                <a:ea typeface="Calibri" pitchFamily="34" charset="-122"/>
                <a:cs typeface="Calibri" pitchFamily="34" charset="-120"/>
              </a:rPr>
              <a:t>Strong</a:t>
            </a:r>
            <a:endParaRPr lang="en-US" sz="700" dirty="0"/>
          </a:p>
        </p:txBody>
      </p:sp>
      <p:sp>
        <p:nvSpPr>
          <p:cNvPr id="8" name="Shape 64">
            <a:extLst>
              <a:ext uri="{FF2B5EF4-FFF2-40B4-BE49-F238E27FC236}">
                <a16:creationId xmlns:a16="http://schemas.microsoft.com/office/drawing/2014/main" id="{32630691-92A9-1AE7-C184-42DDC1A8308B}"/>
              </a:ext>
            </a:extLst>
          </p:cNvPr>
          <p:cNvSpPr/>
          <p:nvPr/>
        </p:nvSpPr>
        <p:spPr>
          <a:xfrm>
            <a:off x="9987779" y="6520124"/>
            <a:ext cx="164592" cy="164592"/>
          </a:xfrm>
          <a:prstGeom prst="ellipse">
            <a:avLst/>
          </a:prstGeom>
          <a:solidFill>
            <a:srgbClr val="E54500"/>
          </a:solidFill>
          <a:ln w="31750">
            <a:solidFill>
              <a:srgbClr val="E54500"/>
            </a:solidFill>
            <a:prstDash val="dash"/>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0" y="164592"/>
            <a:ext cx="12191695" cy="502920"/>
          </a:xfrm>
          <a:prstGeom prst="rect">
            <a:avLst/>
          </a:prstGeom>
          <a:noFill/>
          <a:ln/>
        </p:spPr>
        <p:txBody>
          <a:bodyPr wrap="square" rtlCol="0" anchor="ctr"/>
          <a:lstStyle/>
          <a:p>
            <a:pPr marL="0" indent="0" algn="ctr">
              <a:buNone/>
            </a:pPr>
            <a:r>
              <a:rPr lang="en-US" sz="2300" b="1" kern="0" spc="100" dirty="0">
                <a:solidFill>
                  <a:schemeClr val="bg2">
                    <a:lumMod val="10000"/>
                  </a:schemeClr>
                </a:solidFill>
                <a:latin typeface="Trebuchet MS" pitchFamily="34" charset="0"/>
                <a:ea typeface="Trebuchet MS" pitchFamily="34" charset="-122"/>
                <a:cs typeface="Trebuchet MS" pitchFamily="34" charset="-120"/>
              </a:rPr>
              <a:t>Stepped Integrated Promotion &amp; Treatment (SIPT) Model</a:t>
            </a:r>
            <a:endParaRPr lang="en-US" sz="2300" dirty="0">
              <a:solidFill>
                <a:schemeClr val="bg2">
                  <a:lumMod val="10000"/>
                </a:schemeClr>
              </a:solidFill>
            </a:endParaRPr>
          </a:p>
        </p:txBody>
      </p:sp>
      <p:sp>
        <p:nvSpPr>
          <p:cNvPr id="3" name="Shape 1"/>
          <p:cNvSpPr/>
          <p:nvPr/>
        </p:nvSpPr>
        <p:spPr>
          <a:xfrm>
            <a:off x="411480" y="841248"/>
            <a:ext cx="4572000" cy="566928"/>
          </a:xfrm>
          <a:prstGeom prst="rect">
            <a:avLst/>
          </a:prstGeom>
          <a:solidFill>
            <a:schemeClr val="tx1">
              <a:lumMod val="50000"/>
              <a:lumOff val="50000"/>
            </a:schemeClr>
          </a:solidFill>
          <a:ln>
            <a:solidFill>
              <a:schemeClr val="tx1"/>
            </a:solidFill>
          </a:ln>
        </p:spPr>
        <p:txBody>
          <a:bodyPr/>
          <a:lstStyle/>
          <a:p>
            <a:endParaRPr lang="en-US"/>
          </a:p>
        </p:txBody>
      </p:sp>
      <p:sp>
        <p:nvSpPr>
          <p:cNvPr id="4" name="Text 2"/>
          <p:cNvSpPr/>
          <p:nvPr/>
        </p:nvSpPr>
        <p:spPr>
          <a:xfrm>
            <a:off x="502920" y="841248"/>
            <a:ext cx="4389120" cy="566928"/>
          </a:xfrm>
          <a:prstGeom prst="rect">
            <a:avLst/>
          </a:prstGeom>
          <a:noFill/>
          <a:ln/>
        </p:spPr>
        <p:txBody>
          <a:bodyPr wrap="square" lIns="25400" tIns="25400" rIns="25400" bIns="25400" rtlCol="0" anchor="ctr"/>
          <a:lstStyle/>
          <a:p>
            <a:pPr marL="0" indent="0" algn="ctr">
              <a:lnSpc>
                <a:spcPct val="95000"/>
              </a:lnSpc>
              <a:buNone/>
            </a:pPr>
            <a:r>
              <a:rPr lang="en-US" sz="1200" b="1" kern="0" spc="40" dirty="0">
                <a:solidFill>
                  <a:srgbClr val="FFFFFF"/>
                </a:solidFill>
                <a:latin typeface="Trebuchet MS" pitchFamily="34" charset="0"/>
                <a:ea typeface="Trebuchet MS" pitchFamily="34" charset="-122"/>
                <a:cs typeface="Trebuchet MS" pitchFamily="34" charset="-120"/>
              </a:rPr>
              <a:t>MENTAL ILLNESS TREATMENT SYSTEM</a:t>
            </a:r>
            <a:endParaRPr lang="en-US" sz="1200" dirty="0"/>
          </a:p>
          <a:p>
            <a:pPr marL="0" indent="0" algn="ctr">
              <a:lnSpc>
                <a:spcPct val="95000"/>
              </a:lnSpc>
              <a:buNone/>
            </a:pPr>
            <a:r>
              <a:rPr lang="en-US" sz="1000" i="1" dirty="0">
                <a:solidFill>
                  <a:srgbClr val="FFFFFF"/>
                </a:solidFill>
                <a:latin typeface="Trebuchet MS" pitchFamily="34" charset="0"/>
                <a:ea typeface="Trebuchet MS" pitchFamily="34" charset="-122"/>
                <a:cs typeface="Trebuchet MS" pitchFamily="34" charset="-120"/>
              </a:rPr>
              <a:t>Reduce symptoms &amp; functional impairment</a:t>
            </a:r>
            <a:endParaRPr lang="en-US" sz="1200" dirty="0"/>
          </a:p>
        </p:txBody>
      </p:sp>
      <p:sp>
        <p:nvSpPr>
          <p:cNvPr id="5" name="Shape 3"/>
          <p:cNvSpPr/>
          <p:nvPr/>
        </p:nvSpPr>
        <p:spPr>
          <a:xfrm>
            <a:off x="7208215" y="841248"/>
            <a:ext cx="4572000" cy="566928"/>
          </a:xfrm>
          <a:prstGeom prst="rect">
            <a:avLst/>
          </a:prstGeom>
          <a:solidFill>
            <a:srgbClr val="E64500"/>
          </a:solidFill>
          <a:ln/>
        </p:spPr>
        <p:txBody>
          <a:bodyPr/>
          <a:lstStyle/>
          <a:p>
            <a:endParaRPr lang="en-US"/>
          </a:p>
        </p:txBody>
      </p:sp>
      <p:sp>
        <p:nvSpPr>
          <p:cNvPr id="6" name="Text 4"/>
          <p:cNvSpPr/>
          <p:nvPr/>
        </p:nvSpPr>
        <p:spPr>
          <a:xfrm>
            <a:off x="7299655" y="841248"/>
            <a:ext cx="4389120" cy="566928"/>
          </a:xfrm>
          <a:prstGeom prst="rect">
            <a:avLst/>
          </a:prstGeom>
          <a:noFill/>
          <a:ln/>
        </p:spPr>
        <p:txBody>
          <a:bodyPr wrap="square" lIns="25400" tIns="25400" rIns="25400" bIns="25400" rtlCol="0" anchor="ctr"/>
          <a:lstStyle/>
          <a:p>
            <a:pPr marL="0" indent="0" algn="ctr">
              <a:lnSpc>
                <a:spcPct val="95000"/>
              </a:lnSpc>
              <a:buNone/>
            </a:pPr>
            <a:r>
              <a:rPr lang="en-US" sz="1200" b="1" kern="0" spc="40" dirty="0">
                <a:solidFill>
                  <a:srgbClr val="FFFFFF"/>
                </a:solidFill>
                <a:latin typeface="Trebuchet MS" pitchFamily="34" charset="0"/>
                <a:ea typeface="Trebuchet MS" pitchFamily="34" charset="-122"/>
                <a:cs typeface="Trebuchet MS" pitchFamily="34" charset="-120"/>
              </a:rPr>
              <a:t>MENTAL WELLBEING PROMOTION SYSTEM</a:t>
            </a:r>
            <a:endParaRPr lang="en-US" sz="1200" dirty="0"/>
          </a:p>
          <a:p>
            <a:pPr marL="0" indent="0" algn="ctr">
              <a:lnSpc>
                <a:spcPct val="95000"/>
              </a:lnSpc>
              <a:buNone/>
            </a:pPr>
            <a:r>
              <a:rPr lang="en-US" sz="1000" i="1" dirty="0">
                <a:solidFill>
                  <a:srgbClr val="FFFFFF"/>
                </a:solidFill>
                <a:latin typeface="Trebuchet MS" pitchFamily="34" charset="0"/>
                <a:ea typeface="Trebuchet MS" pitchFamily="34" charset="-122"/>
                <a:cs typeface="Trebuchet MS" pitchFamily="34" charset="-120"/>
              </a:rPr>
              <a:t>Build, strengthen &amp; maintain wellbeing</a:t>
            </a:r>
            <a:endParaRPr lang="en-US" sz="1200" dirty="0"/>
          </a:p>
        </p:txBody>
      </p:sp>
      <p:sp>
        <p:nvSpPr>
          <p:cNvPr id="7" name="Text 5"/>
          <p:cNvSpPr/>
          <p:nvPr/>
        </p:nvSpPr>
        <p:spPr>
          <a:xfrm>
            <a:off x="4983480" y="841248"/>
            <a:ext cx="2224735" cy="566928"/>
          </a:xfrm>
          <a:prstGeom prst="rect">
            <a:avLst/>
          </a:prstGeom>
          <a:noFill/>
          <a:ln/>
        </p:spPr>
        <p:txBody>
          <a:bodyPr wrap="square" rtlCol="0" anchor="ctr"/>
          <a:lstStyle/>
          <a:p>
            <a:pPr marL="0" indent="0" algn="ctr">
              <a:lnSpc>
                <a:spcPct val="95000"/>
              </a:lnSpc>
              <a:buNone/>
            </a:pPr>
            <a:r>
              <a:rPr lang="en-US" sz="900" b="1" kern="0" spc="100" dirty="0">
                <a:solidFill>
                  <a:srgbClr val="6B7177"/>
                </a:solidFill>
                <a:latin typeface="Trebuchet MS" pitchFamily="34" charset="0"/>
                <a:ea typeface="Trebuchet MS" pitchFamily="34" charset="-122"/>
                <a:cs typeface="Trebuchet MS" pitchFamily="34" charset="-120"/>
              </a:rPr>
              <a:t>HOW THE TWO</a:t>
            </a:r>
            <a:endParaRPr lang="en-US" sz="900" dirty="0"/>
          </a:p>
          <a:p>
            <a:pPr marL="0" indent="0" algn="ctr">
              <a:lnSpc>
                <a:spcPct val="95000"/>
              </a:lnSpc>
              <a:buNone/>
            </a:pPr>
            <a:r>
              <a:rPr lang="en-US" sz="900" b="1" kern="0" spc="100" dirty="0">
                <a:solidFill>
                  <a:srgbClr val="6B7177"/>
                </a:solidFill>
                <a:latin typeface="Trebuchet MS" pitchFamily="34" charset="0"/>
                <a:ea typeface="Trebuchet MS" pitchFamily="34" charset="-122"/>
                <a:cs typeface="Trebuchet MS" pitchFamily="34" charset="-120"/>
              </a:rPr>
              <a:t>SYSTEMS CONNECT</a:t>
            </a:r>
            <a:endParaRPr lang="en-US" sz="900" dirty="0"/>
          </a:p>
        </p:txBody>
      </p:sp>
      <p:sp>
        <p:nvSpPr>
          <p:cNvPr id="8" name="Shape 6"/>
          <p:cNvSpPr/>
          <p:nvPr/>
        </p:nvSpPr>
        <p:spPr>
          <a:xfrm>
            <a:off x="411480" y="1627632"/>
            <a:ext cx="4572000" cy="891540"/>
          </a:xfrm>
          <a:prstGeom prst="rect">
            <a:avLst/>
          </a:prstGeom>
          <a:solidFill>
            <a:srgbClr val="FBEEE2"/>
          </a:solidFill>
          <a:ln w="12700">
            <a:solidFill>
              <a:srgbClr val="E07820"/>
            </a:solidFill>
            <a:prstDash val="solid"/>
          </a:ln>
        </p:spPr>
        <p:txBody>
          <a:bodyPr/>
          <a:lstStyle/>
          <a:p>
            <a:endParaRPr lang="en-US"/>
          </a:p>
        </p:txBody>
      </p:sp>
      <p:sp>
        <p:nvSpPr>
          <p:cNvPr id="9" name="Shape 7"/>
          <p:cNvSpPr/>
          <p:nvPr/>
        </p:nvSpPr>
        <p:spPr>
          <a:xfrm>
            <a:off x="411480" y="1627632"/>
            <a:ext cx="841248" cy="891540"/>
          </a:xfrm>
          <a:prstGeom prst="rect">
            <a:avLst/>
          </a:prstGeom>
          <a:solidFill>
            <a:schemeClr val="tx1">
              <a:lumMod val="50000"/>
              <a:lumOff val="50000"/>
            </a:schemeClr>
          </a:solidFill>
          <a:ln/>
        </p:spPr>
        <p:txBody>
          <a:bodyPr/>
          <a:lstStyle/>
          <a:p>
            <a:endParaRPr lang="en-US"/>
          </a:p>
        </p:txBody>
      </p:sp>
      <p:sp>
        <p:nvSpPr>
          <p:cNvPr id="10" name="Text 8"/>
          <p:cNvSpPr/>
          <p:nvPr/>
        </p:nvSpPr>
        <p:spPr>
          <a:xfrm>
            <a:off x="411480" y="1627632"/>
            <a:ext cx="841248" cy="891540"/>
          </a:xfrm>
          <a:prstGeom prst="rect">
            <a:avLst/>
          </a:prstGeom>
          <a:noFill/>
          <a:ln/>
        </p:spPr>
        <p:txBody>
          <a:bodyPr wrap="square" lIns="0" tIns="0" rIns="0" bIns="0" rtlCol="0" anchor="ctr"/>
          <a:lstStyle/>
          <a:p>
            <a:pPr marL="0" indent="0" algn="ctr">
              <a:buNone/>
            </a:pPr>
            <a:r>
              <a:rPr lang="en-US" sz="1300" b="1" kern="0" spc="100" dirty="0">
                <a:solidFill>
                  <a:srgbClr val="FFFFFF"/>
                </a:solidFill>
                <a:latin typeface="Trebuchet MS" pitchFamily="34" charset="0"/>
                <a:ea typeface="Trebuchet MS" pitchFamily="34" charset="-122"/>
                <a:cs typeface="Trebuchet MS" pitchFamily="34" charset="-120"/>
              </a:rPr>
              <a:t>T4+5</a:t>
            </a:r>
            <a:endParaRPr lang="en-US" sz="1300" dirty="0"/>
          </a:p>
        </p:txBody>
      </p:sp>
      <p:sp>
        <p:nvSpPr>
          <p:cNvPr id="11" name="Text 9"/>
          <p:cNvSpPr/>
          <p:nvPr/>
        </p:nvSpPr>
        <p:spPr>
          <a:xfrm>
            <a:off x="1417320" y="1627632"/>
            <a:ext cx="3438144" cy="891540"/>
          </a:xfrm>
          <a:prstGeom prst="rect">
            <a:avLst/>
          </a:prstGeom>
          <a:noFill/>
          <a:ln/>
        </p:spPr>
        <p:txBody>
          <a:bodyPr wrap="square" lIns="25400" tIns="25400" rIns="25400" bIns="25400" rtlCol="0" anchor="ctr"/>
          <a:lstStyle/>
          <a:p>
            <a:pPr marL="0" indent="0" algn="l">
              <a:lnSpc>
                <a:spcPct val="100000"/>
              </a:lnSpc>
              <a:spcAft>
                <a:spcPts val="300"/>
              </a:spcAft>
              <a:buNone/>
            </a:pPr>
            <a:r>
              <a:rPr lang="en-US" sz="1250" b="1" dirty="0">
                <a:solidFill>
                  <a:srgbClr val="33373B"/>
                </a:solidFill>
                <a:latin typeface="Calibri" pitchFamily="34" charset="0"/>
                <a:ea typeface="Calibri" pitchFamily="34" charset="-122"/>
                <a:cs typeface="Calibri" pitchFamily="34" charset="-120"/>
              </a:rPr>
              <a:t>Specialist Clinical Care</a:t>
            </a:r>
            <a:endParaRPr lang="en-US" sz="1250" dirty="0"/>
          </a:p>
          <a:p>
            <a:pPr marL="0" indent="0" algn="l">
              <a:lnSpc>
                <a:spcPct val="100000"/>
              </a:lnSpc>
              <a:spcAft>
                <a:spcPts val="300"/>
              </a:spcAft>
              <a:buNone/>
            </a:pPr>
            <a:r>
              <a:rPr lang="en-US" sz="1000" dirty="0">
                <a:solidFill>
                  <a:srgbClr val="6B7177"/>
                </a:solidFill>
                <a:latin typeface="Calibri" pitchFamily="34" charset="0"/>
                <a:ea typeface="Calibri" pitchFamily="34" charset="-122"/>
                <a:cs typeface="Calibri" pitchFamily="34" charset="-120"/>
              </a:rPr>
              <a:t>Complex illness: acute symptom management, care coordination, intensive support</a:t>
            </a:r>
            <a:endParaRPr lang="en-US" sz="1250" dirty="0"/>
          </a:p>
        </p:txBody>
      </p:sp>
      <p:sp>
        <p:nvSpPr>
          <p:cNvPr id="12" name="Shape 10"/>
          <p:cNvSpPr/>
          <p:nvPr/>
        </p:nvSpPr>
        <p:spPr>
          <a:xfrm>
            <a:off x="411480" y="2601468"/>
            <a:ext cx="4572000" cy="891540"/>
          </a:xfrm>
          <a:prstGeom prst="rect">
            <a:avLst/>
          </a:prstGeom>
          <a:solidFill>
            <a:srgbClr val="FBEEE2"/>
          </a:solidFill>
          <a:ln w="12700">
            <a:solidFill>
              <a:srgbClr val="E07820"/>
            </a:solidFill>
            <a:prstDash val="solid"/>
          </a:ln>
        </p:spPr>
        <p:txBody>
          <a:bodyPr/>
          <a:lstStyle/>
          <a:p>
            <a:endParaRPr lang="en-US"/>
          </a:p>
        </p:txBody>
      </p:sp>
      <p:sp>
        <p:nvSpPr>
          <p:cNvPr id="13" name="Shape 11"/>
          <p:cNvSpPr/>
          <p:nvPr/>
        </p:nvSpPr>
        <p:spPr>
          <a:xfrm>
            <a:off x="411480" y="2601468"/>
            <a:ext cx="841248" cy="891540"/>
          </a:xfrm>
          <a:prstGeom prst="rect">
            <a:avLst/>
          </a:prstGeom>
          <a:solidFill>
            <a:schemeClr val="tx1">
              <a:lumMod val="50000"/>
              <a:lumOff val="50000"/>
            </a:schemeClr>
          </a:solidFill>
          <a:ln/>
        </p:spPr>
        <p:txBody>
          <a:bodyPr/>
          <a:lstStyle/>
          <a:p>
            <a:endParaRPr lang="en-US"/>
          </a:p>
        </p:txBody>
      </p:sp>
      <p:sp>
        <p:nvSpPr>
          <p:cNvPr id="14" name="Text 12"/>
          <p:cNvSpPr/>
          <p:nvPr/>
        </p:nvSpPr>
        <p:spPr>
          <a:xfrm>
            <a:off x="411480" y="2601468"/>
            <a:ext cx="841248" cy="891540"/>
          </a:xfrm>
          <a:prstGeom prst="rect">
            <a:avLst/>
          </a:prstGeom>
          <a:noFill/>
          <a:ln/>
        </p:spPr>
        <p:txBody>
          <a:bodyPr wrap="square" lIns="0" tIns="0" rIns="0" bIns="0" rtlCol="0" anchor="ctr"/>
          <a:lstStyle/>
          <a:p>
            <a:pPr marL="0" indent="0" algn="ctr">
              <a:buNone/>
            </a:pPr>
            <a:r>
              <a:rPr lang="en-US" sz="1300" b="1" kern="0" spc="100" dirty="0">
                <a:solidFill>
                  <a:srgbClr val="FFFFFF"/>
                </a:solidFill>
                <a:latin typeface="Trebuchet MS" pitchFamily="34" charset="0"/>
                <a:ea typeface="Trebuchet MS" pitchFamily="34" charset="-122"/>
                <a:cs typeface="Trebuchet MS" pitchFamily="34" charset="-120"/>
              </a:rPr>
              <a:t>T3</a:t>
            </a:r>
            <a:endParaRPr lang="en-US" sz="1300" dirty="0"/>
          </a:p>
        </p:txBody>
      </p:sp>
      <p:sp>
        <p:nvSpPr>
          <p:cNvPr id="15" name="Text 13"/>
          <p:cNvSpPr/>
          <p:nvPr/>
        </p:nvSpPr>
        <p:spPr>
          <a:xfrm>
            <a:off x="1417320" y="2601468"/>
            <a:ext cx="3438144" cy="891540"/>
          </a:xfrm>
          <a:prstGeom prst="rect">
            <a:avLst/>
          </a:prstGeom>
          <a:noFill/>
          <a:ln/>
        </p:spPr>
        <p:txBody>
          <a:bodyPr wrap="square" lIns="25400" tIns="25400" rIns="25400" bIns="25400" rtlCol="0" anchor="ctr"/>
          <a:lstStyle/>
          <a:p>
            <a:pPr marL="0" indent="0" algn="l">
              <a:lnSpc>
                <a:spcPct val="100000"/>
              </a:lnSpc>
              <a:spcAft>
                <a:spcPts val="300"/>
              </a:spcAft>
              <a:buNone/>
            </a:pPr>
            <a:r>
              <a:rPr lang="en-US" sz="1250" b="1" dirty="0">
                <a:solidFill>
                  <a:srgbClr val="33373B"/>
                </a:solidFill>
                <a:latin typeface="Calibri" pitchFamily="34" charset="0"/>
                <a:ea typeface="Calibri" pitchFamily="34" charset="-122"/>
                <a:cs typeface="Calibri" pitchFamily="34" charset="-120"/>
              </a:rPr>
              <a:t>Moderate Clinical Care</a:t>
            </a:r>
            <a:endParaRPr lang="en-US" sz="1250" dirty="0"/>
          </a:p>
          <a:p>
            <a:pPr marL="0" indent="0" algn="l">
              <a:lnSpc>
                <a:spcPct val="100000"/>
              </a:lnSpc>
              <a:spcAft>
                <a:spcPts val="300"/>
              </a:spcAft>
              <a:buNone/>
            </a:pPr>
            <a:r>
              <a:rPr lang="en-US" sz="1000" dirty="0">
                <a:solidFill>
                  <a:srgbClr val="6B7177"/>
                </a:solidFill>
                <a:latin typeface="Calibri" pitchFamily="34" charset="0"/>
                <a:ea typeface="Calibri" pitchFamily="34" charset="-122"/>
                <a:cs typeface="Calibri" pitchFamily="34" charset="-120"/>
              </a:rPr>
              <a:t>Evidence-based therapy, medication &amp; case management</a:t>
            </a:r>
            <a:endParaRPr lang="en-US" sz="1250" dirty="0"/>
          </a:p>
        </p:txBody>
      </p:sp>
      <p:sp>
        <p:nvSpPr>
          <p:cNvPr id="16" name="Shape 14"/>
          <p:cNvSpPr/>
          <p:nvPr/>
        </p:nvSpPr>
        <p:spPr>
          <a:xfrm>
            <a:off x="411480" y="3575304"/>
            <a:ext cx="4572000" cy="891540"/>
          </a:xfrm>
          <a:prstGeom prst="rect">
            <a:avLst/>
          </a:prstGeom>
          <a:solidFill>
            <a:srgbClr val="FBEEE2"/>
          </a:solidFill>
          <a:ln w="12700">
            <a:solidFill>
              <a:srgbClr val="E07820"/>
            </a:solidFill>
            <a:prstDash val="solid"/>
          </a:ln>
        </p:spPr>
        <p:txBody>
          <a:bodyPr/>
          <a:lstStyle/>
          <a:p>
            <a:endParaRPr lang="en-US"/>
          </a:p>
        </p:txBody>
      </p:sp>
      <p:sp>
        <p:nvSpPr>
          <p:cNvPr id="17" name="Shape 15"/>
          <p:cNvSpPr/>
          <p:nvPr/>
        </p:nvSpPr>
        <p:spPr>
          <a:xfrm>
            <a:off x="411480" y="3575304"/>
            <a:ext cx="841248" cy="891540"/>
          </a:xfrm>
          <a:prstGeom prst="rect">
            <a:avLst/>
          </a:prstGeom>
          <a:solidFill>
            <a:schemeClr val="tx1">
              <a:lumMod val="50000"/>
              <a:lumOff val="50000"/>
            </a:schemeClr>
          </a:solidFill>
          <a:ln/>
        </p:spPr>
        <p:txBody>
          <a:bodyPr/>
          <a:lstStyle/>
          <a:p>
            <a:endParaRPr lang="en-US"/>
          </a:p>
        </p:txBody>
      </p:sp>
      <p:sp>
        <p:nvSpPr>
          <p:cNvPr id="18" name="Text 16"/>
          <p:cNvSpPr/>
          <p:nvPr/>
        </p:nvSpPr>
        <p:spPr>
          <a:xfrm>
            <a:off x="411480" y="3575304"/>
            <a:ext cx="841248" cy="891540"/>
          </a:xfrm>
          <a:prstGeom prst="rect">
            <a:avLst/>
          </a:prstGeom>
          <a:noFill/>
          <a:ln/>
        </p:spPr>
        <p:txBody>
          <a:bodyPr wrap="square" lIns="0" tIns="0" rIns="0" bIns="0" rtlCol="0" anchor="ctr"/>
          <a:lstStyle/>
          <a:p>
            <a:pPr marL="0" indent="0" algn="ctr">
              <a:buNone/>
            </a:pPr>
            <a:r>
              <a:rPr lang="en-US" sz="1300" b="1" kern="0" spc="100" dirty="0">
                <a:solidFill>
                  <a:srgbClr val="FFFFFF"/>
                </a:solidFill>
                <a:latin typeface="Trebuchet MS" pitchFamily="34" charset="0"/>
                <a:ea typeface="Trebuchet MS" pitchFamily="34" charset="-122"/>
                <a:cs typeface="Trebuchet MS" pitchFamily="34" charset="-120"/>
              </a:rPr>
              <a:t>T2</a:t>
            </a:r>
            <a:endParaRPr lang="en-US" sz="1300" dirty="0"/>
          </a:p>
        </p:txBody>
      </p:sp>
      <p:sp>
        <p:nvSpPr>
          <p:cNvPr id="19" name="Text 17"/>
          <p:cNvSpPr/>
          <p:nvPr/>
        </p:nvSpPr>
        <p:spPr>
          <a:xfrm>
            <a:off x="1417320" y="3575304"/>
            <a:ext cx="3438144" cy="891540"/>
          </a:xfrm>
          <a:prstGeom prst="rect">
            <a:avLst/>
          </a:prstGeom>
          <a:noFill/>
          <a:ln/>
        </p:spPr>
        <p:txBody>
          <a:bodyPr wrap="square" lIns="25400" tIns="25400" rIns="25400" bIns="25400" rtlCol="0" anchor="ctr"/>
          <a:lstStyle/>
          <a:p>
            <a:pPr marL="0" indent="0" algn="l">
              <a:lnSpc>
                <a:spcPct val="100000"/>
              </a:lnSpc>
              <a:spcAft>
                <a:spcPts val="300"/>
              </a:spcAft>
              <a:buNone/>
            </a:pPr>
            <a:r>
              <a:rPr lang="en-US" sz="1250" b="1" dirty="0">
                <a:solidFill>
                  <a:srgbClr val="33373B"/>
                </a:solidFill>
                <a:latin typeface="Calibri" pitchFamily="34" charset="0"/>
                <a:ea typeface="Calibri" pitchFamily="34" charset="-122"/>
                <a:cs typeface="Calibri" pitchFamily="34" charset="-120"/>
              </a:rPr>
              <a:t>Low Intensity Clinical Care</a:t>
            </a:r>
            <a:endParaRPr lang="en-US" sz="1250" dirty="0"/>
          </a:p>
          <a:p>
            <a:pPr marL="0" indent="0" algn="l">
              <a:lnSpc>
                <a:spcPct val="100000"/>
              </a:lnSpc>
              <a:spcAft>
                <a:spcPts val="300"/>
              </a:spcAft>
              <a:buNone/>
            </a:pPr>
            <a:r>
              <a:rPr lang="en-US" sz="1000" dirty="0">
                <a:solidFill>
                  <a:srgbClr val="6B7177"/>
                </a:solidFill>
                <a:latin typeface="Calibri" pitchFamily="34" charset="0"/>
                <a:ea typeface="Calibri" pitchFamily="34" charset="-122"/>
                <a:cs typeface="Calibri" pitchFamily="34" charset="-120"/>
              </a:rPr>
              <a:t>Brief interventions, psychoeducation, digital &amp; self-help</a:t>
            </a:r>
            <a:endParaRPr lang="en-US" sz="1250" dirty="0"/>
          </a:p>
        </p:txBody>
      </p:sp>
      <p:sp>
        <p:nvSpPr>
          <p:cNvPr id="20" name="Shape 18"/>
          <p:cNvSpPr/>
          <p:nvPr/>
        </p:nvSpPr>
        <p:spPr>
          <a:xfrm>
            <a:off x="411480" y="4549140"/>
            <a:ext cx="4572000" cy="891540"/>
          </a:xfrm>
          <a:prstGeom prst="rect">
            <a:avLst/>
          </a:prstGeom>
          <a:solidFill>
            <a:srgbClr val="FBEEE2"/>
          </a:solidFill>
          <a:ln w="12700">
            <a:solidFill>
              <a:srgbClr val="E07820"/>
            </a:solidFill>
            <a:prstDash val="solid"/>
          </a:ln>
        </p:spPr>
        <p:txBody>
          <a:bodyPr/>
          <a:lstStyle/>
          <a:p>
            <a:endParaRPr lang="en-US"/>
          </a:p>
        </p:txBody>
      </p:sp>
      <p:sp>
        <p:nvSpPr>
          <p:cNvPr id="21" name="Shape 19"/>
          <p:cNvSpPr/>
          <p:nvPr/>
        </p:nvSpPr>
        <p:spPr>
          <a:xfrm>
            <a:off x="411480" y="4549140"/>
            <a:ext cx="841248" cy="891540"/>
          </a:xfrm>
          <a:prstGeom prst="rect">
            <a:avLst/>
          </a:prstGeom>
          <a:solidFill>
            <a:schemeClr val="tx1">
              <a:lumMod val="50000"/>
              <a:lumOff val="50000"/>
            </a:schemeClr>
          </a:solidFill>
          <a:ln/>
        </p:spPr>
        <p:txBody>
          <a:bodyPr/>
          <a:lstStyle/>
          <a:p>
            <a:endParaRPr lang="en-US"/>
          </a:p>
        </p:txBody>
      </p:sp>
      <p:sp>
        <p:nvSpPr>
          <p:cNvPr id="22" name="Text 20"/>
          <p:cNvSpPr/>
          <p:nvPr/>
        </p:nvSpPr>
        <p:spPr>
          <a:xfrm>
            <a:off x="411480" y="4549140"/>
            <a:ext cx="841248" cy="891540"/>
          </a:xfrm>
          <a:prstGeom prst="rect">
            <a:avLst/>
          </a:prstGeom>
          <a:noFill/>
          <a:ln/>
        </p:spPr>
        <p:txBody>
          <a:bodyPr wrap="square" lIns="0" tIns="0" rIns="0" bIns="0" rtlCol="0" anchor="ctr"/>
          <a:lstStyle/>
          <a:p>
            <a:pPr marL="0" indent="0" algn="ctr">
              <a:buNone/>
            </a:pPr>
            <a:r>
              <a:rPr lang="en-US" sz="1300" b="1" kern="0" spc="100" dirty="0">
                <a:solidFill>
                  <a:srgbClr val="FFFFFF"/>
                </a:solidFill>
                <a:latin typeface="Trebuchet MS" pitchFamily="34" charset="0"/>
                <a:ea typeface="Trebuchet MS" pitchFamily="34" charset="-122"/>
                <a:cs typeface="Trebuchet MS" pitchFamily="34" charset="-120"/>
              </a:rPr>
              <a:t>T1</a:t>
            </a:r>
            <a:endParaRPr lang="en-US" sz="1300" dirty="0"/>
          </a:p>
        </p:txBody>
      </p:sp>
      <p:sp>
        <p:nvSpPr>
          <p:cNvPr id="23" name="Text 21"/>
          <p:cNvSpPr/>
          <p:nvPr/>
        </p:nvSpPr>
        <p:spPr>
          <a:xfrm>
            <a:off x="1417320" y="4549140"/>
            <a:ext cx="3438144" cy="891540"/>
          </a:xfrm>
          <a:prstGeom prst="rect">
            <a:avLst/>
          </a:prstGeom>
          <a:noFill/>
          <a:ln/>
        </p:spPr>
        <p:txBody>
          <a:bodyPr wrap="square" lIns="25400" tIns="25400" rIns="25400" bIns="25400" rtlCol="0" anchor="ctr"/>
          <a:lstStyle/>
          <a:p>
            <a:pPr marL="0" indent="0" algn="l">
              <a:lnSpc>
                <a:spcPct val="100000"/>
              </a:lnSpc>
              <a:spcAft>
                <a:spcPts val="300"/>
              </a:spcAft>
              <a:buNone/>
            </a:pPr>
            <a:r>
              <a:rPr lang="en-US" sz="1250" b="1" dirty="0">
                <a:solidFill>
                  <a:srgbClr val="33373B"/>
                </a:solidFill>
                <a:latin typeface="Calibri" pitchFamily="34" charset="0"/>
                <a:ea typeface="Calibri" pitchFamily="34" charset="-122"/>
                <a:cs typeface="Calibri" pitchFamily="34" charset="-120"/>
              </a:rPr>
              <a:t>Prevention &amp; Health Promotion</a:t>
            </a:r>
            <a:endParaRPr lang="en-US" sz="1250" dirty="0"/>
          </a:p>
          <a:p>
            <a:pPr marL="0" indent="0" algn="l">
              <a:lnSpc>
                <a:spcPct val="100000"/>
              </a:lnSpc>
              <a:spcAft>
                <a:spcPts val="300"/>
              </a:spcAft>
              <a:buNone/>
            </a:pPr>
            <a:r>
              <a:rPr lang="en-US" sz="1000" dirty="0">
                <a:solidFill>
                  <a:srgbClr val="6B7177"/>
                </a:solidFill>
                <a:latin typeface="Calibri" pitchFamily="34" charset="0"/>
                <a:ea typeface="Calibri" pitchFamily="34" charset="-122"/>
                <a:cs typeface="Calibri" pitchFamily="34" charset="-120"/>
              </a:rPr>
              <a:t>Mental health literacy, stigma &amp; risk-factor reduction</a:t>
            </a:r>
            <a:endParaRPr lang="en-US" sz="1250" dirty="0"/>
          </a:p>
        </p:txBody>
      </p:sp>
      <p:sp>
        <p:nvSpPr>
          <p:cNvPr id="24" name="Shape 22"/>
          <p:cNvSpPr/>
          <p:nvPr/>
        </p:nvSpPr>
        <p:spPr>
          <a:xfrm>
            <a:off x="7208215" y="1627632"/>
            <a:ext cx="4572000" cy="891540"/>
          </a:xfrm>
          <a:prstGeom prst="rect">
            <a:avLst/>
          </a:prstGeom>
          <a:solidFill>
            <a:schemeClr val="accent2">
              <a:lumMod val="20000"/>
              <a:lumOff val="80000"/>
            </a:schemeClr>
          </a:solidFill>
          <a:ln w="12700">
            <a:solidFill>
              <a:srgbClr val="2A9D8F"/>
            </a:solidFill>
            <a:prstDash val="solid"/>
          </a:ln>
        </p:spPr>
        <p:txBody>
          <a:bodyPr/>
          <a:lstStyle/>
          <a:p>
            <a:endParaRPr lang="en-US"/>
          </a:p>
        </p:txBody>
      </p:sp>
      <p:sp>
        <p:nvSpPr>
          <p:cNvPr id="25" name="Shape 23"/>
          <p:cNvSpPr/>
          <p:nvPr/>
        </p:nvSpPr>
        <p:spPr>
          <a:xfrm>
            <a:off x="7208215" y="1627632"/>
            <a:ext cx="841248" cy="891540"/>
          </a:xfrm>
          <a:prstGeom prst="rect">
            <a:avLst/>
          </a:prstGeom>
          <a:solidFill>
            <a:srgbClr val="E64500"/>
          </a:solidFill>
          <a:ln/>
        </p:spPr>
        <p:txBody>
          <a:bodyPr/>
          <a:lstStyle/>
          <a:p>
            <a:endParaRPr lang="en-US"/>
          </a:p>
        </p:txBody>
      </p:sp>
      <p:sp>
        <p:nvSpPr>
          <p:cNvPr id="26" name="Text 24"/>
          <p:cNvSpPr/>
          <p:nvPr/>
        </p:nvSpPr>
        <p:spPr>
          <a:xfrm>
            <a:off x="7208215" y="1627632"/>
            <a:ext cx="841248" cy="891540"/>
          </a:xfrm>
          <a:prstGeom prst="rect">
            <a:avLst/>
          </a:prstGeom>
          <a:noFill/>
          <a:ln/>
        </p:spPr>
        <p:txBody>
          <a:bodyPr wrap="square" lIns="0" tIns="0" rIns="0" bIns="0" rtlCol="0" anchor="ctr"/>
          <a:lstStyle/>
          <a:p>
            <a:pPr marL="0" indent="0" algn="ctr">
              <a:buNone/>
            </a:pPr>
            <a:r>
              <a:rPr lang="en-US" sz="1300" b="1" kern="0" spc="100" dirty="0">
                <a:solidFill>
                  <a:srgbClr val="FFFFFF"/>
                </a:solidFill>
                <a:latin typeface="Trebuchet MS" pitchFamily="34" charset="0"/>
                <a:ea typeface="Trebuchet MS" pitchFamily="34" charset="-122"/>
                <a:cs typeface="Trebuchet MS" pitchFamily="34" charset="-120"/>
              </a:rPr>
              <a:t>T3</a:t>
            </a:r>
            <a:endParaRPr lang="en-US" sz="1300" dirty="0"/>
          </a:p>
        </p:txBody>
      </p:sp>
      <p:sp>
        <p:nvSpPr>
          <p:cNvPr id="27" name="Text 25"/>
          <p:cNvSpPr/>
          <p:nvPr/>
        </p:nvSpPr>
        <p:spPr>
          <a:xfrm>
            <a:off x="8214055" y="1627632"/>
            <a:ext cx="3438144" cy="891540"/>
          </a:xfrm>
          <a:prstGeom prst="rect">
            <a:avLst/>
          </a:prstGeom>
          <a:noFill/>
          <a:ln/>
        </p:spPr>
        <p:txBody>
          <a:bodyPr wrap="square" lIns="25400" tIns="25400" rIns="25400" bIns="25400" rtlCol="0" anchor="ctr"/>
          <a:lstStyle/>
          <a:p>
            <a:pPr marL="0" indent="0" algn="l">
              <a:lnSpc>
                <a:spcPct val="100000"/>
              </a:lnSpc>
              <a:spcAft>
                <a:spcPts val="300"/>
              </a:spcAft>
              <a:buNone/>
            </a:pPr>
            <a:r>
              <a:rPr lang="en-US" sz="1250" b="1" dirty="0">
                <a:solidFill>
                  <a:srgbClr val="33373B"/>
                </a:solidFill>
                <a:latin typeface="Calibri" pitchFamily="34" charset="0"/>
                <a:ea typeface="Calibri" pitchFamily="34" charset="-122"/>
                <a:cs typeface="Calibri" pitchFamily="34" charset="-120"/>
              </a:rPr>
              <a:t>Specialised Clinical Wellbeing Supports</a:t>
            </a:r>
            <a:endParaRPr lang="en-US" sz="1250" dirty="0"/>
          </a:p>
          <a:p>
            <a:pPr marL="0" indent="0" algn="l">
              <a:lnSpc>
                <a:spcPct val="100000"/>
              </a:lnSpc>
              <a:spcAft>
                <a:spcPts val="300"/>
              </a:spcAft>
              <a:buNone/>
            </a:pPr>
            <a:r>
              <a:rPr lang="en-US" sz="1000" dirty="0">
                <a:solidFill>
                  <a:srgbClr val="6B7177"/>
                </a:solidFill>
                <a:latin typeface="Calibri" pitchFamily="34" charset="0"/>
                <a:ea typeface="Calibri" pitchFamily="34" charset="-122"/>
                <a:cs typeface="Calibri" pitchFamily="34" charset="-120"/>
              </a:rPr>
              <a:t>Intensive personalised support: clinical wellbeing protocols, social &amp; functional support by trained clinical professionals and peers</a:t>
            </a:r>
            <a:endParaRPr lang="en-US" sz="1250" dirty="0"/>
          </a:p>
        </p:txBody>
      </p:sp>
      <p:sp>
        <p:nvSpPr>
          <p:cNvPr id="28" name="Shape 26"/>
          <p:cNvSpPr/>
          <p:nvPr/>
        </p:nvSpPr>
        <p:spPr>
          <a:xfrm>
            <a:off x="7208215" y="2601468"/>
            <a:ext cx="4572000" cy="891540"/>
          </a:xfrm>
          <a:prstGeom prst="rect">
            <a:avLst/>
          </a:prstGeom>
          <a:solidFill>
            <a:schemeClr val="accent2">
              <a:lumMod val="20000"/>
              <a:lumOff val="80000"/>
            </a:schemeClr>
          </a:solidFill>
          <a:ln w="12700">
            <a:solidFill>
              <a:srgbClr val="2A9D8F"/>
            </a:solidFill>
            <a:prstDash val="solid"/>
          </a:ln>
        </p:spPr>
        <p:txBody>
          <a:bodyPr/>
          <a:lstStyle/>
          <a:p>
            <a:endParaRPr lang="en-US"/>
          </a:p>
        </p:txBody>
      </p:sp>
      <p:sp>
        <p:nvSpPr>
          <p:cNvPr id="29" name="Shape 27"/>
          <p:cNvSpPr/>
          <p:nvPr/>
        </p:nvSpPr>
        <p:spPr>
          <a:xfrm>
            <a:off x="7208215" y="2601468"/>
            <a:ext cx="841248" cy="891540"/>
          </a:xfrm>
          <a:prstGeom prst="rect">
            <a:avLst/>
          </a:prstGeom>
          <a:solidFill>
            <a:srgbClr val="E64500"/>
          </a:solidFill>
          <a:ln/>
        </p:spPr>
        <p:txBody>
          <a:bodyPr/>
          <a:lstStyle/>
          <a:p>
            <a:endParaRPr lang="en-US"/>
          </a:p>
        </p:txBody>
      </p:sp>
      <p:sp>
        <p:nvSpPr>
          <p:cNvPr id="30" name="Text 28"/>
          <p:cNvSpPr/>
          <p:nvPr/>
        </p:nvSpPr>
        <p:spPr>
          <a:xfrm>
            <a:off x="7208215" y="2601468"/>
            <a:ext cx="841248" cy="891540"/>
          </a:xfrm>
          <a:prstGeom prst="rect">
            <a:avLst/>
          </a:prstGeom>
          <a:noFill/>
          <a:ln/>
        </p:spPr>
        <p:txBody>
          <a:bodyPr wrap="square" lIns="0" tIns="0" rIns="0" bIns="0" rtlCol="0" anchor="ctr"/>
          <a:lstStyle/>
          <a:p>
            <a:pPr marL="0" indent="0" algn="ctr">
              <a:buNone/>
            </a:pPr>
            <a:r>
              <a:rPr lang="en-US" sz="1300" b="1" kern="0" spc="100" dirty="0">
                <a:solidFill>
                  <a:srgbClr val="FFFFFF"/>
                </a:solidFill>
                <a:latin typeface="Trebuchet MS" pitchFamily="34" charset="0"/>
                <a:ea typeface="Trebuchet MS" pitchFamily="34" charset="-122"/>
                <a:cs typeface="Trebuchet MS" pitchFamily="34" charset="-120"/>
              </a:rPr>
              <a:t>T2</a:t>
            </a:r>
            <a:endParaRPr lang="en-US" sz="1300" dirty="0"/>
          </a:p>
        </p:txBody>
      </p:sp>
      <p:sp>
        <p:nvSpPr>
          <p:cNvPr id="31" name="Text 29"/>
          <p:cNvSpPr/>
          <p:nvPr/>
        </p:nvSpPr>
        <p:spPr>
          <a:xfrm>
            <a:off x="8214055" y="2601468"/>
            <a:ext cx="3438144" cy="891540"/>
          </a:xfrm>
          <a:prstGeom prst="rect">
            <a:avLst/>
          </a:prstGeom>
          <a:noFill/>
          <a:ln/>
        </p:spPr>
        <p:txBody>
          <a:bodyPr wrap="square" lIns="25400" tIns="25400" rIns="25400" bIns="25400" rtlCol="0" anchor="ctr"/>
          <a:lstStyle/>
          <a:p>
            <a:pPr marL="0" indent="0" algn="l">
              <a:lnSpc>
                <a:spcPct val="100000"/>
              </a:lnSpc>
              <a:spcAft>
                <a:spcPts val="300"/>
              </a:spcAft>
              <a:buNone/>
            </a:pPr>
            <a:r>
              <a:rPr lang="en-US" sz="1250" b="1" dirty="0">
                <a:solidFill>
                  <a:srgbClr val="33373B"/>
                </a:solidFill>
                <a:latin typeface="Calibri" pitchFamily="34" charset="0"/>
                <a:ea typeface="Calibri" pitchFamily="34" charset="-122"/>
                <a:cs typeface="Calibri" pitchFamily="34" charset="-120"/>
              </a:rPr>
              <a:t>Embedded Wellbeing Supports</a:t>
            </a:r>
            <a:endParaRPr lang="en-US" sz="1250" dirty="0"/>
          </a:p>
          <a:p>
            <a:pPr marL="0" indent="0" algn="l">
              <a:lnSpc>
                <a:spcPct val="100000"/>
              </a:lnSpc>
              <a:spcAft>
                <a:spcPts val="300"/>
              </a:spcAft>
              <a:buNone/>
            </a:pPr>
            <a:r>
              <a:rPr lang="en-US" sz="1000" dirty="0">
                <a:solidFill>
                  <a:srgbClr val="6B7177"/>
                </a:solidFill>
                <a:latin typeface="Calibri" pitchFamily="34" charset="0"/>
                <a:ea typeface="Calibri" pitchFamily="34" charset="-122"/>
                <a:cs typeface="Calibri" pitchFamily="34" charset="-120"/>
              </a:rPr>
              <a:t>Wellbeing embedded into clinical care, often group-based and delivered by peers</a:t>
            </a:r>
            <a:endParaRPr lang="en-US" sz="1250" dirty="0"/>
          </a:p>
        </p:txBody>
      </p:sp>
      <p:sp>
        <p:nvSpPr>
          <p:cNvPr id="32" name="Shape 30"/>
          <p:cNvSpPr/>
          <p:nvPr/>
        </p:nvSpPr>
        <p:spPr>
          <a:xfrm>
            <a:off x="7208215" y="3575304"/>
            <a:ext cx="4572000" cy="1865376"/>
          </a:xfrm>
          <a:prstGeom prst="rect">
            <a:avLst/>
          </a:prstGeom>
          <a:solidFill>
            <a:schemeClr val="accent2">
              <a:lumMod val="20000"/>
              <a:lumOff val="80000"/>
            </a:schemeClr>
          </a:solidFill>
          <a:ln w="12700">
            <a:solidFill>
              <a:srgbClr val="2A9D8F"/>
            </a:solidFill>
            <a:prstDash val="solid"/>
          </a:ln>
        </p:spPr>
        <p:txBody>
          <a:bodyPr/>
          <a:lstStyle/>
          <a:p>
            <a:endParaRPr lang="en-US"/>
          </a:p>
        </p:txBody>
      </p:sp>
      <p:sp>
        <p:nvSpPr>
          <p:cNvPr id="33" name="Shape 31"/>
          <p:cNvSpPr/>
          <p:nvPr/>
        </p:nvSpPr>
        <p:spPr>
          <a:xfrm>
            <a:off x="7208215" y="3575304"/>
            <a:ext cx="841248" cy="1865376"/>
          </a:xfrm>
          <a:prstGeom prst="rect">
            <a:avLst/>
          </a:prstGeom>
          <a:solidFill>
            <a:srgbClr val="E64500"/>
          </a:solidFill>
          <a:ln/>
        </p:spPr>
        <p:txBody>
          <a:bodyPr/>
          <a:lstStyle/>
          <a:p>
            <a:endParaRPr lang="en-US"/>
          </a:p>
        </p:txBody>
      </p:sp>
      <p:sp>
        <p:nvSpPr>
          <p:cNvPr id="34" name="Text 32"/>
          <p:cNvSpPr/>
          <p:nvPr/>
        </p:nvSpPr>
        <p:spPr>
          <a:xfrm>
            <a:off x="7208215" y="3575304"/>
            <a:ext cx="841248" cy="1865376"/>
          </a:xfrm>
          <a:prstGeom prst="rect">
            <a:avLst/>
          </a:prstGeom>
          <a:noFill/>
          <a:ln/>
        </p:spPr>
        <p:txBody>
          <a:bodyPr wrap="square" lIns="0" tIns="0" rIns="0" bIns="0" rtlCol="0" anchor="ctr"/>
          <a:lstStyle/>
          <a:p>
            <a:pPr marL="0" indent="0" algn="ctr">
              <a:buNone/>
            </a:pPr>
            <a:r>
              <a:rPr lang="en-US" sz="1300" b="1" kern="0" spc="100" dirty="0">
                <a:solidFill>
                  <a:srgbClr val="FFFFFF"/>
                </a:solidFill>
                <a:latin typeface="Trebuchet MS" pitchFamily="34" charset="0"/>
                <a:ea typeface="Trebuchet MS" pitchFamily="34" charset="-122"/>
                <a:cs typeface="Trebuchet MS" pitchFamily="34" charset="-120"/>
              </a:rPr>
              <a:t>T1</a:t>
            </a:r>
            <a:endParaRPr lang="en-US" sz="1300" dirty="0"/>
          </a:p>
        </p:txBody>
      </p:sp>
      <p:sp>
        <p:nvSpPr>
          <p:cNvPr id="35" name="Text 33"/>
          <p:cNvSpPr/>
          <p:nvPr/>
        </p:nvSpPr>
        <p:spPr>
          <a:xfrm>
            <a:off x="8214055" y="3575304"/>
            <a:ext cx="3438144" cy="1865376"/>
          </a:xfrm>
          <a:prstGeom prst="rect">
            <a:avLst/>
          </a:prstGeom>
          <a:noFill/>
          <a:ln/>
        </p:spPr>
        <p:txBody>
          <a:bodyPr wrap="square" lIns="25400" tIns="25400" rIns="25400" bIns="25400" rtlCol="0" anchor="ctr"/>
          <a:lstStyle/>
          <a:p>
            <a:pPr marL="0" indent="0" algn="l">
              <a:lnSpc>
                <a:spcPct val="100000"/>
              </a:lnSpc>
              <a:spcAft>
                <a:spcPts val="300"/>
              </a:spcAft>
              <a:buNone/>
            </a:pPr>
            <a:r>
              <a:rPr lang="en-US" sz="1250" b="1" dirty="0">
                <a:solidFill>
                  <a:srgbClr val="33373B"/>
                </a:solidFill>
                <a:latin typeface="Calibri" pitchFamily="34" charset="0"/>
                <a:ea typeface="Calibri" pitchFamily="34" charset="-122"/>
                <a:cs typeface="Calibri" pitchFamily="34" charset="-120"/>
              </a:rPr>
              <a:t>General Population Wellbeing Supports</a:t>
            </a:r>
            <a:endParaRPr lang="en-US" sz="1250" dirty="0"/>
          </a:p>
          <a:p>
            <a:pPr marL="0" indent="0" algn="l">
              <a:lnSpc>
                <a:spcPct val="100000"/>
              </a:lnSpc>
              <a:spcAft>
                <a:spcPts val="300"/>
              </a:spcAft>
              <a:buNone/>
            </a:pPr>
            <a:r>
              <a:rPr lang="en-US" sz="1000" dirty="0">
                <a:solidFill>
                  <a:srgbClr val="6B7177"/>
                </a:solidFill>
                <a:latin typeface="Calibri" pitchFamily="34" charset="0"/>
                <a:ea typeface="Calibri" pitchFamily="34" charset="-122"/>
                <a:cs typeface="Calibri" pitchFamily="34" charset="-120"/>
              </a:rPr>
              <a:t>Universal &amp; population-specific: wellbeing literacy, skills, connection &amp; infrastructure</a:t>
            </a:r>
            <a:endParaRPr lang="en-US" sz="1250" dirty="0"/>
          </a:p>
        </p:txBody>
      </p:sp>
      <p:sp>
        <p:nvSpPr>
          <p:cNvPr id="36" name="Shape 34"/>
          <p:cNvSpPr/>
          <p:nvPr/>
        </p:nvSpPr>
        <p:spPr>
          <a:xfrm>
            <a:off x="5029200" y="1995678"/>
            <a:ext cx="1066648" cy="155448"/>
          </a:xfrm>
          <a:prstGeom prst="rect">
            <a:avLst/>
          </a:prstGeom>
          <a:solidFill>
            <a:schemeClr val="tx1">
              <a:lumMod val="50000"/>
              <a:lumOff val="50000"/>
            </a:schemeClr>
          </a:solidFill>
          <a:ln w="12700">
            <a:solidFill>
              <a:srgbClr val="FFFFFF"/>
            </a:solidFill>
            <a:prstDash val="solid"/>
          </a:ln>
        </p:spPr>
        <p:txBody>
          <a:bodyPr/>
          <a:lstStyle/>
          <a:p>
            <a:endParaRPr lang="en-US"/>
          </a:p>
        </p:txBody>
      </p:sp>
      <p:sp>
        <p:nvSpPr>
          <p:cNvPr id="37" name="Shape 35"/>
          <p:cNvSpPr/>
          <p:nvPr/>
        </p:nvSpPr>
        <p:spPr>
          <a:xfrm>
            <a:off x="6095848" y="1995678"/>
            <a:ext cx="1066648" cy="155448"/>
          </a:xfrm>
          <a:prstGeom prst="rect">
            <a:avLst/>
          </a:prstGeom>
          <a:solidFill>
            <a:srgbClr val="E64500"/>
          </a:solidFill>
          <a:ln w="12700">
            <a:solidFill>
              <a:srgbClr val="FFFFFF"/>
            </a:solidFill>
            <a:prstDash val="solid"/>
          </a:ln>
        </p:spPr>
        <p:txBody>
          <a:bodyPr/>
          <a:lstStyle/>
          <a:p>
            <a:endParaRPr lang="en-US"/>
          </a:p>
        </p:txBody>
      </p:sp>
      <p:sp>
        <p:nvSpPr>
          <p:cNvPr id="38" name="Text 36"/>
          <p:cNvSpPr/>
          <p:nvPr/>
        </p:nvSpPr>
        <p:spPr>
          <a:xfrm>
            <a:off x="4983480" y="2192274"/>
            <a:ext cx="2224735" cy="384048"/>
          </a:xfrm>
          <a:prstGeom prst="rect">
            <a:avLst/>
          </a:prstGeom>
          <a:noFill/>
          <a:ln/>
        </p:spPr>
        <p:txBody>
          <a:bodyPr wrap="square" lIns="0" tIns="0" rIns="0" bIns="0" rtlCol="0" anchor="t"/>
          <a:lstStyle/>
          <a:p>
            <a:pPr marL="0" indent="0" algn="ctr">
              <a:lnSpc>
                <a:spcPct val="90000"/>
              </a:lnSpc>
              <a:buNone/>
            </a:pPr>
            <a:r>
              <a:rPr lang="en-US" sz="850" b="1" kern="0" spc="30" dirty="0">
                <a:solidFill>
                  <a:srgbClr val="33373B"/>
                </a:solidFill>
                <a:latin typeface="Trebuchet MS" pitchFamily="34" charset="0"/>
                <a:ea typeface="Trebuchet MS" pitchFamily="34" charset="-122"/>
                <a:cs typeface="Trebuchet MS" pitchFamily="34" charset="-120"/>
              </a:rPr>
              <a:t>INTEGRATED WITHIN</a:t>
            </a:r>
            <a:endParaRPr lang="en-US" sz="850" dirty="0"/>
          </a:p>
          <a:p>
            <a:pPr marL="0" indent="0" algn="ctr">
              <a:lnSpc>
                <a:spcPct val="90000"/>
              </a:lnSpc>
              <a:buNone/>
            </a:pPr>
            <a:r>
              <a:rPr lang="en-US" sz="850" b="1" kern="0" spc="30" dirty="0">
                <a:solidFill>
                  <a:srgbClr val="33373B"/>
                </a:solidFill>
                <a:latin typeface="Trebuchet MS" pitchFamily="34" charset="0"/>
                <a:ea typeface="Trebuchet MS" pitchFamily="34" charset="-122"/>
                <a:cs typeface="Trebuchet MS" pitchFamily="34" charset="-120"/>
              </a:rPr>
              <a:t>CLINICAL TEAMS </a:t>
            </a:r>
            <a:endParaRPr lang="en-US" sz="850" dirty="0"/>
          </a:p>
        </p:txBody>
      </p:sp>
      <p:sp>
        <p:nvSpPr>
          <p:cNvPr id="39" name="Shape 37"/>
          <p:cNvSpPr/>
          <p:nvPr/>
        </p:nvSpPr>
        <p:spPr>
          <a:xfrm>
            <a:off x="5029200" y="3047238"/>
            <a:ext cx="2133295" cy="0"/>
          </a:xfrm>
          <a:prstGeom prst="line">
            <a:avLst/>
          </a:prstGeom>
          <a:noFill/>
          <a:ln w="25400">
            <a:solidFill>
              <a:srgbClr val="55585C"/>
            </a:solidFill>
            <a:prstDash val="solid"/>
            <a:headEnd type="triangle"/>
            <a:tailEnd type="triangle"/>
          </a:ln>
        </p:spPr>
        <p:txBody>
          <a:bodyPr/>
          <a:lstStyle/>
          <a:p>
            <a:endParaRPr lang="en-US"/>
          </a:p>
        </p:txBody>
      </p:sp>
      <p:sp>
        <p:nvSpPr>
          <p:cNvPr id="40" name="Text 38"/>
          <p:cNvSpPr/>
          <p:nvPr/>
        </p:nvSpPr>
        <p:spPr>
          <a:xfrm>
            <a:off x="5261719" y="3166110"/>
            <a:ext cx="1781904" cy="384048"/>
          </a:xfrm>
          <a:prstGeom prst="rect">
            <a:avLst/>
          </a:prstGeom>
          <a:noFill/>
          <a:ln/>
        </p:spPr>
        <p:txBody>
          <a:bodyPr wrap="square" lIns="0" tIns="0" rIns="0" bIns="0" rtlCol="0" anchor="t"/>
          <a:lstStyle/>
          <a:p>
            <a:pPr marL="0" indent="0" algn="ctr">
              <a:lnSpc>
                <a:spcPct val="90000"/>
              </a:lnSpc>
              <a:buNone/>
            </a:pPr>
            <a:r>
              <a:rPr lang="en-US" sz="850" b="1" kern="0" spc="30" dirty="0">
                <a:solidFill>
                  <a:srgbClr val="55585C"/>
                </a:solidFill>
                <a:latin typeface="Trebuchet MS" pitchFamily="34" charset="0"/>
                <a:ea typeface="Trebuchet MS" pitchFamily="34" charset="-122"/>
                <a:cs typeface="Trebuchet MS" pitchFamily="34" charset="-120"/>
              </a:rPr>
              <a:t>INTERATED WITHIN A SERVICE OR ACTIVE</a:t>
            </a:r>
            <a:r>
              <a:rPr lang="en-US" sz="850" dirty="0"/>
              <a:t> </a:t>
            </a:r>
            <a:r>
              <a:rPr lang="en-US" sz="850" b="1" kern="0" spc="30" dirty="0">
                <a:solidFill>
                  <a:srgbClr val="55585C"/>
                </a:solidFill>
                <a:latin typeface="Trebuchet MS" pitchFamily="34" charset="0"/>
                <a:ea typeface="Trebuchet MS" pitchFamily="34" charset="-122"/>
                <a:cs typeface="Trebuchet MS" pitchFamily="34" charset="-120"/>
              </a:rPr>
              <a:t>COLLABORATION</a:t>
            </a:r>
            <a:endParaRPr lang="en-US" sz="850" dirty="0"/>
          </a:p>
        </p:txBody>
      </p:sp>
      <p:sp>
        <p:nvSpPr>
          <p:cNvPr id="41" name="Shape 39"/>
          <p:cNvSpPr/>
          <p:nvPr/>
        </p:nvSpPr>
        <p:spPr>
          <a:xfrm>
            <a:off x="5029200" y="4104870"/>
            <a:ext cx="2133295" cy="0"/>
          </a:xfrm>
          <a:prstGeom prst="line">
            <a:avLst/>
          </a:prstGeom>
          <a:noFill/>
          <a:ln w="15875">
            <a:solidFill>
              <a:srgbClr val="AEB2B6"/>
            </a:solidFill>
            <a:prstDash val="dash"/>
          </a:ln>
        </p:spPr>
        <p:txBody>
          <a:bodyPr/>
          <a:lstStyle/>
          <a:p>
            <a:endParaRPr lang="en-US"/>
          </a:p>
        </p:txBody>
      </p:sp>
      <p:sp>
        <p:nvSpPr>
          <p:cNvPr id="42" name="Text 40"/>
          <p:cNvSpPr/>
          <p:nvPr/>
        </p:nvSpPr>
        <p:spPr>
          <a:xfrm>
            <a:off x="4983480" y="4392023"/>
            <a:ext cx="2224735" cy="384048"/>
          </a:xfrm>
          <a:prstGeom prst="rect">
            <a:avLst/>
          </a:prstGeom>
          <a:noFill/>
          <a:ln/>
        </p:spPr>
        <p:txBody>
          <a:bodyPr wrap="square" lIns="0" tIns="0" rIns="0" bIns="0" rtlCol="0" anchor="t"/>
          <a:lstStyle/>
          <a:p>
            <a:pPr marL="0" indent="0" algn="ctr">
              <a:lnSpc>
                <a:spcPct val="90000"/>
              </a:lnSpc>
              <a:buNone/>
            </a:pPr>
            <a:r>
              <a:rPr lang="en-US" sz="850" b="1" kern="0" spc="30" dirty="0">
                <a:solidFill>
                  <a:srgbClr val="9A9EA2"/>
                </a:solidFill>
                <a:latin typeface="Trebuchet MS" pitchFamily="34" charset="0"/>
                <a:ea typeface="Trebuchet MS" pitchFamily="34" charset="-122"/>
                <a:cs typeface="Trebuchet MS" pitchFamily="34" charset="-120"/>
              </a:rPr>
              <a:t>OPERATES LARGELY</a:t>
            </a:r>
            <a:endParaRPr lang="en-US" sz="850" dirty="0"/>
          </a:p>
          <a:p>
            <a:pPr marL="0" indent="0" algn="ctr">
              <a:lnSpc>
                <a:spcPct val="90000"/>
              </a:lnSpc>
              <a:buNone/>
            </a:pPr>
            <a:r>
              <a:rPr lang="en-US" sz="850" b="1" kern="0" spc="30" dirty="0">
                <a:solidFill>
                  <a:srgbClr val="9A9EA2"/>
                </a:solidFill>
                <a:latin typeface="Trebuchet MS" pitchFamily="34" charset="0"/>
                <a:ea typeface="Trebuchet MS" pitchFamily="34" charset="-122"/>
                <a:cs typeface="Trebuchet MS" pitchFamily="34" charset="-120"/>
              </a:rPr>
              <a:t>IN PARALLEL</a:t>
            </a:r>
            <a:endParaRPr lang="en-US" sz="850" dirty="0"/>
          </a:p>
        </p:txBody>
      </p:sp>
      <p:sp>
        <p:nvSpPr>
          <p:cNvPr id="59" name="Shape 12">
            <a:extLst>
              <a:ext uri="{FF2B5EF4-FFF2-40B4-BE49-F238E27FC236}">
                <a16:creationId xmlns:a16="http://schemas.microsoft.com/office/drawing/2014/main" id="{11F91F5A-5A9E-3521-0307-EACCF0FF9C30}"/>
              </a:ext>
            </a:extLst>
          </p:cNvPr>
          <p:cNvSpPr/>
          <p:nvPr/>
        </p:nvSpPr>
        <p:spPr>
          <a:xfrm>
            <a:off x="693683" y="5815584"/>
            <a:ext cx="10718030" cy="853114"/>
          </a:xfrm>
          <a:prstGeom prst="rect">
            <a:avLst/>
          </a:prstGeom>
          <a:solidFill>
            <a:srgbClr val="FFF5F0"/>
          </a:solidFill>
          <a:ln w="9525">
            <a:solidFill>
              <a:srgbClr val="FFCDB8"/>
            </a:solidFill>
            <a:prstDash val="solid"/>
          </a:ln>
        </p:spPr>
        <p:txBody>
          <a:bodyPr/>
          <a:lstStyle/>
          <a:p>
            <a:endParaRPr lang="en-US"/>
          </a:p>
        </p:txBody>
      </p:sp>
      <p:sp>
        <p:nvSpPr>
          <p:cNvPr id="60" name="Text 92">
            <a:extLst>
              <a:ext uri="{FF2B5EF4-FFF2-40B4-BE49-F238E27FC236}">
                <a16:creationId xmlns:a16="http://schemas.microsoft.com/office/drawing/2014/main" id="{DE0C8F03-C60A-AC01-3FFF-9808B7C9FDC4}"/>
              </a:ext>
            </a:extLst>
          </p:cNvPr>
          <p:cNvSpPr/>
          <p:nvPr/>
        </p:nvSpPr>
        <p:spPr>
          <a:xfrm>
            <a:off x="271272" y="5950414"/>
            <a:ext cx="11649456" cy="164592"/>
          </a:xfrm>
          <a:prstGeom prst="rect">
            <a:avLst/>
          </a:prstGeom>
          <a:noFill/>
          <a:ln/>
        </p:spPr>
        <p:txBody>
          <a:bodyPr wrap="square" lIns="0" tIns="0" rIns="0" bIns="0" rtlCol="0" anchor="ctr"/>
          <a:lstStyle/>
          <a:p>
            <a:pPr marL="0" indent="0" algn="ctr">
              <a:buNone/>
            </a:pPr>
            <a:r>
              <a:rPr lang="en-US" sz="1050" b="1" kern="0" spc="100" dirty="0">
                <a:solidFill>
                  <a:srgbClr val="3D3D3D"/>
                </a:solidFill>
                <a:latin typeface="Arial" pitchFamily="34" charset="0"/>
                <a:ea typeface="Arial" pitchFamily="34" charset="-122"/>
                <a:cs typeface="Arial" pitchFamily="34" charset="-120"/>
              </a:rPr>
              <a:t>ADDRESSING SOCIAL DETERMINANTS OF HEALTH</a:t>
            </a:r>
            <a:endParaRPr lang="en-US" sz="1050" dirty="0"/>
          </a:p>
        </p:txBody>
      </p:sp>
      <p:sp>
        <p:nvSpPr>
          <p:cNvPr id="61" name="Text 93">
            <a:extLst>
              <a:ext uri="{FF2B5EF4-FFF2-40B4-BE49-F238E27FC236}">
                <a16:creationId xmlns:a16="http://schemas.microsoft.com/office/drawing/2014/main" id="{FC4FB929-85BF-BC92-4FF7-AA4900E1FEFD}"/>
              </a:ext>
            </a:extLst>
          </p:cNvPr>
          <p:cNvSpPr/>
          <p:nvPr/>
        </p:nvSpPr>
        <p:spPr>
          <a:xfrm>
            <a:off x="261258" y="6057900"/>
            <a:ext cx="11649456" cy="128016"/>
          </a:xfrm>
          <a:prstGeom prst="rect">
            <a:avLst/>
          </a:prstGeom>
          <a:noFill/>
          <a:ln/>
        </p:spPr>
        <p:txBody>
          <a:bodyPr wrap="square" lIns="0" tIns="0" rIns="0" bIns="0" rtlCol="0" anchor="ctr"/>
          <a:lstStyle/>
          <a:p>
            <a:pPr marL="0" indent="0" algn="ctr">
              <a:buNone/>
            </a:pPr>
            <a:endParaRPr lang="en-US" sz="1050" dirty="0"/>
          </a:p>
        </p:txBody>
      </p:sp>
      <p:sp>
        <p:nvSpPr>
          <p:cNvPr id="62" name="Shape 94">
            <a:extLst>
              <a:ext uri="{FF2B5EF4-FFF2-40B4-BE49-F238E27FC236}">
                <a16:creationId xmlns:a16="http://schemas.microsoft.com/office/drawing/2014/main" id="{2E581089-E80B-1BAE-94A5-856ED043BC98}"/>
              </a:ext>
            </a:extLst>
          </p:cNvPr>
          <p:cNvSpPr/>
          <p:nvPr/>
        </p:nvSpPr>
        <p:spPr>
          <a:xfrm>
            <a:off x="1102505" y="6190400"/>
            <a:ext cx="128016" cy="128016"/>
          </a:xfrm>
          <a:prstGeom prst="ellipse">
            <a:avLst/>
          </a:prstGeom>
          <a:solidFill>
            <a:srgbClr val="FFA800"/>
          </a:solidFill>
          <a:ln w="12700">
            <a:solidFill>
              <a:srgbClr val="FFA800"/>
            </a:solidFill>
            <a:prstDash val="solid"/>
          </a:ln>
        </p:spPr>
        <p:txBody>
          <a:bodyPr/>
          <a:lstStyle/>
          <a:p>
            <a:endParaRPr lang="en-US" sz="3200"/>
          </a:p>
        </p:txBody>
      </p:sp>
      <p:sp>
        <p:nvSpPr>
          <p:cNvPr id="63" name="Text 95">
            <a:extLst>
              <a:ext uri="{FF2B5EF4-FFF2-40B4-BE49-F238E27FC236}">
                <a16:creationId xmlns:a16="http://schemas.microsoft.com/office/drawing/2014/main" id="{0A69074D-4E61-7F8B-A358-DE26FCBB44DB}"/>
              </a:ext>
            </a:extLst>
          </p:cNvPr>
          <p:cNvSpPr/>
          <p:nvPr/>
        </p:nvSpPr>
        <p:spPr>
          <a:xfrm>
            <a:off x="347472" y="6349956"/>
            <a:ext cx="1638082" cy="237744"/>
          </a:xfrm>
          <a:prstGeom prst="rect">
            <a:avLst/>
          </a:prstGeom>
          <a:noFill/>
          <a:ln/>
        </p:spPr>
        <p:txBody>
          <a:bodyPr wrap="square" lIns="0" tIns="0" rIns="0" bIns="0" rtlCol="0" anchor="t"/>
          <a:lstStyle/>
          <a:p>
            <a:pPr marL="0" indent="0" algn="ctr">
              <a:buNone/>
            </a:pPr>
            <a:r>
              <a:rPr lang="en-US" sz="1000" dirty="0">
                <a:solidFill>
                  <a:srgbClr val="7A5A40"/>
                </a:solidFill>
                <a:latin typeface="Arial" pitchFamily="34" charset="0"/>
                <a:ea typeface="Arial" pitchFamily="34" charset="-122"/>
                <a:cs typeface="Arial" pitchFamily="34" charset="-120"/>
              </a:rPr>
              <a:t>Housing</a:t>
            </a:r>
            <a:endParaRPr lang="en-US" sz="1000" dirty="0"/>
          </a:p>
          <a:p>
            <a:pPr marL="0" indent="0" algn="ctr">
              <a:buNone/>
            </a:pPr>
            <a:r>
              <a:rPr lang="en-US" sz="1000" dirty="0">
                <a:solidFill>
                  <a:srgbClr val="7A5A40"/>
                </a:solidFill>
                <a:latin typeface="Arial" pitchFamily="34" charset="0"/>
                <a:ea typeface="Arial" pitchFamily="34" charset="-122"/>
                <a:cs typeface="Arial" pitchFamily="34" charset="-120"/>
              </a:rPr>
              <a:t>&amp; stability</a:t>
            </a:r>
            <a:endParaRPr lang="en-US" sz="1000" dirty="0"/>
          </a:p>
        </p:txBody>
      </p:sp>
      <p:sp>
        <p:nvSpPr>
          <p:cNvPr id="64" name="Shape 96">
            <a:extLst>
              <a:ext uri="{FF2B5EF4-FFF2-40B4-BE49-F238E27FC236}">
                <a16:creationId xmlns:a16="http://schemas.microsoft.com/office/drawing/2014/main" id="{1603836B-D5AC-4348-97E7-BE22C1D0C0D2}"/>
              </a:ext>
            </a:extLst>
          </p:cNvPr>
          <p:cNvSpPr/>
          <p:nvPr/>
        </p:nvSpPr>
        <p:spPr>
          <a:xfrm>
            <a:off x="2740587" y="6203652"/>
            <a:ext cx="128016" cy="128016"/>
          </a:xfrm>
          <a:prstGeom prst="ellipse">
            <a:avLst/>
          </a:prstGeom>
          <a:solidFill>
            <a:srgbClr val="FFA800"/>
          </a:solidFill>
          <a:ln w="12700">
            <a:solidFill>
              <a:srgbClr val="FFA800"/>
            </a:solidFill>
            <a:prstDash val="solid"/>
          </a:ln>
        </p:spPr>
        <p:txBody>
          <a:bodyPr/>
          <a:lstStyle/>
          <a:p>
            <a:endParaRPr lang="en-US" sz="3200"/>
          </a:p>
        </p:txBody>
      </p:sp>
      <p:sp>
        <p:nvSpPr>
          <p:cNvPr id="65" name="Text 97">
            <a:extLst>
              <a:ext uri="{FF2B5EF4-FFF2-40B4-BE49-F238E27FC236}">
                <a16:creationId xmlns:a16="http://schemas.microsoft.com/office/drawing/2014/main" id="{F1725C0E-C10A-2F91-28E0-318A2E18670A}"/>
              </a:ext>
            </a:extLst>
          </p:cNvPr>
          <p:cNvSpPr/>
          <p:nvPr/>
        </p:nvSpPr>
        <p:spPr>
          <a:xfrm>
            <a:off x="1985554" y="6349956"/>
            <a:ext cx="1638082" cy="237744"/>
          </a:xfrm>
          <a:prstGeom prst="rect">
            <a:avLst/>
          </a:prstGeom>
          <a:noFill/>
          <a:ln/>
        </p:spPr>
        <p:txBody>
          <a:bodyPr wrap="square" lIns="0" tIns="0" rIns="0" bIns="0" rtlCol="0" anchor="t"/>
          <a:lstStyle/>
          <a:p>
            <a:pPr marL="0" indent="0" algn="ctr">
              <a:buNone/>
            </a:pPr>
            <a:r>
              <a:rPr lang="en-US" sz="1000" dirty="0">
                <a:solidFill>
                  <a:srgbClr val="7A5A40"/>
                </a:solidFill>
                <a:latin typeface="Arial" pitchFamily="34" charset="0"/>
                <a:ea typeface="Arial" pitchFamily="34" charset="-122"/>
                <a:cs typeface="Arial" pitchFamily="34" charset="-120"/>
              </a:rPr>
              <a:t>Education</a:t>
            </a:r>
            <a:endParaRPr lang="en-US" sz="1000" dirty="0"/>
          </a:p>
          <a:p>
            <a:pPr marL="0" indent="0" algn="ctr">
              <a:buNone/>
            </a:pPr>
            <a:r>
              <a:rPr lang="en-US" sz="1000" dirty="0">
                <a:solidFill>
                  <a:srgbClr val="7A5A40"/>
                </a:solidFill>
                <a:latin typeface="Arial" pitchFamily="34" charset="0"/>
                <a:ea typeface="Arial" pitchFamily="34" charset="-122"/>
                <a:cs typeface="Arial" pitchFamily="34" charset="-120"/>
              </a:rPr>
              <a:t>&amp; skills</a:t>
            </a:r>
            <a:endParaRPr lang="en-US" sz="1000" dirty="0"/>
          </a:p>
        </p:txBody>
      </p:sp>
      <p:sp>
        <p:nvSpPr>
          <p:cNvPr id="66" name="Shape 98">
            <a:extLst>
              <a:ext uri="{FF2B5EF4-FFF2-40B4-BE49-F238E27FC236}">
                <a16:creationId xmlns:a16="http://schemas.microsoft.com/office/drawing/2014/main" id="{7AFC2D66-7C2A-90B3-94B2-7ED8A7FD4CA6}"/>
              </a:ext>
            </a:extLst>
          </p:cNvPr>
          <p:cNvSpPr/>
          <p:nvPr/>
        </p:nvSpPr>
        <p:spPr>
          <a:xfrm>
            <a:off x="4378670" y="6203652"/>
            <a:ext cx="128016" cy="128016"/>
          </a:xfrm>
          <a:prstGeom prst="ellipse">
            <a:avLst/>
          </a:prstGeom>
          <a:solidFill>
            <a:srgbClr val="FFA800"/>
          </a:solidFill>
          <a:ln w="12700">
            <a:solidFill>
              <a:srgbClr val="FFA800"/>
            </a:solidFill>
            <a:prstDash val="solid"/>
          </a:ln>
        </p:spPr>
        <p:txBody>
          <a:bodyPr/>
          <a:lstStyle/>
          <a:p>
            <a:endParaRPr lang="en-US" sz="3200"/>
          </a:p>
        </p:txBody>
      </p:sp>
      <p:sp>
        <p:nvSpPr>
          <p:cNvPr id="67" name="Text 99">
            <a:extLst>
              <a:ext uri="{FF2B5EF4-FFF2-40B4-BE49-F238E27FC236}">
                <a16:creationId xmlns:a16="http://schemas.microsoft.com/office/drawing/2014/main" id="{C163A00D-ECEE-5E73-8459-043107191904}"/>
              </a:ext>
            </a:extLst>
          </p:cNvPr>
          <p:cNvSpPr/>
          <p:nvPr/>
        </p:nvSpPr>
        <p:spPr>
          <a:xfrm>
            <a:off x="3623637" y="6349956"/>
            <a:ext cx="1638082" cy="237744"/>
          </a:xfrm>
          <a:prstGeom prst="rect">
            <a:avLst/>
          </a:prstGeom>
          <a:noFill/>
          <a:ln/>
        </p:spPr>
        <p:txBody>
          <a:bodyPr wrap="square" lIns="0" tIns="0" rIns="0" bIns="0" rtlCol="0" anchor="t"/>
          <a:lstStyle/>
          <a:p>
            <a:pPr marL="0" indent="0" algn="ctr">
              <a:buNone/>
            </a:pPr>
            <a:r>
              <a:rPr lang="en-US" sz="1000" dirty="0">
                <a:solidFill>
                  <a:srgbClr val="7A5A40"/>
                </a:solidFill>
                <a:latin typeface="Arial" pitchFamily="34" charset="0"/>
                <a:ea typeface="Arial" pitchFamily="34" charset="-122"/>
                <a:cs typeface="Arial" pitchFamily="34" charset="-120"/>
              </a:rPr>
              <a:t>Employment</a:t>
            </a:r>
            <a:endParaRPr lang="en-US" sz="1000" dirty="0"/>
          </a:p>
          <a:p>
            <a:pPr marL="0" indent="0" algn="ctr">
              <a:buNone/>
            </a:pPr>
            <a:r>
              <a:rPr lang="en-US" sz="1000" dirty="0">
                <a:solidFill>
                  <a:srgbClr val="7A5A40"/>
                </a:solidFill>
                <a:latin typeface="Arial" pitchFamily="34" charset="0"/>
                <a:ea typeface="Arial" pitchFamily="34" charset="-122"/>
                <a:cs typeface="Arial" pitchFamily="34" charset="-120"/>
              </a:rPr>
              <a:t>&amp; income</a:t>
            </a:r>
            <a:endParaRPr lang="en-US" sz="1000" dirty="0"/>
          </a:p>
        </p:txBody>
      </p:sp>
      <p:sp>
        <p:nvSpPr>
          <p:cNvPr id="68" name="Shape 100">
            <a:extLst>
              <a:ext uri="{FF2B5EF4-FFF2-40B4-BE49-F238E27FC236}">
                <a16:creationId xmlns:a16="http://schemas.microsoft.com/office/drawing/2014/main" id="{6F12A719-EF01-F4E8-B8D1-0153924D983E}"/>
              </a:ext>
            </a:extLst>
          </p:cNvPr>
          <p:cNvSpPr/>
          <p:nvPr/>
        </p:nvSpPr>
        <p:spPr>
          <a:xfrm>
            <a:off x="6016752" y="6190400"/>
            <a:ext cx="128016" cy="128016"/>
          </a:xfrm>
          <a:prstGeom prst="ellipse">
            <a:avLst/>
          </a:prstGeom>
          <a:solidFill>
            <a:srgbClr val="FFA800"/>
          </a:solidFill>
          <a:ln w="12700">
            <a:solidFill>
              <a:srgbClr val="FFA800"/>
            </a:solidFill>
            <a:prstDash val="solid"/>
          </a:ln>
        </p:spPr>
        <p:txBody>
          <a:bodyPr/>
          <a:lstStyle/>
          <a:p>
            <a:endParaRPr lang="en-US" sz="3200"/>
          </a:p>
        </p:txBody>
      </p:sp>
      <p:sp>
        <p:nvSpPr>
          <p:cNvPr id="69" name="Text 101">
            <a:extLst>
              <a:ext uri="{FF2B5EF4-FFF2-40B4-BE49-F238E27FC236}">
                <a16:creationId xmlns:a16="http://schemas.microsoft.com/office/drawing/2014/main" id="{6065F93B-B067-7A77-6D18-B3AC18E18C46}"/>
              </a:ext>
            </a:extLst>
          </p:cNvPr>
          <p:cNvSpPr/>
          <p:nvPr/>
        </p:nvSpPr>
        <p:spPr>
          <a:xfrm>
            <a:off x="5261719" y="6363208"/>
            <a:ext cx="1638082" cy="237744"/>
          </a:xfrm>
          <a:prstGeom prst="rect">
            <a:avLst/>
          </a:prstGeom>
          <a:noFill/>
          <a:ln/>
        </p:spPr>
        <p:txBody>
          <a:bodyPr wrap="square" lIns="0" tIns="0" rIns="0" bIns="0" rtlCol="0" anchor="t"/>
          <a:lstStyle/>
          <a:p>
            <a:pPr marL="0" indent="0" algn="ctr">
              <a:buNone/>
            </a:pPr>
            <a:r>
              <a:rPr lang="en-US" sz="1000" dirty="0">
                <a:solidFill>
                  <a:srgbClr val="7A5A40"/>
                </a:solidFill>
                <a:latin typeface="Arial" pitchFamily="34" charset="0"/>
                <a:ea typeface="Arial" pitchFamily="34" charset="-122"/>
                <a:cs typeface="Arial" pitchFamily="34" charset="-120"/>
              </a:rPr>
              <a:t>Social connection</a:t>
            </a:r>
            <a:endParaRPr lang="en-US" sz="1000" dirty="0"/>
          </a:p>
          <a:p>
            <a:pPr marL="0" indent="0" algn="ctr">
              <a:buNone/>
            </a:pPr>
            <a:r>
              <a:rPr lang="en-US" sz="1000" dirty="0">
                <a:solidFill>
                  <a:srgbClr val="7A5A40"/>
                </a:solidFill>
                <a:latin typeface="Arial" pitchFamily="34" charset="0"/>
                <a:ea typeface="Arial" pitchFamily="34" charset="-122"/>
                <a:cs typeface="Arial" pitchFamily="34" charset="-120"/>
              </a:rPr>
              <a:t>&amp; inclusion</a:t>
            </a:r>
            <a:endParaRPr lang="en-US" sz="1000" dirty="0"/>
          </a:p>
        </p:txBody>
      </p:sp>
      <p:sp>
        <p:nvSpPr>
          <p:cNvPr id="70" name="Shape 102">
            <a:extLst>
              <a:ext uri="{FF2B5EF4-FFF2-40B4-BE49-F238E27FC236}">
                <a16:creationId xmlns:a16="http://schemas.microsoft.com/office/drawing/2014/main" id="{16392BE4-56B1-57AD-FABF-28E1711D4C1B}"/>
              </a:ext>
            </a:extLst>
          </p:cNvPr>
          <p:cNvSpPr/>
          <p:nvPr/>
        </p:nvSpPr>
        <p:spPr>
          <a:xfrm>
            <a:off x="7654834" y="6190400"/>
            <a:ext cx="128016" cy="128016"/>
          </a:xfrm>
          <a:prstGeom prst="ellipse">
            <a:avLst/>
          </a:prstGeom>
          <a:solidFill>
            <a:srgbClr val="FFA800"/>
          </a:solidFill>
          <a:ln w="12700">
            <a:solidFill>
              <a:srgbClr val="FFA800"/>
            </a:solidFill>
            <a:prstDash val="solid"/>
          </a:ln>
        </p:spPr>
        <p:txBody>
          <a:bodyPr/>
          <a:lstStyle/>
          <a:p>
            <a:endParaRPr lang="en-US" sz="3200"/>
          </a:p>
        </p:txBody>
      </p:sp>
      <p:sp>
        <p:nvSpPr>
          <p:cNvPr id="71" name="Text 103">
            <a:extLst>
              <a:ext uri="{FF2B5EF4-FFF2-40B4-BE49-F238E27FC236}">
                <a16:creationId xmlns:a16="http://schemas.microsoft.com/office/drawing/2014/main" id="{DAE3E174-DFAE-3A96-A50E-A1EE19B22792}"/>
              </a:ext>
            </a:extLst>
          </p:cNvPr>
          <p:cNvSpPr/>
          <p:nvPr/>
        </p:nvSpPr>
        <p:spPr>
          <a:xfrm>
            <a:off x="6899801" y="6336704"/>
            <a:ext cx="1638082" cy="237744"/>
          </a:xfrm>
          <a:prstGeom prst="rect">
            <a:avLst/>
          </a:prstGeom>
          <a:noFill/>
          <a:ln/>
        </p:spPr>
        <p:txBody>
          <a:bodyPr wrap="square" lIns="0" tIns="0" rIns="0" bIns="0" rtlCol="0" anchor="t"/>
          <a:lstStyle/>
          <a:p>
            <a:pPr marL="0" indent="0" algn="ctr">
              <a:buNone/>
            </a:pPr>
            <a:r>
              <a:rPr lang="en-US" sz="1000" dirty="0">
                <a:solidFill>
                  <a:srgbClr val="7A5A40"/>
                </a:solidFill>
                <a:latin typeface="Arial" pitchFamily="34" charset="0"/>
                <a:ea typeface="Arial" pitchFamily="34" charset="-122"/>
                <a:cs typeface="Arial" pitchFamily="34" charset="-120"/>
              </a:rPr>
              <a:t>Physical health</a:t>
            </a:r>
            <a:endParaRPr lang="en-US" sz="1000" dirty="0"/>
          </a:p>
          <a:p>
            <a:pPr marL="0" indent="0" algn="ctr">
              <a:buNone/>
            </a:pPr>
            <a:r>
              <a:rPr lang="en-US" sz="1000" dirty="0">
                <a:solidFill>
                  <a:srgbClr val="7A5A40"/>
                </a:solidFill>
                <a:latin typeface="Arial" pitchFamily="34" charset="0"/>
                <a:ea typeface="Arial" pitchFamily="34" charset="-122"/>
                <a:cs typeface="Arial" pitchFamily="34" charset="-120"/>
              </a:rPr>
              <a:t>&amp; lifestyle</a:t>
            </a:r>
            <a:endParaRPr lang="en-US" sz="1000" dirty="0"/>
          </a:p>
        </p:txBody>
      </p:sp>
      <p:sp>
        <p:nvSpPr>
          <p:cNvPr id="72" name="Shape 104">
            <a:extLst>
              <a:ext uri="{FF2B5EF4-FFF2-40B4-BE49-F238E27FC236}">
                <a16:creationId xmlns:a16="http://schemas.microsoft.com/office/drawing/2014/main" id="{D7A8EF3B-44E8-3665-8818-1E9F13EA167A}"/>
              </a:ext>
            </a:extLst>
          </p:cNvPr>
          <p:cNvSpPr/>
          <p:nvPr/>
        </p:nvSpPr>
        <p:spPr>
          <a:xfrm>
            <a:off x="9292917" y="6190400"/>
            <a:ext cx="128016" cy="128016"/>
          </a:xfrm>
          <a:prstGeom prst="ellipse">
            <a:avLst/>
          </a:prstGeom>
          <a:solidFill>
            <a:srgbClr val="FFA800"/>
          </a:solidFill>
          <a:ln w="12700">
            <a:solidFill>
              <a:srgbClr val="FFA800"/>
            </a:solidFill>
            <a:prstDash val="solid"/>
          </a:ln>
        </p:spPr>
        <p:txBody>
          <a:bodyPr/>
          <a:lstStyle/>
          <a:p>
            <a:endParaRPr lang="en-US" sz="3200"/>
          </a:p>
        </p:txBody>
      </p:sp>
      <p:sp>
        <p:nvSpPr>
          <p:cNvPr id="73" name="Text 105">
            <a:extLst>
              <a:ext uri="{FF2B5EF4-FFF2-40B4-BE49-F238E27FC236}">
                <a16:creationId xmlns:a16="http://schemas.microsoft.com/office/drawing/2014/main" id="{A363086F-8AE3-A45A-B71A-145199CA0149}"/>
              </a:ext>
            </a:extLst>
          </p:cNvPr>
          <p:cNvSpPr/>
          <p:nvPr/>
        </p:nvSpPr>
        <p:spPr>
          <a:xfrm>
            <a:off x="8537883" y="6336704"/>
            <a:ext cx="1638082" cy="237744"/>
          </a:xfrm>
          <a:prstGeom prst="rect">
            <a:avLst/>
          </a:prstGeom>
          <a:noFill/>
          <a:ln/>
        </p:spPr>
        <p:txBody>
          <a:bodyPr wrap="square" lIns="0" tIns="0" rIns="0" bIns="0" rtlCol="0" anchor="t"/>
          <a:lstStyle/>
          <a:p>
            <a:pPr marL="0" indent="0" algn="ctr">
              <a:buNone/>
            </a:pPr>
            <a:r>
              <a:rPr lang="en-US" sz="1000" dirty="0">
                <a:solidFill>
                  <a:srgbClr val="7A5A40"/>
                </a:solidFill>
                <a:latin typeface="Arial" pitchFamily="34" charset="0"/>
                <a:ea typeface="Arial" pitchFamily="34" charset="-122"/>
                <a:cs typeface="Arial" pitchFamily="34" charset="-120"/>
              </a:rPr>
              <a:t>Safe environments</a:t>
            </a:r>
            <a:endParaRPr lang="en-US" sz="1000" dirty="0"/>
          </a:p>
          <a:p>
            <a:pPr marL="0" indent="0" algn="ctr">
              <a:buNone/>
            </a:pPr>
            <a:r>
              <a:rPr lang="en-US" sz="1000" dirty="0">
                <a:solidFill>
                  <a:srgbClr val="7A5A40"/>
                </a:solidFill>
                <a:latin typeface="Arial" pitchFamily="34" charset="0"/>
                <a:ea typeface="Arial" pitchFamily="34" charset="-122"/>
                <a:cs typeface="Arial" pitchFamily="34" charset="-120"/>
              </a:rPr>
              <a:t>&amp; communities</a:t>
            </a:r>
            <a:endParaRPr lang="en-US" sz="1000" dirty="0"/>
          </a:p>
        </p:txBody>
      </p:sp>
      <p:sp>
        <p:nvSpPr>
          <p:cNvPr id="74" name="Shape 106">
            <a:extLst>
              <a:ext uri="{FF2B5EF4-FFF2-40B4-BE49-F238E27FC236}">
                <a16:creationId xmlns:a16="http://schemas.microsoft.com/office/drawing/2014/main" id="{646E2D1B-7FE5-E521-FE2F-31A0D7720CBB}"/>
              </a:ext>
            </a:extLst>
          </p:cNvPr>
          <p:cNvSpPr/>
          <p:nvPr/>
        </p:nvSpPr>
        <p:spPr>
          <a:xfrm>
            <a:off x="10758721" y="6190400"/>
            <a:ext cx="128016" cy="128016"/>
          </a:xfrm>
          <a:prstGeom prst="ellipse">
            <a:avLst/>
          </a:prstGeom>
          <a:solidFill>
            <a:srgbClr val="FFA800"/>
          </a:solidFill>
          <a:ln w="12700">
            <a:solidFill>
              <a:srgbClr val="FFA800"/>
            </a:solidFill>
            <a:prstDash val="solid"/>
          </a:ln>
        </p:spPr>
        <p:txBody>
          <a:bodyPr/>
          <a:lstStyle/>
          <a:p>
            <a:endParaRPr lang="en-US" sz="3200"/>
          </a:p>
        </p:txBody>
      </p:sp>
      <p:sp>
        <p:nvSpPr>
          <p:cNvPr id="75" name="Text 107">
            <a:extLst>
              <a:ext uri="{FF2B5EF4-FFF2-40B4-BE49-F238E27FC236}">
                <a16:creationId xmlns:a16="http://schemas.microsoft.com/office/drawing/2014/main" id="{3E73512E-446F-C9C9-D1AD-604479CC2F44}"/>
              </a:ext>
            </a:extLst>
          </p:cNvPr>
          <p:cNvSpPr/>
          <p:nvPr/>
        </p:nvSpPr>
        <p:spPr>
          <a:xfrm>
            <a:off x="10003688" y="6363208"/>
            <a:ext cx="1638082" cy="237744"/>
          </a:xfrm>
          <a:prstGeom prst="rect">
            <a:avLst/>
          </a:prstGeom>
          <a:noFill/>
          <a:ln/>
        </p:spPr>
        <p:txBody>
          <a:bodyPr wrap="square" lIns="0" tIns="0" rIns="0" bIns="0" rtlCol="0" anchor="t"/>
          <a:lstStyle/>
          <a:p>
            <a:pPr marL="0" indent="0" algn="ctr">
              <a:buNone/>
            </a:pPr>
            <a:r>
              <a:rPr lang="en-US" sz="1000" dirty="0">
                <a:solidFill>
                  <a:srgbClr val="7A5A40"/>
                </a:solidFill>
                <a:latin typeface="Arial" pitchFamily="34" charset="0"/>
                <a:ea typeface="Arial" pitchFamily="34" charset="-122"/>
                <a:cs typeface="Arial" pitchFamily="34" charset="-120"/>
              </a:rPr>
              <a:t>Equity, rights</a:t>
            </a:r>
            <a:endParaRPr lang="en-US" sz="1000" dirty="0"/>
          </a:p>
          <a:p>
            <a:pPr marL="0" indent="0" algn="ctr">
              <a:buNone/>
            </a:pPr>
            <a:r>
              <a:rPr lang="en-US" sz="1000" dirty="0">
                <a:solidFill>
                  <a:srgbClr val="7A5A40"/>
                </a:solidFill>
                <a:latin typeface="Arial" pitchFamily="34" charset="0"/>
                <a:ea typeface="Arial" pitchFamily="34" charset="-122"/>
                <a:cs typeface="Arial" pitchFamily="34" charset="-120"/>
              </a:rPr>
              <a:t>&amp; culture</a:t>
            </a:r>
            <a:endParaRPr lang="en-US" sz="1000" dirty="0"/>
          </a:p>
        </p:txBody>
      </p:sp>
      <p:pic>
        <p:nvPicPr>
          <p:cNvPr id="76" name="Picture 75" descr="BeWellCo-Logo-RGB-02.png">
            <a:extLst>
              <a:ext uri="{FF2B5EF4-FFF2-40B4-BE49-F238E27FC236}">
                <a16:creationId xmlns:a16="http://schemas.microsoft.com/office/drawing/2014/main" id="{491EAE16-DAF9-264E-F40A-B71EAE39D1AD}"/>
              </a:ext>
            </a:extLst>
          </p:cNvPr>
          <p:cNvPicPr>
            <a:picLocks noChangeAspect="1"/>
          </p:cNvPicPr>
          <p:nvPr/>
        </p:nvPicPr>
        <p:blipFill>
          <a:blip r:embed="rId3"/>
          <a:srcRect r="63877" b="758"/>
          <a:stretch/>
        </p:blipFill>
        <p:spPr>
          <a:xfrm>
            <a:off x="11472147" y="5928375"/>
            <a:ext cx="505738" cy="805086"/>
          </a:xfrm>
          <a:prstGeom prst="rect">
            <a:avLst/>
          </a:prstGeom>
        </p:spPr>
      </p:pic>
      <p:sp>
        <p:nvSpPr>
          <p:cNvPr id="77" name="Shape 39">
            <a:extLst>
              <a:ext uri="{FF2B5EF4-FFF2-40B4-BE49-F238E27FC236}">
                <a16:creationId xmlns:a16="http://schemas.microsoft.com/office/drawing/2014/main" id="{3ED09C85-FF44-A1E7-8E80-F0B6052CDFA0}"/>
              </a:ext>
            </a:extLst>
          </p:cNvPr>
          <p:cNvSpPr/>
          <p:nvPr/>
        </p:nvSpPr>
        <p:spPr>
          <a:xfrm>
            <a:off x="5029200" y="4876703"/>
            <a:ext cx="2133295" cy="0"/>
          </a:xfrm>
          <a:prstGeom prst="line">
            <a:avLst/>
          </a:prstGeom>
          <a:noFill/>
          <a:ln w="15875">
            <a:solidFill>
              <a:srgbClr val="AEB2B6"/>
            </a:solidFill>
            <a:prstDash val="dash"/>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6"/>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7"/>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9"/>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1"/>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7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26DE-80BC-53B5-5654-AE59D389F2DE}"/>
              </a:ext>
            </a:extLst>
          </p:cNvPr>
          <p:cNvSpPr>
            <a:spLocks noGrp="1"/>
          </p:cNvSpPr>
          <p:nvPr>
            <p:ph type="title"/>
          </p:nvPr>
        </p:nvSpPr>
        <p:spPr>
          <a:xfrm>
            <a:off x="838200" y="2579515"/>
            <a:ext cx="10515600" cy="1325563"/>
          </a:xfrm>
        </p:spPr>
        <p:txBody>
          <a:bodyPr/>
          <a:lstStyle/>
          <a:p>
            <a:pPr algn="ctr"/>
            <a:r>
              <a:rPr lang="en-US" b="1" dirty="0"/>
              <a:t>Who of you had 1000+ studies as your benchmark to rethink things?</a:t>
            </a:r>
          </a:p>
        </p:txBody>
      </p:sp>
      <p:pic>
        <p:nvPicPr>
          <p:cNvPr id="4" name="Picture 3">
            <a:extLst>
              <a:ext uri="{FF2B5EF4-FFF2-40B4-BE49-F238E27FC236}">
                <a16:creationId xmlns:a16="http://schemas.microsoft.com/office/drawing/2014/main" id="{44C03291-D5B8-7368-F835-0047FBCCD1DE}"/>
              </a:ext>
            </a:extLst>
          </p:cNvPr>
          <p:cNvPicPr>
            <a:picLocks noChangeAspect="1"/>
          </p:cNvPicPr>
          <p:nvPr/>
        </p:nvPicPr>
        <p:blipFill>
          <a:blip r:embed="rId3"/>
          <a:stretch>
            <a:fillRect/>
          </a:stretch>
        </p:blipFill>
        <p:spPr>
          <a:xfrm>
            <a:off x="9606084" y="4319416"/>
            <a:ext cx="1923928" cy="1860734"/>
          </a:xfrm>
          <a:prstGeom prst="rect">
            <a:avLst/>
          </a:prstGeom>
        </p:spPr>
      </p:pic>
      <p:pic>
        <p:nvPicPr>
          <p:cNvPr id="5" name="Picture 4" descr="A logo with text on it&#10;&#10;Description automatically generated">
            <a:extLst>
              <a:ext uri="{FF2B5EF4-FFF2-40B4-BE49-F238E27FC236}">
                <a16:creationId xmlns:a16="http://schemas.microsoft.com/office/drawing/2014/main" id="{B6EC3482-083A-8C9E-4C3C-17760534D1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519" y="5733561"/>
            <a:ext cx="1538702" cy="893178"/>
          </a:xfrm>
          <a:prstGeom prst="rect">
            <a:avLst/>
          </a:prstGeom>
        </p:spPr>
      </p:pic>
    </p:spTree>
    <p:extLst>
      <p:ext uri="{BB962C8B-B14F-4D97-AF65-F5344CB8AC3E}">
        <p14:creationId xmlns:p14="http://schemas.microsoft.com/office/powerpoint/2010/main" val="56787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6293</TotalTime>
  <Words>2510</Words>
  <Application>Microsoft Macintosh PowerPoint</Application>
  <PresentationFormat>Widescreen</PresentationFormat>
  <Paragraphs>308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Aptos Display</vt:lpstr>
      <vt:lpstr>Arial</vt:lpstr>
      <vt:lpstr>Calibri</vt:lpstr>
      <vt:lpstr>Fira Sans</vt:lpstr>
      <vt:lpstr>Trebuchet MS</vt:lpstr>
      <vt:lpstr>Office Theme</vt:lpstr>
      <vt:lpstr>What if we started from wellbeing? Evidence and an architecture  for a wellbeing-centred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 of you had 1000+ studies as your benchmark to rethink things?</vt:lpstr>
      <vt:lpstr>The question is not:  Do we have enough evidence to envision a system that starts from wellbeing?   The question is: What’s stopping us from being motivated to build such a humancentric – and practically achievable - system in the first place?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Joep van Agteren</dc:creator>
  <cp:lastModifiedBy>Joep van Agteren</cp:lastModifiedBy>
  <cp:revision>29</cp:revision>
  <dcterms:created xsi:type="dcterms:W3CDTF">2026-05-09T05:47:39Z</dcterms:created>
  <dcterms:modified xsi:type="dcterms:W3CDTF">2026-05-25T01:03:59Z</dcterms:modified>
</cp:coreProperties>
</file>