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4391" r:id="rId2"/>
    <p:sldId id="267" r:id="rId3"/>
    <p:sldId id="1833" r:id="rId4"/>
    <p:sldId id="1441" r:id="rId5"/>
    <p:sldId id="4401" r:id="rId6"/>
    <p:sldId id="4428" r:id="rId7"/>
    <p:sldId id="4403" r:id="rId8"/>
    <p:sldId id="1775" r:id="rId9"/>
    <p:sldId id="4404" r:id="rId10"/>
    <p:sldId id="1633" r:id="rId11"/>
    <p:sldId id="1931" r:id="rId12"/>
    <p:sldId id="1627" r:id="rId13"/>
    <p:sldId id="4394" r:id="rId14"/>
    <p:sldId id="1792" r:id="rId15"/>
    <p:sldId id="1789" r:id="rId16"/>
    <p:sldId id="4465" r:id="rId17"/>
    <p:sldId id="589" r:id="rId18"/>
    <p:sldId id="4464" r:id="rId19"/>
    <p:sldId id="4419" r:id="rId20"/>
    <p:sldId id="1798" r:id="rId21"/>
    <p:sldId id="1566" r:id="rId22"/>
    <p:sldId id="1694" r:id="rId23"/>
    <p:sldId id="4463" r:id="rId24"/>
    <p:sldId id="1643" r:id="rId25"/>
    <p:sldId id="4476" r:id="rId26"/>
    <p:sldId id="1802" r:id="rId27"/>
    <p:sldId id="4468" r:id="rId28"/>
    <p:sldId id="1986" r:id="rId29"/>
    <p:sldId id="1980" r:id="rId30"/>
    <p:sldId id="1803" r:id="rId31"/>
    <p:sldId id="4407" r:id="rId32"/>
    <p:sldId id="4441" r:id="rId33"/>
    <p:sldId id="4442" r:id="rId34"/>
    <p:sldId id="1944" r:id="rId35"/>
    <p:sldId id="4415" r:id="rId36"/>
  </p:sldIdLst>
  <p:sldSz cx="12192000" cy="6858000"/>
  <p:notesSz cx="6858000" cy="9144000"/>
  <p:embeddedFontLst>
    <p:embeddedFont>
      <p:font typeface="Figtree" panose="020B0604020202020204" charset="0"/>
      <p:regular r:id="rId38"/>
      <p:bold r:id="rId39"/>
      <p:italic r:id="rId40"/>
      <p:boldItalic r:id="rId41"/>
    </p:embeddedFont>
    <p:embeddedFont>
      <p:font typeface="Work Sans"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A4728551-A504-7D4A-B928-CAE0814F9397}">
          <p14:sldIdLst>
            <p14:sldId id="4391"/>
            <p14:sldId id="267"/>
            <p14:sldId id="1833"/>
            <p14:sldId id="1441"/>
            <p14:sldId id="4401"/>
            <p14:sldId id="4428"/>
            <p14:sldId id="4403"/>
            <p14:sldId id="1775"/>
            <p14:sldId id="4404"/>
            <p14:sldId id="1633"/>
            <p14:sldId id="1931"/>
            <p14:sldId id="1627"/>
            <p14:sldId id="4394"/>
            <p14:sldId id="1792"/>
            <p14:sldId id="1789"/>
            <p14:sldId id="4465"/>
            <p14:sldId id="589"/>
            <p14:sldId id="4464"/>
            <p14:sldId id="4419"/>
            <p14:sldId id="1798"/>
            <p14:sldId id="1566"/>
            <p14:sldId id="1694"/>
            <p14:sldId id="4463"/>
            <p14:sldId id="1643"/>
            <p14:sldId id="4476"/>
            <p14:sldId id="1802"/>
            <p14:sldId id="4468"/>
            <p14:sldId id="1986"/>
            <p14:sldId id="1980"/>
            <p14:sldId id="1803"/>
            <p14:sldId id="4407"/>
            <p14:sldId id="4441"/>
            <p14:sldId id="4442"/>
            <p14:sldId id="1944"/>
            <p14:sldId id="4415"/>
          </p14:sldIdLst>
        </p14:section>
      </p14:sectionLst>
    </p:ex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6" roundtripDataSignature="AMtx7mhZ7OFbtWefZjZJmAb/gMP142U63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463"/>
    <p:restoredTop sz="71722"/>
  </p:normalViewPr>
  <p:slideViewPr>
    <p:cSldViewPr snapToGrid="0" snapToObjects="1">
      <p:cViewPr varScale="1">
        <p:scale>
          <a:sx n="59" d="100"/>
          <a:sy n="59" d="100"/>
        </p:scale>
        <p:origin x="408" y="5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387" Type="http://schemas.openxmlformats.org/officeDocument/2006/relationships/presProps" Target="presProps.xml"/><Relationship Id="rId7" Type="http://schemas.openxmlformats.org/officeDocument/2006/relationships/slide" Target="slides/slide6.xml"/><Relationship Id="rId390"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38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38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font" Target="fonts/font4.fntdata"/><Relationship Id="rId38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15 mins</a:t>
            </a:r>
          </a:p>
          <a:p>
            <a:r>
              <a:rPr lang="en-US" b="0" dirty="0"/>
              <a:t>What if started from wellbeing? Cf illness</a:t>
            </a:r>
          </a:p>
          <a:p>
            <a:r>
              <a:rPr lang="en-US" b="0" dirty="0"/>
              <a:t>Beyond crisis driven and silos</a:t>
            </a:r>
          </a:p>
          <a:p>
            <a:r>
              <a:rPr lang="en-US" b="0" dirty="0"/>
              <a:t>Systems not designed around people</a:t>
            </a:r>
          </a:p>
          <a:p>
            <a:r>
              <a:rPr lang="en-US" b="0" dirty="0"/>
              <a:t>Other options</a:t>
            </a:r>
          </a:p>
          <a:p>
            <a:r>
              <a:rPr lang="en-US" b="0" dirty="0"/>
              <a:t>Aus and </a:t>
            </a:r>
            <a:r>
              <a:rPr lang="en-US" b="0" dirty="0" err="1"/>
              <a:t>intl</a:t>
            </a:r>
            <a:r>
              <a:rPr lang="en-US" b="0" dirty="0"/>
              <a:t> </a:t>
            </a:r>
            <a:r>
              <a:rPr lang="en-US" b="0" dirty="0" err="1"/>
              <a:t>egs</a:t>
            </a:r>
            <a:r>
              <a:rPr lang="en-US" b="0" dirty="0"/>
              <a:t> + lessons</a:t>
            </a:r>
          </a:p>
          <a:p>
            <a:r>
              <a:rPr lang="en-US" b="0" dirty="0"/>
              <a:t>Economic lens</a:t>
            </a:r>
          </a:p>
          <a:p>
            <a:endParaRPr lang="en-US" b="0" dirty="0"/>
          </a:p>
          <a:p>
            <a:r>
              <a:rPr lang="en-AU" sz="1200" b="0" i="0" u="none" strike="noStrike" cap="none" dirty="0">
                <a:solidFill>
                  <a:schemeClr val="dk1"/>
                </a:solidFill>
                <a:effectLst/>
                <a:latin typeface="Calibri"/>
                <a:ea typeface="Calibri"/>
                <a:cs typeface="Calibri"/>
                <a:sym typeface="Calibri"/>
              </a:rPr>
              <a:t>Abstract for mental health: What if we designed for wellbeing first? Current action prioritizes reaction: repair, healing, fixing. Vital work, yet downstream: costly in fiscal terms, and predicated on harm already incurred. The wellbeing economy agenda gets things right from the start by aligning economic systems with the needs of people and planet. This talk explores what must change in our economic structures. It highlights real-world examples proving that an economy in service of us, rather than the other way around, is not only necessary, but entirely possible and already emerging.</a:t>
            </a:r>
          </a:p>
          <a:p>
            <a:endParaRPr lang="en-US"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AU" sz="1200" b="1" i="0" u="none" strike="noStrike" cap="none" smtClean="0">
                <a:solidFill>
                  <a:schemeClr val="dk1"/>
                </a:solidFill>
                <a:latin typeface="Work Sans"/>
                <a:ea typeface="Work Sans"/>
                <a:cs typeface="Work Sans"/>
                <a:sym typeface="Work Sans"/>
              </a:rPr>
              <a:t>1</a:t>
            </a:fld>
            <a:endParaRPr lang="en-AU" sz="1200" b="1" i="0" u="none" strike="noStrike" cap="none">
              <a:solidFill>
                <a:schemeClr val="dk1"/>
              </a:solidFill>
              <a:latin typeface="Work Sans"/>
              <a:ea typeface="Work Sans"/>
              <a:cs typeface="Work Sans"/>
              <a:sym typeface="Work Sans"/>
            </a:endParaRPr>
          </a:p>
        </p:txBody>
      </p:sp>
    </p:spTree>
    <p:extLst>
      <p:ext uri="{BB962C8B-B14F-4D97-AF65-F5344CB8AC3E}">
        <p14:creationId xmlns:p14="http://schemas.microsoft.com/office/powerpoint/2010/main" val="3638686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3592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5183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point is to open up this conversation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AU" sz="1200" b="1" i="0" u="none" strike="noStrike" cap="none" smtClean="0">
                <a:solidFill>
                  <a:schemeClr val="dk1"/>
                </a:solidFill>
                <a:latin typeface="Work Sans"/>
                <a:ea typeface="Work Sans"/>
                <a:cs typeface="Work Sans"/>
                <a:sym typeface="Work Sans"/>
              </a:rPr>
              <a:t>13</a:t>
            </a:fld>
            <a:endParaRPr lang="en-AU" sz="1200" b="1" i="0" u="none" strike="noStrike" cap="none">
              <a:solidFill>
                <a:schemeClr val="dk1"/>
              </a:solidFill>
              <a:latin typeface="Work Sans"/>
              <a:ea typeface="Work Sans"/>
              <a:cs typeface="Work Sans"/>
              <a:sym typeface="Work Sans"/>
            </a:endParaRPr>
          </a:p>
        </p:txBody>
      </p:sp>
    </p:spTree>
    <p:extLst>
      <p:ext uri="{BB962C8B-B14F-4D97-AF65-F5344CB8AC3E}">
        <p14:creationId xmlns:p14="http://schemas.microsoft.com/office/powerpoint/2010/main" val="1410481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E5CA23-7BDF-6B4B-8CA6-135DD2CDFAB4}" type="slidenum">
              <a:rPr lang="en-US" smtClean="0"/>
              <a:t>14</a:t>
            </a:fld>
            <a:endParaRPr lang="en-US"/>
          </a:p>
        </p:txBody>
      </p:sp>
    </p:spTree>
    <p:extLst>
      <p:ext uri="{BB962C8B-B14F-4D97-AF65-F5344CB8AC3E}">
        <p14:creationId xmlns:p14="http://schemas.microsoft.com/office/powerpoint/2010/main" val="1795003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200" dirty="0">
              <a:solidFill>
                <a:schemeClr val="dk1"/>
              </a:solidFill>
              <a:latin typeface="Calibri"/>
              <a:ea typeface="Calibri"/>
              <a:cs typeface="Calibri"/>
              <a:sym typeface="Calibri"/>
            </a:endParaRPr>
          </a:p>
        </p:txBody>
      </p:sp>
      <p:sp>
        <p:nvSpPr>
          <p:cNvPr id="137" name="Google Shape;13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2524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6750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464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AU" sz="1200" b="1" i="0" u="none" strike="noStrike" cap="none" smtClean="0">
                <a:solidFill>
                  <a:schemeClr val="dk1"/>
                </a:solidFill>
                <a:latin typeface="Work Sans"/>
                <a:ea typeface="Work Sans"/>
                <a:cs typeface="Work Sans"/>
                <a:sym typeface="Work Sans"/>
              </a:rPr>
              <a:t>19</a:t>
            </a:fld>
            <a:endParaRPr lang="en-AU" sz="1200" b="1" i="0" u="none" strike="noStrike" cap="none">
              <a:solidFill>
                <a:schemeClr val="dk1"/>
              </a:solidFill>
              <a:latin typeface="Work Sans"/>
              <a:ea typeface="Work Sans"/>
              <a:cs typeface="Work Sans"/>
              <a:sym typeface="Work Sans"/>
            </a:endParaRPr>
          </a:p>
        </p:txBody>
      </p:sp>
    </p:spTree>
    <p:extLst>
      <p:ext uri="{BB962C8B-B14F-4D97-AF65-F5344CB8AC3E}">
        <p14:creationId xmlns:p14="http://schemas.microsoft.com/office/powerpoint/2010/main" val="553985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1" name="Google Shape;1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04288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0983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0046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domains and population</a:t>
            </a:r>
          </a:p>
          <a:p>
            <a:r>
              <a:rPr lang="en-US" dirty="0"/>
              <a:t>outcomes were developed through extensive research and consultation from 2023 to</a:t>
            </a:r>
          </a:p>
          <a:p>
            <a:r>
              <a:rPr lang="en-US" dirty="0"/>
              <a:t>2025. Here’s how the process unfolded:</a:t>
            </a:r>
          </a:p>
          <a:p>
            <a:r>
              <a:rPr lang="en-US" dirty="0"/>
              <a:t>• Public consultation: Over 1,600 Tasmanians shared their views in public</a:t>
            </a:r>
          </a:p>
          <a:p>
            <a:r>
              <a:rPr lang="en-US" dirty="0"/>
              <a:t>consultations led by the University of Tasmania (UTAS). These insights provided</a:t>
            </a:r>
          </a:p>
          <a:p>
            <a:r>
              <a:rPr lang="en-US" dirty="0"/>
              <a:t>an initial understanding of what wellbeing means for our state.</a:t>
            </a:r>
          </a:p>
          <a:p>
            <a:r>
              <a:rPr lang="en-US" dirty="0"/>
              <a:t>• Inclusive analysis: To ensure a wide range of perspectives were considered,</a:t>
            </a:r>
          </a:p>
          <a:p>
            <a:r>
              <a:rPr lang="en-US" dirty="0"/>
              <a:t>UTAS </a:t>
            </a:r>
            <a:r>
              <a:rPr lang="en-US" dirty="0" err="1"/>
              <a:t>analysed</a:t>
            </a:r>
            <a:r>
              <a:rPr lang="en-US" dirty="0"/>
              <a:t> existing consultation data to include insights from under-</a:t>
            </a:r>
          </a:p>
          <a:p>
            <a:r>
              <a:rPr lang="en-US" dirty="0"/>
              <a:t>represented groups. DPAC also conducted literature reviews to further inform the</a:t>
            </a:r>
          </a:p>
          <a:p>
            <a:r>
              <a:rPr lang="en-US" dirty="0"/>
              <a:t>framework’s development.</a:t>
            </a:r>
          </a:p>
          <a:p>
            <a:r>
              <a:rPr lang="en-US" dirty="0"/>
              <a:t>• Draft domain and outcome development: Based on the foundational work of</a:t>
            </a:r>
          </a:p>
          <a:p>
            <a:r>
              <a:rPr lang="en-US" dirty="0"/>
              <a:t>UTAS,5 DPAC further developed the draft wellbeing domains and population</a:t>
            </a:r>
          </a:p>
          <a:p>
            <a:r>
              <a:rPr lang="en-US" dirty="0"/>
              <a:t>outcomes. The population outcomes were designed to articulate the specific,</a:t>
            </a:r>
          </a:p>
          <a:p>
            <a:r>
              <a:rPr lang="en-US" dirty="0"/>
              <a:t>desired conditions that would indicate wellbeing in each domain area.</a:t>
            </a:r>
          </a:p>
          <a:p>
            <a:r>
              <a:rPr lang="en-US" dirty="0"/>
              <a:t>The domains and population outcomes were crafted to be aspirational yet</a:t>
            </a:r>
          </a:p>
          <a:p>
            <a:r>
              <a:rPr lang="en-US" dirty="0"/>
              <a:t>actionable, providing clear direction while allowing flexibility in implementation.</a:t>
            </a:r>
          </a:p>
          <a:p>
            <a:r>
              <a:rPr lang="en-US" dirty="0"/>
              <a:t>• Workshops: DPAC hosted six online workshops with participants from state</a:t>
            </a:r>
          </a:p>
          <a:p>
            <a:r>
              <a:rPr lang="en-US" dirty="0"/>
              <a:t>government agencies, local government, and non-government </a:t>
            </a:r>
            <a:r>
              <a:rPr lang="en-US" dirty="0" err="1"/>
              <a:t>organisations</a:t>
            </a:r>
            <a:r>
              <a:rPr lang="en-US" dirty="0"/>
              <a:t>.</a:t>
            </a:r>
          </a:p>
          <a:p>
            <a:r>
              <a:rPr lang="en-US" dirty="0"/>
              <a:t>About 230 people took part, providing valuable feedback on the draft wellbeing</a:t>
            </a:r>
          </a:p>
          <a:p>
            <a:r>
              <a:rPr lang="en-US" dirty="0"/>
              <a:t>domains and population outcomes. This positive engagement helped refine and</a:t>
            </a:r>
          </a:p>
          <a:p>
            <a:r>
              <a:rPr lang="en-US" dirty="0"/>
              <a:t>improve these key elements.</a:t>
            </a:r>
          </a:p>
          <a:p>
            <a:r>
              <a:rPr lang="en-US" dirty="0"/>
              <a:t>• Final refinement: Feedback from state government agencies was gathered to</a:t>
            </a:r>
          </a:p>
          <a:p>
            <a:r>
              <a:rPr lang="en-US" dirty="0"/>
              <a:t>further refine the wellbeing domains and population outcomes. This input was</a:t>
            </a:r>
          </a:p>
          <a:p>
            <a:r>
              <a:rPr lang="en-US" dirty="0"/>
              <a:t>crucial in shaping the final version, ensuring they reflect the needs and</a:t>
            </a:r>
          </a:p>
          <a:p>
            <a:r>
              <a:rPr lang="en-US" dirty="0"/>
              <a:t>aspirations of all Tasmanians. Particular attention was paid to ensuring the</a:t>
            </a:r>
          </a:p>
          <a:p>
            <a:r>
              <a:rPr lang="en-US" dirty="0"/>
              <a:t>outcomes were clear, compelling, and actionable across different contexts and</a:t>
            </a:r>
          </a:p>
          <a:p>
            <a:r>
              <a:rPr lang="en-US" dirty="0"/>
              <a:t>sector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5273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effectLst/>
                <a:latin typeface="Times New Roman" panose="02020603050405020304" pitchFamily="18" charset="0"/>
                <a:ea typeface="Times New Roman" panose="02020603050405020304" pitchFamily="18" charset="0"/>
              </a:rPr>
              <a:t>SA economic strategy: ‘We will know we have succeeded when we export more of our knowledge and services, while adding greater value to what we dig up and grow out of the ground. When our industries are sustainable and powered by renewable energy, ensuring their competitiveness across the world. When more South Australians are in meaningful and skilled work, and are paid fairly for their contribution. When all South Australians feel the benefits of our strong economy, we’ll know we got it right’.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0737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1014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t>
            </a:r>
            <a:r>
              <a:rPr lang="en-AU" dirty="0" err="1"/>
              <a:t>www.gov.scot</a:t>
            </a:r>
            <a:r>
              <a:rPr lang="en-AU" dirty="0"/>
              <a:t>/news/scottish-budget-2026-27-2/</a:t>
            </a:r>
          </a:p>
          <a:p>
            <a:r>
              <a:rPr lang="en-AU" dirty="0"/>
              <a:t>“from April 2027, an Air Departure Tax (ADT) will come into force and the framework offered by the new ADT will be used to introduce a private jet supplement the introduction by April 2028 of two new council tax bands for the most expensive properties in Scotland, those worth more than £1 million, on an up-to-date valuation”</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2887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a:t>
            </a:r>
            <a:r>
              <a:rPr lang="en-AU" i="1" dirty="0" err="1"/>
              <a:t>lista</a:t>
            </a:r>
            <a:r>
              <a:rPr lang="en-AU" i="1" dirty="0"/>
              <a:t> </a:t>
            </a:r>
            <a:r>
              <a:rPr lang="en-AU" i="1" dirty="0" err="1"/>
              <a:t>suja</a:t>
            </a:r>
            <a:r>
              <a:rPr lang="en-AU" dirty="0"/>
              <a:t> or “dirty list”. This is a registry that publicly discloses the names of companies found to host forced labour in their supply chains. Firms on the dirty list are publicly shamed and risk being denied government funding and tax subsidies. A São Paulo state law goes further, banning companies that benefit from forced labour for up to ten years” https://</a:t>
            </a:r>
            <a:r>
              <a:rPr lang="en-AU" dirty="0" err="1"/>
              <a:t>theconversation.com</a:t>
            </a:r>
            <a:r>
              <a:rPr lang="en-AU" dirty="0"/>
              <a:t>/we-need-to-combat-forced-labour-and-in-work-poverty-brazil-and-india-offer-some-lessons-106570?utm_medium=</a:t>
            </a:r>
            <a:r>
              <a:rPr lang="en-AU" dirty="0" err="1"/>
              <a:t>email&amp;utm_campaign</a:t>
            </a:r>
            <a:r>
              <a:rPr lang="en-AU" dirty="0"/>
              <a:t>=Latest%20from%20The%20Conversation%20for%20November%2013%202018%20-%201159310487&amp;utm_content=Latest%20from%20The%20Conversation%20for%20November%2013%202018%20-%201159310487+CID_d6ce7dca939f5d57845c0cc4e62d3679&amp;utm_source=</a:t>
            </a:r>
            <a:r>
              <a:rPr lang="en-AU" dirty="0" err="1"/>
              <a:t>campaign_monitor_uk&amp;utm_term</a:t>
            </a:r>
            <a:r>
              <a:rPr lang="en-AU" dirty="0"/>
              <a:t>=We%20need%20to%20combat%20forced%20labour%20and%20in-work%20poverty%20%20Brazil%20and%20India%20offer%20some%20lessons </a:t>
            </a:r>
          </a:p>
          <a:p>
            <a:r>
              <a:rPr lang="en-AU" dirty="0"/>
              <a:t>Since 2023</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8406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effectLst/>
                <a:latin typeface="Times New Roman" panose="02020603050405020304" pitchFamily="18" charset="0"/>
                <a:ea typeface="Times New Roman" panose="02020603050405020304" pitchFamily="18" charset="0"/>
              </a:rPr>
              <a:t>https://</a:t>
            </a:r>
            <a:r>
              <a:rPr lang="en-GB" sz="1200" dirty="0" err="1">
                <a:effectLst/>
                <a:latin typeface="Times New Roman" panose="02020603050405020304" pitchFamily="18" charset="0"/>
                <a:ea typeface="Times New Roman" panose="02020603050405020304" pitchFamily="18" charset="0"/>
              </a:rPr>
              <a:t>traveltomorrow.com</a:t>
            </a:r>
            <a:r>
              <a:rPr lang="en-GB" sz="1200" dirty="0">
                <a:effectLst/>
                <a:latin typeface="Times New Roman" panose="02020603050405020304" pitchFamily="18" charset="0"/>
                <a:ea typeface="Times New Roman" panose="02020603050405020304" pitchFamily="18" charset="0"/>
              </a:rPr>
              <a:t>/france-bans-short-haul-domestic-flights-in-favour-of-train-travel/</a:t>
            </a:r>
          </a:p>
          <a:p>
            <a:pPr>
              <a:spcBef>
                <a:spcPts val="900"/>
              </a:spcBef>
              <a:spcAft>
                <a:spcPts val="900"/>
              </a:spcAft>
            </a:pPr>
            <a:r>
              <a:rPr lang="en-GB" sz="1200" dirty="0">
                <a:effectLst/>
                <a:latin typeface="Times New Roman" panose="02020603050405020304" pitchFamily="18" charset="0"/>
                <a:ea typeface="Times New Roman" panose="02020603050405020304" pitchFamily="18" charset="0"/>
              </a:rPr>
              <a:t>France: A</a:t>
            </a:r>
            <a:r>
              <a:rPr lang="en-GB" sz="1200" b="1" dirty="0">
                <a:effectLst/>
                <a:latin typeface="Times New Roman" panose="02020603050405020304" pitchFamily="18" charset="0"/>
                <a:ea typeface="Times New Roman" panose="02020603050405020304" pitchFamily="18" charset="0"/>
              </a:rPr>
              <a:t>bolish domestic flights on routes than can be covered by train in under two-and-a-half hours</a:t>
            </a:r>
          </a:p>
          <a:p>
            <a:pPr>
              <a:spcBef>
                <a:spcPts val="900"/>
              </a:spcBef>
              <a:spcAft>
                <a:spcPts val="900"/>
              </a:spcAft>
            </a:pPr>
            <a:r>
              <a:rPr lang="en-GB" sz="1200" b="1" dirty="0">
                <a:effectLst/>
                <a:latin typeface="Times New Roman" panose="02020603050405020304" pitchFamily="18" charset="0"/>
                <a:ea typeface="Times New Roman" panose="02020603050405020304" pitchFamily="18" charset="0"/>
              </a:rPr>
              <a:t>Other countries – </a:t>
            </a:r>
            <a:r>
              <a:rPr lang="en-GB" sz="1200" b="1" dirty="0" err="1">
                <a:effectLst/>
                <a:latin typeface="Times New Roman" panose="02020603050405020304" pitchFamily="18" charset="0"/>
                <a:ea typeface="Times New Roman" panose="02020603050405020304" pitchFamily="18" charset="0"/>
              </a:rPr>
              <a:t>eg</a:t>
            </a:r>
            <a:r>
              <a:rPr lang="en-GB" sz="1200" b="1" dirty="0">
                <a:effectLst/>
                <a:latin typeface="Times New Roman" panose="02020603050405020304" pitchFamily="18" charset="0"/>
                <a:ea typeface="Times New Roman" panose="02020603050405020304" pitchFamily="18" charset="0"/>
              </a:rPr>
              <a:t> Spain – considering the same</a:t>
            </a:r>
          </a:p>
          <a:p>
            <a:pPr>
              <a:spcBef>
                <a:spcPts val="900"/>
              </a:spcBef>
              <a:spcAft>
                <a:spcPts val="900"/>
              </a:spcAft>
            </a:pPr>
            <a:endParaRPr lang="en-GB" sz="1200" b="1" dirty="0">
              <a:effectLst/>
              <a:latin typeface="Times New Roman" panose="02020603050405020304" pitchFamily="18" charset="0"/>
              <a:ea typeface="Times New Roman" panose="02020603050405020304" pitchFamily="18" charset="0"/>
            </a:endParaRPr>
          </a:p>
          <a:p>
            <a:pPr>
              <a:spcBef>
                <a:spcPts val="900"/>
              </a:spcBef>
              <a:spcAft>
                <a:spcPts val="900"/>
              </a:spcAft>
            </a:pPr>
            <a:r>
              <a:rPr lang="en-GB" sz="1200" dirty="0">
                <a:solidFill>
                  <a:srgbClr val="333333"/>
                </a:solidFill>
                <a:effectLst/>
                <a:latin typeface="Times New Roman" panose="02020603050405020304" pitchFamily="18" charset="0"/>
                <a:ea typeface="Times New Roman" panose="02020603050405020304" pitchFamily="18" charset="0"/>
              </a:rPr>
              <a:t>Italy (‘</a:t>
            </a:r>
            <a:r>
              <a:rPr lang="en-GB" sz="1200" dirty="0" err="1">
                <a:solidFill>
                  <a:srgbClr val="333333"/>
                </a:solidFill>
                <a:effectLst/>
                <a:latin typeface="Times New Roman" panose="02020603050405020304" pitchFamily="18" charset="0"/>
                <a:ea typeface="Times New Roman" panose="02020603050405020304" pitchFamily="18" charset="0"/>
              </a:rPr>
              <a:t>Marcora</a:t>
            </a:r>
            <a:r>
              <a:rPr lang="en-GB" sz="1200" dirty="0">
                <a:solidFill>
                  <a:srgbClr val="333333"/>
                </a:solidFill>
                <a:effectLst/>
                <a:latin typeface="Times New Roman" panose="02020603050405020304" pitchFamily="18" charset="0"/>
                <a:ea typeface="Times New Roman" panose="02020603050405020304" pitchFamily="18" charset="0"/>
              </a:rPr>
              <a:t> Law’) supporting coops via stakeholder links and finance. </a:t>
            </a:r>
            <a:r>
              <a:rPr lang="en-AU" sz="1200" b="1" i="0" u="none" strike="noStrike" cap="none" dirty="0">
                <a:solidFill>
                  <a:schemeClr val="dk1"/>
                </a:solidFill>
                <a:effectLst/>
                <a:latin typeface="Calibri"/>
                <a:ea typeface="Calibri"/>
                <a:cs typeface="Calibri"/>
                <a:sym typeface="Calibri"/>
              </a:rPr>
              <a:t>Other laws/ public policy in Italy in support of </a:t>
            </a:r>
            <a:r>
              <a:rPr lang="en-AU" sz="1200" b="1" i="0" u="none" strike="noStrike" cap="none" dirty="0" err="1">
                <a:solidFill>
                  <a:schemeClr val="dk1"/>
                </a:solidFill>
                <a:effectLst/>
                <a:latin typeface="Calibri"/>
                <a:ea typeface="Calibri"/>
                <a:cs typeface="Calibri"/>
                <a:sym typeface="Calibri"/>
              </a:rPr>
              <a:t>coops</a:t>
            </a:r>
            <a:r>
              <a:rPr lang="en-AU" sz="1200" b="0" i="0" u="none" strike="noStrike" cap="none" dirty="0" err="1">
                <a:solidFill>
                  <a:schemeClr val="dk1"/>
                </a:solidFill>
                <a:effectLst/>
                <a:latin typeface="Calibri"/>
                <a:ea typeface="Calibri"/>
                <a:cs typeface="Calibri"/>
                <a:sym typeface="Calibri"/>
              </a:rPr>
              <a:t>:Other</a:t>
            </a:r>
            <a:r>
              <a:rPr lang="en-AU" sz="1200" b="0" i="0" u="none" strike="noStrike" cap="none" dirty="0">
                <a:solidFill>
                  <a:schemeClr val="dk1"/>
                </a:solidFill>
                <a:effectLst/>
                <a:latin typeface="Calibri"/>
                <a:ea typeface="Calibri"/>
                <a:cs typeface="Calibri"/>
                <a:sym typeface="Calibri"/>
              </a:rPr>
              <a:t> public policy support and incentives that the legislation provides include: 1. A lower rate of corporation tax for social co­operatives compared to other companies 2. A lower VAT rate for social </a:t>
            </a:r>
            <a:r>
              <a:rPr lang="en-AU" sz="1200" b="0" i="0" u="none" strike="noStrike" cap="none" dirty="0" err="1">
                <a:solidFill>
                  <a:schemeClr val="dk1"/>
                </a:solidFill>
                <a:effectLst/>
                <a:latin typeface="Calibri"/>
                <a:ea typeface="Calibri"/>
                <a:cs typeface="Calibri"/>
                <a:sym typeface="Calibri"/>
              </a:rPr>
              <a:t>coperatives</a:t>
            </a:r>
            <a:r>
              <a:rPr lang="en-AU" sz="1200" b="0" i="0" u="none" strike="noStrike" cap="none" dirty="0">
                <a:solidFill>
                  <a:schemeClr val="dk1"/>
                </a:solidFill>
                <a:effectLst/>
                <a:latin typeface="Calibri"/>
                <a:ea typeface="Calibri"/>
                <a:cs typeface="Calibri"/>
                <a:sym typeface="Calibri"/>
              </a:rPr>
              <a:t>: 4 per cent compared to the standard 21 per cent rate 35 3. Type B social </a:t>
            </a:r>
            <a:r>
              <a:rPr lang="en-AU" sz="1200" b="0" i="0" u="none" strike="noStrike" cap="none" dirty="0" err="1">
                <a:solidFill>
                  <a:schemeClr val="dk1"/>
                </a:solidFill>
                <a:effectLst/>
                <a:latin typeface="Calibri"/>
                <a:ea typeface="Calibri"/>
                <a:cs typeface="Calibri"/>
                <a:sym typeface="Calibri"/>
              </a:rPr>
              <a:t>coperatives</a:t>
            </a:r>
            <a:r>
              <a:rPr lang="en-AU" sz="1200" b="0" i="0" u="none" strike="noStrike" cap="none" dirty="0">
                <a:solidFill>
                  <a:schemeClr val="dk1"/>
                </a:solidFill>
                <a:effectLst/>
                <a:latin typeface="Calibri"/>
                <a:ea typeface="Calibri"/>
                <a:cs typeface="Calibri"/>
                <a:sym typeface="Calibri"/>
              </a:rPr>
              <a:t> exemptions from national insurance contributions for their  disadvantaged workers 4. Tax relief available for donors to social co­operatives 5. Trading surpluses are not taxable if placed in capital reserves 6. Investment returns of up to 80 per cent of profits can be distributed to multi­stakeholder members.  However the rate of profit that can be shared is capped for each share at a maximum level that is no  more than 2 per cent above the current rate on bonds available from the Italian Postal Service.36 7. Public investment stakes are permitted up to 7 per cent for Type A social co­operatives and up to  50 per cent for Type B.37’</a:t>
            </a:r>
            <a:r>
              <a:rPr lang="en-AU" dirty="0">
                <a:effectLst/>
              </a:rPr>
              <a:t> </a:t>
            </a:r>
            <a:endParaRPr lang="en-GB" sz="1200" dirty="0">
              <a:solidFill>
                <a:srgbClr val="333333"/>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9383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1062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AU" sz="1200" b="1" i="0" u="none" strike="noStrike" cap="none" smtClean="0">
                <a:solidFill>
                  <a:schemeClr val="dk1"/>
                </a:solidFill>
                <a:latin typeface="Work Sans"/>
                <a:ea typeface="Work Sans"/>
                <a:cs typeface="Work Sans"/>
                <a:sym typeface="Work Sans"/>
              </a:rPr>
              <a:t>31</a:t>
            </a:fld>
            <a:endParaRPr lang="en-AU" sz="1200" b="1" i="0" u="none" strike="noStrike" cap="none">
              <a:solidFill>
                <a:schemeClr val="dk1"/>
              </a:solidFill>
              <a:latin typeface="Work Sans"/>
              <a:ea typeface="Work Sans"/>
              <a:cs typeface="Work Sans"/>
              <a:sym typeface="Work Sans"/>
            </a:endParaRPr>
          </a:p>
        </p:txBody>
      </p:sp>
    </p:spTree>
    <p:extLst>
      <p:ext uri="{BB962C8B-B14F-4D97-AF65-F5344CB8AC3E}">
        <p14:creationId xmlns:p14="http://schemas.microsoft.com/office/powerpoint/2010/main" val="4037851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In Glasgow the life expectancy gap for men living just a few train stops apart, but between the poor and rich areas is 14 years</a:t>
            </a:r>
            <a:endParaRPr/>
          </a:p>
        </p:txBody>
      </p:sp>
      <p:sp>
        <p:nvSpPr>
          <p:cNvPr id="111" name="Google Shape;11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6C13C-BB86-51D2-16ED-FE1BFA2016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A47B28-8456-C71C-AA7D-172B224AAC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5F6F19-FD5A-5229-ED27-D48BDE324F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907162-624E-32AB-15EE-E7C10497F20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AU" sz="1200" b="1" i="0" u="none" strike="noStrike" cap="none" smtClean="0">
                <a:solidFill>
                  <a:schemeClr val="dk1"/>
                </a:solidFill>
                <a:latin typeface="Work Sans"/>
                <a:ea typeface="Work Sans"/>
                <a:cs typeface="Work Sans"/>
                <a:sym typeface="Work Sans"/>
              </a:rPr>
              <a:t>32</a:t>
            </a:fld>
            <a:endParaRPr lang="en-AU" sz="1200" b="1" i="0" u="none" strike="noStrike" cap="none">
              <a:solidFill>
                <a:schemeClr val="dk1"/>
              </a:solidFill>
              <a:latin typeface="Work Sans"/>
              <a:ea typeface="Work Sans"/>
              <a:cs typeface="Work Sans"/>
              <a:sym typeface="Work Sans"/>
            </a:endParaRPr>
          </a:p>
        </p:txBody>
      </p:sp>
    </p:spTree>
    <p:extLst>
      <p:ext uri="{BB962C8B-B14F-4D97-AF65-F5344CB8AC3E}">
        <p14:creationId xmlns:p14="http://schemas.microsoft.com/office/powerpoint/2010/main" val="2110229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E61F6-89F7-F047-3488-ECDA436F2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F7694-9366-84F7-A5A8-3C8DAA350B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E14423-D4AC-9A92-4364-B0142BA648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EC6D9F-23B9-5BDC-9243-A7549CC50CC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AU" sz="1200" b="1" i="0" u="none" strike="noStrike" cap="none" smtClean="0">
                <a:solidFill>
                  <a:schemeClr val="dk1"/>
                </a:solidFill>
                <a:latin typeface="Work Sans"/>
                <a:ea typeface="Work Sans"/>
                <a:cs typeface="Work Sans"/>
                <a:sym typeface="Work Sans"/>
              </a:rPr>
              <a:t>33</a:t>
            </a:fld>
            <a:endParaRPr lang="en-AU" sz="1200" b="1" i="0" u="none" strike="noStrike" cap="none">
              <a:solidFill>
                <a:schemeClr val="dk1"/>
              </a:solidFill>
              <a:latin typeface="Work Sans"/>
              <a:ea typeface="Work Sans"/>
              <a:cs typeface="Work Sans"/>
              <a:sym typeface="Work Sans"/>
            </a:endParaRPr>
          </a:p>
        </p:txBody>
      </p:sp>
    </p:spTree>
    <p:extLst>
      <p:ext uri="{BB962C8B-B14F-4D97-AF65-F5344CB8AC3E}">
        <p14:creationId xmlns:p14="http://schemas.microsoft.com/office/powerpoint/2010/main" val="1125891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15000"/>
              </a:lnSpc>
              <a:spcBef>
                <a:spcPts val="0"/>
              </a:spcBef>
              <a:spcAft>
                <a:spcPts val="800"/>
              </a:spcAft>
              <a:buClr>
                <a:srgbClr val="000000"/>
              </a:buClr>
              <a:buSzPts val="1400"/>
              <a:buFont typeface="Arial"/>
              <a:buNone/>
              <a:tabLst/>
              <a:defRPr/>
            </a:pPr>
            <a:endParaRPr lang="en-GB" sz="1100" b="0" dirty="0">
              <a:solidFill>
                <a:schemeClr val="bg1"/>
              </a:solidFill>
              <a:effectLst/>
              <a:latin typeface="+mn-lt"/>
              <a:ea typeface="Times New Roman" panose="02020603050405020304" pitchFamily="18" charset="0"/>
              <a:cs typeface="Times New Roman" panose="02020603050405020304" pitchFamily="18" charset="0"/>
            </a:endParaRPr>
          </a:p>
        </p:txBody>
      </p:sp>
      <p:sp>
        <p:nvSpPr>
          <p:cNvPr id="169" name="Google Shape;16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34</a:t>
            </a:fld>
            <a:endParaRPr/>
          </a:p>
        </p:txBody>
      </p:sp>
    </p:spTree>
    <p:extLst>
      <p:ext uri="{BB962C8B-B14F-4D97-AF65-F5344CB8AC3E}">
        <p14:creationId xmlns:p14="http://schemas.microsoft.com/office/powerpoint/2010/main" val="1308629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4ED6B-2D15-A8BE-57D1-E687C7BF2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8AF8F-FE71-7B03-BFD3-2F40FB285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28567-1ADB-B228-2B75-DA92C779458A}"/>
              </a:ext>
            </a:extLst>
          </p:cNvPr>
          <p:cNvSpPr>
            <a:spLocks noGrp="1"/>
          </p:cNvSpPr>
          <p:nvPr>
            <p:ph type="body" idx="1"/>
          </p:nvPr>
        </p:nvSpPr>
        <p:spPr/>
        <p:txBody>
          <a:bodyPr/>
          <a:lstStyle/>
          <a:p>
            <a:r>
              <a:rPr lang="en-AU" sz="603" b="1" i="0" u="none" strike="noStrike" cap="none" dirty="0">
                <a:solidFill>
                  <a:schemeClr val="dk1"/>
                </a:solidFill>
                <a:effectLst/>
                <a:latin typeface="Work Sans"/>
                <a:ea typeface="Work Sans"/>
                <a:cs typeface="Work Sans"/>
                <a:sym typeface="Work Sans"/>
              </a:rPr>
              <a:t>This paper seeks to spark a conversation about the economy we could have in Australia, rather than provide a manifesto for government to ‘plug and play’ </a:t>
            </a:r>
            <a:endParaRPr lang="en-AU" dirty="0"/>
          </a:p>
          <a:p>
            <a:r>
              <a:rPr lang="en-AU" sz="603" b="1" i="0" u="none" strike="noStrike" cap="none" dirty="0">
                <a:solidFill>
                  <a:schemeClr val="dk1"/>
                </a:solidFill>
                <a:effectLst/>
                <a:latin typeface="Work Sans"/>
                <a:ea typeface="Work Sans"/>
                <a:cs typeface="Work Sans"/>
                <a:sym typeface="Work Sans"/>
              </a:rPr>
              <a:t>It has charted some of the key junctures and decisions that have given rise to the economy of today and set out just some of the harms this set up has caused to people across Australia and to our environment. </a:t>
            </a:r>
            <a:endParaRPr lang="en-AU" dirty="0"/>
          </a:p>
          <a:p>
            <a:r>
              <a:rPr lang="en-AU" sz="603" b="1" i="0" u="none" strike="noStrike" cap="none" dirty="0">
                <a:solidFill>
                  <a:schemeClr val="dk1"/>
                </a:solidFill>
                <a:effectLst/>
                <a:latin typeface="Work Sans"/>
                <a:ea typeface="Work Sans"/>
                <a:cs typeface="Work Sans"/>
                <a:sym typeface="Work Sans"/>
              </a:rPr>
              <a:t>It has pointed to some of the economic root causes of the divides facing Australia, divides which should give cause for fundamental rethinking of what has been tried in the past. </a:t>
            </a:r>
            <a:endParaRPr lang="en-AU" dirty="0"/>
          </a:p>
          <a:p>
            <a:r>
              <a:rPr lang="en-AU" sz="603" b="1" i="0" u="none" strike="noStrike" cap="none" dirty="0">
                <a:solidFill>
                  <a:schemeClr val="dk1"/>
                </a:solidFill>
                <a:effectLst/>
                <a:latin typeface="Work Sans"/>
                <a:ea typeface="Work Sans"/>
                <a:cs typeface="Work Sans"/>
                <a:sym typeface="Work Sans"/>
              </a:rPr>
              <a:t>It has outlined a range of levers and instruments to build a wellbeing economy across three levels of action: mindsets, policy and practice, and shared signs of possibility for all levels of government in Australia. </a:t>
            </a:r>
            <a:endParaRPr lang="en-AU" dirty="0"/>
          </a:p>
          <a:p>
            <a:r>
              <a:rPr lang="en-AU" sz="603" b="1" i="0" u="none" strike="noStrike" cap="none" dirty="0">
                <a:solidFill>
                  <a:schemeClr val="dk1"/>
                </a:solidFill>
                <a:effectLst/>
                <a:latin typeface="Work Sans"/>
                <a:ea typeface="Work Sans"/>
                <a:cs typeface="Work Sans"/>
                <a:sym typeface="Work Sans"/>
              </a:rPr>
              <a:t>Australia has shifted its economy in a substantial way before and today has incredible potential for leading the world in building an economy that works for people and planet, not the other way around. </a:t>
            </a:r>
            <a:endParaRPr lang="en-AU" dirty="0"/>
          </a:p>
          <a:p>
            <a:r>
              <a:rPr lang="en-AU" sz="603" b="1" i="0" u="none" strike="noStrike" cap="none" dirty="0">
                <a:solidFill>
                  <a:schemeClr val="dk1"/>
                </a:solidFill>
                <a:effectLst/>
                <a:latin typeface="Work Sans"/>
                <a:ea typeface="Work Sans"/>
                <a:cs typeface="Work Sans"/>
                <a:sym typeface="Work Sans"/>
              </a:rPr>
              <a:t>This will be possible if the innovative forerunners can be seen as sparks of a better economy, if the policy examples that show what is possible in government can be rolled out to other areas and more jurisdictions, and if our imaginations and mindsets about who </a:t>
            </a:r>
            <a:endParaRPr lang="en-AU" dirty="0"/>
          </a:p>
          <a:p>
            <a:r>
              <a:rPr lang="en-AU" sz="603" b="1" i="0" u="none" strike="noStrike" cap="none" dirty="0">
                <a:solidFill>
                  <a:schemeClr val="dk1"/>
                </a:solidFill>
                <a:effectLst/>
                <a:latin typeface="Work Sans"/>
                <a:ea typeface="Work Sans"/>
                <a:cs typeface="Work Sans"/>
                <a:sym typeface="Work Sans"/>
              </a:rPr>
              <a:t>the economy is for shifts from outdated thinking to ambitious ideas that position the economy as a means, not an end in itself. </a:t>
            </a:r>
            <a:endParaRPr lang="en-AU" dirty="0"/>
          </a:p>
          <a:p>
            <a:r>
              <a:rPr lang="en-AU" sz="603" b="1" i="0" u="none" strike="noStrike" cap="none" dirty="0">
                <a:solidFill>
                  <a:schemeClr val="dk1"/>
                </a:solidFill>
                <a:effectLst/>
                <a:latin typeface="Work Sans"/>
                <a:ea typeface="Work Sans"/>
                <a:cs typeface="Work Sans"/>
                <a:sym typeface="Work Sans"/>
              </a:rPr>
              <a:t>The Next Economy looks forward to working with all and everyone who is keen for this conversation to explore the upstream roots of the challenges and </a:t>
            </a:r>
            <a:endParaRPr lang="en-AU" dirty="0"/>
          </a:p>
          <a:p>
            <a:r>
              <a:rPr lang="en-AU" sz="603" b="1" i="0" u="none" strike="noStrike" cap="none" dirty="0">
                <a:solidFill>
                  <a:schemeClr val="dk1"/>
                </a:solidFill>
                <a:effectLst/>
                <a:latin typeface="Work Sans"/>
                <a:ea typeface="Work Sans"/>
                <a:cs typeface="Work Sans"/>
                <a:sym typeface="Work Sans"/>
              </a:rPr>
              <a:t>how to build an economy that no longer divides but creates collective wellbeing and nurtures our precious planetary home. </a:t>
            </a:r>
            <a:endParaRPr lang="en-AU" dirty="0"/>
          </a:p>
          <a:p>
            <a:r>
              <a:rPr lang="en-AU" sz="603" b="1" i="0" u="none" strike="noStrike" cap="none" dirty="0">
                <a:solidFill>
                  <a:schemeClr val="dk1"/>
                </a:solidFill>
                <a:effectLst/>
                <a:latin typeface="Work Sans"/>
                <a:ea typeface="Work Sans"/>
                <a:cs typeface="Work Sans"/>
                <a:sym typeface="Work Sans"/>
              </a:rPr>
              <a:t>Doing better than simply ‘Lego wins’ and system compliant fixes is possible. It requires action upstream and transforming the economy into one that supports, as the Wiradjuri phrase ‘</a:t>
            </a:r>
            <a:r>
              <a:rPr lang="en-AU" sz="603" b="1" i="0" u="none" strike="noStrike" cap="none" dirty="0" err="1">
                <a:solidFill>
                  <a:schemeClr val="dk1"/>
                </a:solidFill>
                <a:effectLst/>
                <a:latin typeface="Work Sans"/>
                <a:ea typeface="Work Sans"/>
                <a:cs typeface="Work Sans"/>
                <a:sym typeface="Work Sans"/>
              </a:rPr>
              <a:t>yindyamarra</a:t>
            </a:r>
            <a:r>
              <a:rPr lang="en-AU" sz="603" b="1" i="0" u="none" strike="noStrike" cap="none" dirty="0">
                <a:solidFill>
                  <a:schemeClr val="dk1"/>
                </a:solidFill>
                <a:effectLst/>
                <a:latin typeface="Work Sans"/>
                <a:ea typeface="Work Sans"/>
                <a:cs typeface="Work Sans"/>
                <a:sym typeface="Work Sans"/>
              </a:rPr>
              <a:t> </a:t>
            </a:r>
            <a:r>
              <a:rPr lang="en-AU" sz="603" b="1" i="0" u="none" strike="noStrike" cap="none" dirty="0" err="1">
                <a:solidFill>
                  <a:schemeClr val="dk1"/>
                </a:solidFill>
                <a:effectLst/>
                <a:latin typeface="Work Sans"/>
                <a:ea typeface="Work Sans"/>
                <a:cs typeface="Work Sans"/>
                <a:sym typeface="Work Sans"/>
              </a:rPr>
              <a:t>winhanganha</a:t>
            </a:r>
            <a:r>
              <a:rPr lang="en-AU" sz="603" b="1" i="0" u="none" strike="noStrike" cap="none" dirty="0">
                <a:solidFill>
                  <a:schemeClr val="dk1"/>
                </a:solidFill>
                <a:effectLst/>
                <a:latin typeface="Work Sans"/>
                <a:ea typeface="Work Sans"/>
                <a:cs typeface="Work Sans"/>
                <a:sym typeface="Work Sans"/>
              </a:rPr>
              <a:t>’, puts it: having the knowledge to live a life worth living ‘in a world worth living in’.</a:t>
            </a:r>
            <a:endParaRPr lang="en-AU" dirty="0"/>
          </a:p>
          <a:p>
            <a:endParaRPr lang="en-US" dirty="0"/>
          </a:p>
        </p:txBody>
      </p:sp>
      <p:sp>
        <p:nvSpPr>
          <p:cNvPr id="4" name="Slide Number Placeholder 3">
            <a:extLst>
              <a:ext uri="{FF2B5EF4-FFF2-40B4-BE49-F238E27FC236}">
                <a16:creationId xmlns:a16="http://schemas.microsoft.com/office/drawing/2014/main" id="{FDF90D44-38F9-1699-EBCB-556B586A32A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AU" sz="1200" b="1" i="0" u="none" strike="noStrike" cap="none" smtClean="0">
                <a:solidFill>
                  <a:schemeClr val="dk1"/>
                </a:solidFill>
                <a:latin typeface="Work Sans"/>
                <a:ea typeface="Work Sans"/>
                <a:cs typeface="Work Sans"/>
                <a:sym typeface="Work Sans"/>
              </a:rPr>
              <a:t>35</a:t>
            </a:fld>
            <a:endParaRPr lang="en-AU" sz="1200" b="1" i="0" u="none" strike="noStrike" cap="none">
              <a:solidFill>
                <a:schemeClr val="dk1"/>
              </a:solidFill>
              <a:latin typeface="Work Sans"/>
              <a:ea typeface="Work Sans"/>
              <a:cs typeface="Work Sans"/>
              <a:sym typeface="Work Sans"/>
            </a:endParaRPr>
          </a:p>
        </p:txBody>
      </p:sp>
    </p:spTree>
    <p:extLst>
      <p:ext uri="{BB962C8B-B14F-4D97-AF65-F5344CB8AC3E}">
        <p14:creationId xmlns:p14="http://schemas.microsoft.com/office/powerpoint/2010/main" val="2289133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AU" sz="1200" b="1" i="0" u="none" strike="noStrike" cap="none" smtClean="0">
                <a:solidFill>
                  <a:schemeClr val="dk1"/>
                </a:solidFill>
                <a:latin typeface="Work Sans"/>
                <a:ea typeface="Work Sans"/>
                <a:cs typeface="Work Sans"/>
                <a:sym typeface="Work Sans"/>
              </a:rPr>
              <a:t>5</a:t>
            </a:fld>
            <a:endParaRPr lang="en-AU" sz="1200" b="1" i="0" u="none" strike="noStrike" cap="none">
              <a:solidFill>
                <a:schemeClr val="dk1"/>
              </a:solidFill>
              <a:latin typeface="Work Sans"/>
              <a:ea typeface="Work Sans"/>
              <a:cs typeface="Work Sans"/>
              <a:sym typeface="Work Sans"/>
            </a:endParaRPr>
          </a:p>
        </p:txBody>
      </p:sp>
    </p:spTree>
    <p:extLst>
      <p:ext uri="{BB962C8B-B14F-4D97-AF65-F5344CB8AC3E}">
        <p14:creationId xmlns:p14="http://schemas.microsoft.com/office/powerpoint/2010/main" val="3850640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1B69A-2831-63AC-9FC6-1DB64D0A78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8E803-BB40-0682-64BD-083513A36D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71EDE7-BFD3-9B05-8A12-8770F8A828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D1929A-9B64-3FF0-E030-89724899EC0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AU" sz="1200" b="1" i="0" u="none" strike="noStrike" cap="none" smtClean="0">
                <a:solidFill>
                  <a:schemeClr val="dk1"/>
                </a:solidFill>
                <a:latin typeface="Work Sans"/>
                <a:ea typeface="Work Sans"/>
                <a:cs typeface="Work Sans"/>
                <a:sym typeface="Work Sans"/>
              </a:rPr>
              <a:t>6</a:t>
            </a:fld>
            <a:endParaRPr lang="en-AU" sz="1200" b="1" i="0" u="none" strike="noStrike" cap="none">
              <a:solidFill>
                <a:schemeClr val="dk1"/>
              </a:solidFill>
              <a:latin typeface="Work Sans"/>
              <a:ea typeface="Work Sans"/>
              <a:cs typeface="Work Sans"/>
              <a:sym typeface="Work Sans"/>
            </a:endParaRPr>
          </a:p>
        </p:txBody>
      </p:sp>
    </p:spTree>
    <p:extLst>
      <p:ext uri="{BB962C8B-B14F-4D97-AF65-F5344CB8AC3E}">
        <p14:creationId xmlns:p14="http://schemas.microsoft.com/office/powerpoint/2010/main" val="722011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AU" sz="1200" b="1" i="0" u="none" strike="noStrike" cap="none" smtClean="0">
                <a:solidFill>
                  <a:schemeClr val="dk1"/>
                </a:solidFill>
                <a:latin typeface="Work Sans"/>
                <a:ea typeface="Work Sans"/>
                <a:cs typeface="Work Sans"/>
                <a:sym typeface="Work Sans"/>
              </a:rPr>
              <a:t>7</a:t>
            </a:fld>
            <a:endParaRPr lang="en-AU" sz="1200" b="1" i="0" u="none" strike="noStrike" cap="none">
              <a:solidFill>
                <a:schemeClr val="dk1"/>
              </a:solidFill>
              <a:latin typeface="Work Sans"/>
              <a:ea typeface="Work Sans"/>
              <a:cs typeface="Work Sans"/>
              <a:sym typeface="Work Sans"/>
            </a:endParaRPr>
          </a:p>
        </p:txBody>
      </p:sp>
    </p:spTree>
    <p:extLst>
      <p:ext uri="{BB962C8B-B14F-4D97-AF65-F5344CB8AC3E}">
        <p14:creationId xmlns:p14="http://schemas.microsoft.com/office/powerpoint/2010/main" val="3787769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ECA10-CA9D-4043-9DB9-1496BECCE1CE}" type="slidenum">
              <a:rPr lang="en-US" smtClean="0"/>
              <a:t>8</a:t>
            </a:fld>
            <a:endParaRPr lang="en-US"/>
          </a:p>
        </p:txBody>
      </p:sp>
    </p:spTree>
    <p:extLst>
      <p:ext uri="{BB962C8B-B14F-4D97-AF65-F5344CB8AC3E}">
        <p14:creationId xmlns:p14="http://schemas.microsoft.com/office/powerpoint/2010/main" val="1772253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AU" sz="1200" b="1" i="0" u="none" strike="noStrike" cap="none" smtClean="0">
                <a:solidFill>
                  <a:schemeClr val="dk1"/>
                </a:solidFill>
                <a:latin typeface="Work Sans"/>
                <a:ea typeface="Work Sans"/>
                <a:cs typeface="Work Sans"/>
                <a:sym typeface="Work Sans"/>
              </a:rPr>
              <a:t>9</a:t>
            </a:fld>
            <a:endParaRPr lang="en-AU" sz="1200" b="1" i="0" u="none" strike="noStrike" cap="none">
              <a:solidFill>
                <a:schemeClr val="dk1"/>
              </a:solidFill>
              <a:latin typeface="Work Sans"/>
              <a:ea typeface="Work Sans"/>
              <a:cs typeface="Work Sans"/>
              <a:sym typeface="Work Sans"/>
            </a:endParaRPr>
          </a:p>
        </p:txBody>
      </p:sp>
    </p:spTree>
    <p:extLst>
      <p:ext uri="{BB962C8B-B14F-4D97-AF65-F5344CB8AC3E}">
        <p14:creationId xmlns:p14="http://schemas.microsoft.com/office/powerpoint/2010/main" val="2833736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8" name="Google Shape;10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ark Teal" userDrawn="1">
  <p:cSld name="1_Divider - Dark Teal">
    <p:bg>
      <p:bgPr>
        <a:solidFill>
          <a:schemeClr val="bg2"/>
        </a:solidFill>
        <a:effectLst/>
      </p:bgPr>
    </p:bg>
    <p:spTree>
      <p:nvGrpSpPr>
        <p:cNvPr id="1" name="Shape 108"/>
        <p:cNvGrpSpPr/>
        <p:nvPr/>
      </p:nvGrpSpPr>
      <p:grpSpPr>
        <a:xfrm>
          <a:off x="0" y="0"/>
          <a:ext cx="0" cy="0"/>
          <a:chOff x="0" y="0"/>
          <a:chExt cx="0" cy="0"/>
        </a:xfrm>
      </p:grpSpPr>
      <p:pic>
        <p:nvPicPr>
          <p:cNvPr id="2" name="Graphic 1">
            <a:extLst>
              <a:ext uri="{FF2B5EF4-FFF2-40B4-BE49-F238E27FC236}">
                <a16:creationId xmlns:a16="http://schemas.microsoft.com/office/drawing/2014/main" id="{4B0303EE-E21F-8876-7075-1F8D7AC62C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01423" y="5460275"/>
            <a:ext cx="962899" cy="1188764"/>
          </a:xfrm>
          <a:prstGeom prst="rect">
            <a:avLst/>
          </a:prstGeom>
        </p:spPr>
      </p:pic>
      <p:grpSp>
        <p:nvGrpSpPr>
          <p:cNvPr id="4" name="Group 3">
            <a:extLst>
              <a:ext uri="{FF2B5EF4-FFF2-40B4-BE49-F238E27FC236}">
                <a16:creationId xmlns:a16="http://schemas.microsoft.com/office/drawing/2014/main" id="{BC4AA3C2-7287-5A40-FA3E-6746D737E195}"/>
              </a:ext>
            </a:extLst>
          </p:cNvPr>
          <p:cNvGrpSpPr/>
          <p:nvPr userDrawn="1"/>
        </p:nvGrpSpPr>
        <p:grpSpPr>
          <a:xfrm>
            <a:off x="0" y="7506"/>
            <a:ext cx="12192000" cy="5890631"/>
            <a:chOff x="0" y="5629"/>
            <a:chExt cx="9144000" cy="4417973"/>
          </a:xfrm>
        </p:grpSpPr>
        <p:sp>
          <p:nvSpPr>
            <p:cNvPr id="5" name="Graphic 18">
              <a:extLst>
                <a:ext uri="{FF2B5EF4-FFF2-40B4-BE49-F238E27FC236}">
                  <a16:creationId xmlns:a16="http://schemas.microsoft.com/office/drawing/2014/main" id="{44A1DF00-215F-7A24-A59D-63BDDF9DF3F8}"/>
                </a:ext>
              </a:extLst>
            </p:cNvPr>
            <p:cNvSpPr/>
            <p:nvPr userDrawn="1"/>
          </p:nvSpPr>
          <p:spPr>
            <a:xfrm>
              <a:off x="0" y="5629"/>
              <a:ext cx="9144000" cy="4402859"/>
            </a:xfrm>
            <a:custGeom>
              <a:avLst/>
              <a:gdLst>
                <a:gd name="connsiteX0" fmla="*/ 9144000 w 9144000"/>
                <a:gd name="connsiteY0" fmla="*/ 0 h 4402859"/>
                <a:gd name="connsiteX1" fmla="*/ 0 w 9144000"/>
                <a:gd name="connsiteY1" fmla="*/ 0 h 4402859"/>
                <a:gd name="connsiteX2" fmla="*/ 0 w 9144000"/>
                <a:gd name="connsiteY2" fmla="*/ 3693421 h 4402859"/>
                <a:gd name="connsiteX3" fmla="*/ 2432050 w 9144000"/>
                <a:gd name="connsiteY3" fmla="*/ 4372407 h 4402859"/>
                <a:gd name="connsiteX4" fmla="*/ 5575300 w 9144000"/>
                <a:gd name="connsiteY4" fmla="*/ 3821346 h 4402859"/>
                <a:gd name="connsiteX5" fmla="*/ 7134225 w 9144000"/>
                <a:gd name="connsiteY5" fmla="*/ 3893509 h 4402859"/>
                <a:gd name="connsiteX6" fmla="*/ 8432800 w 9144000"/>
                <a:gd name="connsiteY6" fmla="*/ 3417890 h 4402859"/>
                <a:gd name="connsiteX7" fmla="*/ 9144000 w 9144000"/>
                <a:gd name="connsiteY7" fmla="*/ 3991912 h 4402859"/>
                <a:gd name="connsiteX8" fmla="*/ 9144000 w 9144000"/>
                <a:gd name="connsiteY8" fmla="*/ 0 h 440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4402859">
                  <a:moveTo>
                    <a:pt x="9144000" y="0"/>
                  </a:moveTo>
                  <a:lnTo>
                    <a:pt x="0" y="0"/>
                  </a:lnTo>
                  <a:lnTo>
                    <a:pt x="0" y="3693421"/>
                  </a:lnTo>
                  <a:cubicBezTo>
                    <a:pt x="348524" y="3867268"/>
                    <a:pt x="1196975" y="4241202"/>
                    <a:pt x="2432050" y="4372407"/>
                  </a:cubicBezTo>
                  <a:cubicBezTo>
                    <a:pt x="3921125" y="4530594"/>
                    <a:pt x="4994275" y="4031274"/>
                    <a:pt x="5575300" y="3821346"/>
                  </a:cubicBezTo>
                  <a:cubicBezTo>
                    <a:pt x="6738811" y="3400952"/>
                    <a:pt x="6714935" y="3568632"/>
                    <a:pt x="7134225" y="3893509"/>
                  </a:cubicBezTo>
                  <a:cubicBezTo>
                    <a:pt x="7667625" y="4306804"/>
                    <a:pt x="8020050" y="3417890"/>
                    <a:pt x="8432800" y="3417890"/>
                  </a:cubicBezTo>
                  <a:cubicBezTo>
                    <a:pt x="8724900" y="3417890"/>
                    <a:pt x="9007475" y="3818066"/>
                    <a:pt x="9144000" y="3991912"/>
                  </a:cubicBezTo>
                  <a:lnTo>
                    <a:pt x="9144000" y="0"/>
                  </a:lnTo>
                  <a:close/>
                </a:path>
              </a:pathLst>
            </a:custGeom>
            <a:solidFill>
              <a:srgbClr val="142721">
                <a:alpha val="49956"/>
              </a:srgbClr>
            </a:solidFill>
            <a:ln w="6350" cap="flat">
              <a:noFill/>
              <a:prstDash val="solid"/>
              <a:miter/>
            </a:ln>
            <a:effectLst/>
          </p:spPr>
          <p:txBody>
            <a:bodyPr rtlCol="0" anchor="ctr"/>
            <a:lstStyle/>
            <a:p>
              <a:endParaRPr lang="en-US" sz="1867" dirty="0"/>
            </a:p>
          </p:txBody>
        </p:sp>
        <p:pic>
          <p:nvPicPr>
            <p:cNvPr id="9" name="Graphic 8">
              <a:extLst>
                <a:ext uri="{FF2B5EF4-FFF2-40B4-BE49-F238E27FC236}">
                  <a16:creationId xmlns:a16="http://schemas.microsoft.com/office/drawing/2014/main" id="{040633FD-1354-CB60-9D3C-7B85EB6B64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97536"/>
              <a:ext cx="9144000" cy="1126066"/>
            </a:xfrm>
            <a:prstGeom prst="rect">
              <a:avLst/>
            </a:prstGeom>
          </p:spPr>
        </p:pic>
      </p:grpSp>
      <p:sp>
        <p:nvSpPr>
          <p:cNvPr id="7" name="Text Placeholder 3">
            <a:extLst>
              <a:ext uri="{FF2B5EF4-FFF2-40B4-BE49-F238E27FC236}">
                <a16:creationId xmlns:a16="http://schemas.microsoft.com/office/drawing/2014/main" id="{746B334F-F684-7144-1173-596EFD0E4D18}"/>
              </a:ext>
            </a:extLst>
          </p:cNvPr>
          <p:cNvSpPr>
            <a:spLocks noGrp="1"/>
          </p:cNvSpPr>
          <p:nvPr>
            <p:ph type="body" sz="quarter" idx="10"/>
          </p:nvPr>
        </p:nvSpPr>
        <p:spPr>
          <a:xfrm>
            <a:off x="1455590" y="4137083"/>
            <a:ext cx="9824571" cy="577157"/>
          </a:xfrm>
          <a:prstGeom prst="rect">
            <a:avLst/>
          </a:prstGeom>
        </p:spPr>
        <p:txBody>
          <a:bodyPr>
            <a:noAutofit/>
          </a:bodyPr>
          <a:lstStyle>
            <a:lvl1pPr marL="23999" indent="0">
              <a:lnSpc>
                <a:spcPct val="100000"/>
              </a:lnSpc>
              <a:tabLst/>
              <a:defRPr sz="2667">
                <a:solidFill>
                  <a:schemeClr val="bg1"/>
                </a:solidFill>
                <a:latin typeface="Figtree" pitchFamily="2" charset="0"/>
              </a:defRPr>
            </a:lvl1pPr>
            <a:lvl2pPr marL="711182" indent="0">
              <a:buNone/>
              <a:defRPr/>
            </a:lvl2pPr>
          </a:lstStyle>
          <a:p>
            <a:pPr lvl="0"/>
            <a:r>
              <a:rPr lang="en-GB"/>
              <a:t>Click to edit Master text styles</a:t>
            </a:r>
          </a:p>
        </p:txBody>
      </p:sp>
      <p:sp>
        <p:nvSpPr>
          <p:cNvPr id="3" name="Google Shape;112;p16">
            <a:extLst>
              <a:ext uri="{FF2B5EF4-FFF2-40B4-BE49-F238E27FC236}">
                <a16:creationId xmlns:a16="http://schemas.microsoft.com/office/drawing/2014/main" id="{62913E03-30C4-9A9D-2002-AE9F12C66BEA}"/>
              </a:ext>
            </a:extLst>
          </p:cNvPr>
          <p:cNvSpPr txBox="1">
            <a:spLocks noGrp="1"/>
          </p:cNvSpPr>
          <p:nvPr>
            <p:ph type="subTitle" idx="1"/>
          </p:nvPr>
        </p:nvSpPr>
        <p:spPr>
          <a:xfrm>
            <a:off x="1458177" y="2160406"/>
            <a:ext cx="9821984" cy="1268593"/>
          </a:xfrm>
          <a:prstGeom prst="rect">
            <a:avLst/>
          </a:prstGeom>
          <a:noFill/>
          <a:ln>
            <a:noFill/>
          </a:ln>
        </p:spPr>
        <p:txBody>
          <a:bodyPr spcFirstLastPara="1" wrap="square" lIns="91425" tIns="91425" rIns="91425" bIns="91425" anchor="t" anchorCtr="0">
            <a:noAutofit/>
          </a:bodyPr>
          <a:lstStyle>
            <a:lvl1pPr marL="0" marR="0" lvl="0" indent="0" algn="l" rtl="0">
              <a:lnSpc>
                <a:spcPts val="4400"/>
              </a:lnSpc>
              <a:spcBef>
                <a:spcPts val="0"/>
              </a:spcBef>
              <a:spcAft>
                <a:spcPts val="0"/>
              </a:spcAft>
              <a:buClr>
                <a:schemeClr val="lt1"/>
              </a:buClr>
              <a:buSzPts val="1400"/>
              <a:buFont typeface="Arial"/>
              <a:buNone/>
              <a:tabLst/>
              <a:defRPr sz="3733" b="0" i="0" u="none" strike="noStrike" cap="none">
                <a:solidFill>
                  <a:schemeClr val="lt1"/>
                </a:solidFill>
                <a:latin typeface="Figtree" pitchFamily="2" charset="0"/>
                <a:ea typeface="Figtree" pitchFamily="2" charset="0"/>
                <a:cs typeface="Figtree" pitchFamily="2" charset="0"/>
                <a:sym typeface="Work Sans"/>
              </a:defRPr>
            </a:lvl1pPr>
            <a:lvl2pPr marR="0" lvl="1"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2pPr>
            <a:lvl3pPr marR="0" lvl="2"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3pPr>
            <a:lvl4pPr marR="0" lvl="3"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4pPr>
            <a:lvl5pPr marR="0" lvl="4"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5pPr>
            <a:lvl6pPr marR="0" lvl="5"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6pPr>
            <a:lvl7pPr marR="0" lvl="6"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7pPr>
            <a:lvl8pPr marR="0" lvl="7"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8pPr>
            <a:lvl9pPr marR="0" lvl="8"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9pPr>
          </a:lstStyle>
          <a:p>
            <a:r>
              <a:rPr lang="en-GB"/>
              <a:t>Click to edit Master subtitle style</a:t>
            </a:r>
            <a:endParaRPr dirty="0"/>
          </a:p>
        </p:txBody>
      </p:sp>
      <p:sp>
        <p:nvSpPr>
          <p:cNvPr id="8" name="Google Shape;113;p16">
            <a:extLst>
              <a:ext uri="{FF2B5EF4-FFF2-40B4-BE49-F238E27FC236}">
                <a16:creationId xmlns:a16="http://schemas.microsoft.com/office/drawing/2014/main" id="{9A7ED2D2-9DBF-FA4B-9112-1F471888E53E}"/>
              </a:ext>
            </a:extLst>
          </p:cNvPr>
          <p:cNvSpPr txBox="1">
            <a:spLocks noGrp="1"/>
          </p:cNvSpPr>
          <p:nvPr>
            <p:ph type="ctrTitle"/>
          </p:nvPr>
        </p:nvSpPr>
        <p:spPr>
          <a:xfrm>
            <a:off x="1444599" y="1094367"/>
            <a:ext cx="9825317" cy="1190351"/>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lt1"/>
              </a:buClr>
              <a:buSzPts val="5200"/>
              <a:buFont typeface="Work Sans"/>
              <a:buNone/>
              <a:defRPr sz="6471" b="1" i="0" u="none" strike="noStrike" cap="none">
                <a:solidFill>
                  <a:schemeClr val="lt1"/>
                </a:solidFill>
                <a:latin typeface="Figtree" pitchFamily="2" charset="0"/>
                <a:ea typeface="Figtree" pitchFamily="2" charset="0"/>
                <a:cs typeface="Figtree" pitchFamily="2" charset="0"/>
                <a:sym typeface="Work Sans"/>
              </a:defRPr>
            </a:lvl1pPr>
            <a:lvl2pPr lvl="1" algn="ctr" rtl="0">
              <a:spcBef>
                <a:spcPts val="0"/>
              </a:spcBef>
              <a:spcAft>
                <a:spcPts val="0"/>
              </a:spcAft>
              <a:buClr>
                <a:schemeClr val="lt1"/>
              </a:buClr>
              <a:buSzPts val="5200"/>
              <a:buFont typeface="Arial"/>
              <a:buNone/>
              <a:defRPr sz="6471">
                <a:solidFill>
                  <a:schemeClr val="lt1"/>
                </a:solidFill>
              </a:defRPr>
            </a:lvl2pPr>
            <a:lvl3pPr lvl="2" algn="ctr" rtl="0">
              <a:spcBef>
                <a:spcPts val="0"/>
              </a:spcBef>
              <a:spcAft>
                <a:spcPts val="0"/>
              </a:spcAft>
              <a:buClr>
                <a:schemeClr val="lt1"/>
              </a:buClr>
              <a:buSzPts val="5200"/>
              <a:buFont typeface="Arial"/>
              <a:buNone/>
              <a:defRPr sz="6471">
                <a:solidFill>
                  <a:schemeClr val="lt1"/>
                </a:solidFill>
              </a:defRPr>
            </a:lvl3pPr>
            <a:lvl4pPr lvl="3" algn="ctr" rtl="0">
              <a:spcBef>
                <a:spcPts val="0"/>
              </a:spcBef>
              <a:spcAft>
                <a:spcPts val="0"/>
              </a:spcAft>
              <a:buClr>
                <a:schemeClr val="lt1"/>
              </a:buClr>
              <a:buSzPts val="5200"/>
              <a:buFont typeface="Arial"/>
              <a:buNone/>
              <a:defRPr sz="6471">
                <a:solidFill>
                  <a:schemeClr val="lt1"/>
                </a:solidFill>
              </a:defRPr>
            </a:lvl4pPr>
            <a:lvl5pPr lvl="4" algn="ctr" rtl="0">
              <a:spcBef>
                <a:spcPts val="0"/>
              </a:spcBef>
              <a:spcAft>
                <a:spcPts val="0"/>
              </a:spcAft>
              <a:buClr>
                <a:schemeClr val="lt1"/>
              </a:buClr>
              <a:buSzPts val="5200"/>
              <a:buFont typeface="Arial"/>
              <a:buNone/>
              <a:defRPr sz="6471">
                <a:solidFill>
                  <a:schemeClr val="lt1"/>
                </a:solidFill>
              </a:defRPr>
            </a:lvl5pPr>
            <a:lvl6pPr lvl="5" algn="ctr" rtl="0">
              <a:spcBef>
                <a:spcPts val="0"/>
              </a:spcBef>
              <a:spcAft>
                <a:spcPts val="0"/>
              </a:spcAft>
              <a:buClr>
                <a:schemeClr val="lt1"/>
              </a:buClr>
              <a:buSzPts val="5200"/>
              <a:buFont typeface="Arial"/>
              <a:buNone/>
              <a:defRPr sz="6471">
                <a:solidFill>
                  <a:schemeClr val="lt1"/>
                </a:solidFill>
              </a:defRPr>
            </a:lvl6pPr>
            <a:lvl7pPr lvl="6" algn="ctr" rtl="0">
              <a:spcBef>
                <a:spcPts val="0"/>
              </a:spcBef>
              <a:spcAft>
                <a:spcPts val="0"/>
              </a:spcAft>
              <a:buClr>
                <a:schemeClr val="lt1"/>
              </a:buClr>
              <a:buSzPts val="5200"/>
              <a:buFont typeface="Arial"/>
              <a:buNone/>
              <a:defRPr sz="6471">
                <a:solidFill>
                  <a:schemeClr val="lt1"/>
                </a:solidFill>
              </a:defRPr>
            </a:lvl7pPr>
            <a:lvl8pPr lvl="7" algn="ctr" rtl="0">
              <a:spcBef>
                <a:spcPts val="0"/>
              </a:spcBef>
              <a:spcAft>
                <a:spcPts val="0"/>
              </a:spcAft>
              <a:buClr>
                <a:schemeClr val="lt1"/>
              </a:buClr>
              <a:buSzPts val="5200"/>
              <a:buFont typeface="Arial"/>
              <a:buNone/>
              <a:defRPr sz="6471">
                <a:solidFill>
                  <a:schemeClr val="lt1"/>
                </a:solidFill>
              </a:defRPr>
            </a:lvl8pPr>
            <a:lvl9pPr lvl="8" algn="ctr" rtl="0">
              <a:spcBef>
                <a:spcPts val="0"/>
              </a:spcBef>
              <a:spcAft>
                <a:spcPts val="0"/>
              </a:spcAft>
              <a:buClr>
                <a:schemeClr val="lt1"/>
              </a:buClr>
              <a:buSzPts val="5200"/>
              <a:buFont typeface="Arial"/>
              <a:buNone/>
              <a:defRPr sz="6471">
                <a:solidFill>
                  <a:schemeClr val="lt1"/>
                </a:solidFill>
              </a:defRPr>
            </a:lvl9pPr>
          </a:lstStyle>
          <a:p>
            <a:r>
              <a:rPr lang="en-GB"/>
              <a:t>Click to edit Master title style</a:t>
            </a:r>
            <a:endParaRPr dirty="0"/>
          </a:p>
        </p:txBody>
      </p:sp>
    </p:spTree>
    <p:extLst>
      <p:ext uri="{BB962C8B-B14F-4D97-AF65-F5344CB8AC3E}">
        <p14:creationId xmlns:p14="http://schemas.microsoft.com/office/powerpoint/2010/main" val="15052542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Dark Teal" userDrawn="1">
  <p:cSld name="1_Divider - Dark Teal">
    <p:bg>
      <p:bgPr>
        <a:solidFill>
          <a:srgbClr val="2D4C44"/>
        </a:solidFill>
        <a:effectLst/>
      </p:bgPr>
    </p:bg>
    <p:spTree>
      <p:nvGrpSpPr>
        <p:cNvPr id="1" name="Shape 108"/>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9281816-2E1C-8C4A-683B-482451B9162F}"/>
              </a:ext>
            </a:extLst>
          </p:cNvPr>
          <p:cNvSpPr>
            <a:spLocks noGrp="1"/>
          </p:cNvSpPr>
          <p:nvPr>
            <p:ph type="pic" sz="quarter" idx="11" hasCustomPrompt="1"/>
          </p:nvPr>
        </p:nvSpPr>
        <p:spPr>
          <a:xfrm>
            <a:off x="0" y="1"/>
            <a:ext cx="12192000" cy="5820752"/>
          </a:xfrm>
          <a:custGeom>
            <a:avLst/>
            <a:gdLst>
              <a:gd name="connsiteX0" fmla="*/ 0 w 9144000"/>
              <a:gd name="connsiteY0" fmla="*/ 0 h 5143500"/>
              <a:gd name="connsiteX1" fmla="*/ 9144000 w 9144000"/>
              <a:gd name="connsiteY1" fmla="*/ 0 h 5143500"/>
              <a:gd name="connsiteX2" fmla="*/ 9144000 w 9144000"/>
              <a:gd name="connsiteY2" fmla="*/ 0 h 5143500"/>
              <a:gd name="connsiteX3" fmla="*/ 9144000 w 9144000"/>
              <a:gd name="connsiteY3" fmla="*/ 5143500 h 5143500"/>
              <a:gd name="connsiteX4" fmla="*/ 9144000 w 9144000"/>
              <a:gd name="connsiteY4" fmla="*/ 5143500 h 5143500"/>
              <a:gd name="connsiteX5" fmla="*/ 0 w 9144000"/>
              <a:gd name="connsiteY5" fmla="*/ 5143500 h 5143500"/>
              <a:gd name="connsiteX6" fmla="*/ 0 w 9144000"/>
              <a:gd name="connsiteY6" fmla="*/ 5143500 h 5143500"/>
              <a:gd name="connsiteX7" fmla="*/ 0 w 9144000"/>
              <a:gd name="connsiteY7" fmla="*/ 0 h 5143500"/>
              <a:gd name="connsiteX8" fmla="*/ 0 w 9144000"/>
              <a:gd name="connsiteY8" fmla="*/ 0 h 5143500"/>
              <a:gd name="connsiteX0" fmla="*/ 0 w 9144000"/>
              <a:gd name="connsiteY0" fmla="*/ 0 h 5143500"/>
              <a:gd name="connsiteX1" fmla="*/ 9144000 w 9144000"/>
              <a:gd name="connsiteY1" fmla="*/ 0 h 5143500"/>
              <a:gd name="connsiteX2" fmla="*/ 9144000 w 9144000"/>
              <a:gd name="connsiteY2" fmla="*/ 0 h 5143500"/>
              <a:gd name="connsiteX3" fmla="*/ 9144000 w 9144000"/>
              <a:gd name="connsiteY3" fmla="*/ 5143500 h 5143500"/>
              <a:gd name="connsiteX4" fmla="*/ 9144000 w 9144000"/>
              <a:gd name="connsiteY4" fmla="*/ 5143500 h 5143500"/>
              <a:gd name="connsiteX5" fmla="*/ 0 w 9144000"/>
              <a:gd name="connsiteY5" fmla="*/ 5143500 h 5143500"/>
              <a:gd name="connsiteX6" fmla="*/ 0 w 9144000"/>
              <a:gd name="connsiteY6" fmla="*/ 3728767 h 5143500"/>
              <a:gd name="connsiteX7" fmla="*/ 0 w 9144000"/>
              <a:gd name="connsiteY7" fmla="*/ 0 h 5143500"/>
              <a:gd name="connsiteX8" fmla="*/ 0 w 9144000"/>
              <a:gd name="connsiteY8" fmla="*/ 0 h 5143500"/>
              <a:gd name="connsiteX0" fmla="*/ 0 w 9144000"/>
              <a:gd name="connsiteY0" fmla="*/ 0 h 5143500"/>
              <a:gd name="connsiteX1" fmla="*/ 9144000 w 9144000"/>
              <a:gd name="connsiteY1" fmla="*/ 0 h 5143500"/>
              <a:gd name="connsiteX2" fmla="*/ 9144000 w 9144000"/>
              <a:gd name="connsiteY2" fmla="*/ 0 h 5143500"/>
              <a:gd name="connsiteX3" fmla="*/ 9144000 w 9144000"/>
              <a:gd name="connsiteY3" fmla="*/ 5143500 h 5143500"/>
              <a:gd name="connsiteX4" fmla="*/ 9144000 w 9144000"/>
              <a:gd name="connsiteY4" fmla="*/ 5143500 h 5143500"/>
              <a:gd name="connsiteX5" fmla="*/ 1915064 w 9144000"/>
              <a:gd name="connsiteY5" fmla="*/ 4286610 h 5143500"/>
              <a:gd name="connsiteX6" fmla="*/ 0 w 9144000"/>
              <a:gd name="connsiteY6" fmla="*/ 3728767 h 5143500"/>
              <a:gd name="connsiteX7" fmla="*/ 0 w 9144000"/>
              <a:gd name="connsiteY7" fmla="*/ 0 h 5143500"/>
              <a:gd name="connsiteX8" fmla="*/ 0 w 9144000"/>
              <a:gd name="connsiteY8" fmla="*/ 0 h 5143500"/>
              <a:gd name="connsiteX0" fmla="*/ 0 w 9144000"/>
              <a:gd name="connsiteY0" fmla="*/ 0 h 5143500"/>
              <a:gd name="connsiteX1" fmla="*/ 9144000 w 9144000"/>
              <a:gd name="connsiteY1" fmla="*/ 0 h 5143500"/>
              <a:gd name="connsiteX2" fmla="*/ 9144000 w 9144000"/>
              <a:gd name="connsiteY2" fmla="*/ 0 h 5143500"/>
              <a:gd name="connsiteX3" fmla="*/ 9144000 w 9144000"/>
              <a:gd name="connsiteY3" fmla="*/ 5143500 h 5143500"/>
              <a:gd name="connsiteX4" fmla="*/ 9138249 w 9144000"/>
              <a:gd name="connsiteY4" fmla="*/ 3918549 h 5143500"/>
              <a:gd name="connsiteX5" fmla="*/ 1915064 w 9144000"/>
              <a:gd name="connsiteY5" fmla="*/ 4286610 h 5143500"/>
              <a:gd name="connsiteX6" fmla="*/ 0 w 9144000"/>
              <a:gd name="connsiteY6" fmla="*/ 3728767 h 5143500"/>
              <a:gd name="connsiteX7" fmla="*/ 0 w 9144000"/>
              <a:gd name="connsiteY7" fmla="*/ 0 h 5143500"/>
              <a:gd name="connsiteX8" fmla="*/ 0 w 9144000"/>
              <a:gd name="connsiteY8" fmla="*/ 0 h 5143500"/>
              <a:gd name="connsiteX0" fmla="*/ 0 w 9144000"/>
              <a:gd name="connsiteY0" fmla="*/ 0 h 4286610"/>
              <a:gd name="connsiteX1" fmla="*/ 9144000 w 9144000"/>
              <a:gd name="connsiteY1" fmla="*/ 0 h 4286610"/>
              <a:gd name="connsiteX2" fmla="*/ 9144000 w 9144000"/>
              <a:gd name="connsiteY2" fmla="*/ 0 h 4286610"/>
              <a:gd name="connsiteX3" fmla="*/ 8770189 w 9144000"/>
              <a:gd name="connsiteY3" fmla="*/ 3429718 h 4286610"/>
              <a:gd name="connsiteX4" fmla="*/ 9138249 w 9144000"/>
              <a:gd name="connsiteY4" fmla="*/ 3918549 h 4286610"/>
              <a:gd name="connsiteX5" fmla="*/ 1915064 w 9144000"/>
              <a:gd name="connsiteY5" fmla="*/ 4286610 h 4286610"/>
              <a:gd name="connsiteX6" fmla="*/ 0 w 9144000"/>
              <a:gd name="connsiteY6" fmla="*/ 3728767 h 4286610"/>
              <a:gd name="connsiteX7" fmla="*/ 0 w 9144000"/>
              <a:gd name="connsiteY7" fmla="*/ 0 h 4286610"/>
              <a:gd name="connsiteX8" fmla="*/ 0 w 9144000"/>
              <a:gd name="connsiteY8" fmla="*/ 0 h 4286610"/>
              <a:gd name="connsiteX0" fmla="*/ 0 w 9144000"/>
              <a:gd name="connsiteY0" fmla="*/ 0 h 4286610"/>
              <a:gd name="connsiteX1" fmla="*/ 9144000 w 9144000"/>
              <a:gd name="connsiteY1" fmla="*/ 0 h 4286610"/>
              <a:gd name="connsiteX2" fmla="*/ 9144000 w 9144000"/>
              <a:gd name="connsiteY2" fmla="*/ 0 h 4286610"/>
              <a:gd name="connsiteX3" fmla="*/ 8770189 w 9144000"/>
              <a:gd name="connsiteY3" fmla="*/ 3429718 h 4286610"/>
              <a:gd name="connsiteX4" fmla="*/ 8022566 w 9144000"/>
              <a:gd name="connsiteY4" fmla="*/ 3843787 h 4286610"/>
              <a:gd name="connsiteX5" fmla="*/ 1915064 w 9144000"/>
              <a:gd name="connsiteY5" fmla="*/ 4286610 h 4286610"/>
              <a:gd name="connsiteX6" fmla="*/ 0 w 9144000"/>
              <a:gd name="connsiteY6" fmla="*/ 3728767 h 4286610"/>
              <a:gd name="connsiteX7" fmla="*/ 0 w 9144000"/>
              <a:gd name="connsiteY7" fmla="*/ 0 h 4286610"/>
              <a:gd name="connsiteX8" fmla="*/ 0 w 9144000"/>
              <a:gd name="connsiteY8" fmla="*/ 0 h 4286610"/>
              <a:gd name="connsiteX0" fmla="*/ 0 w 9144000"/>
              <a:gd name="connsiteY0" fmla="*/ 0 h 4286610"/>
              <a:gd name="connsiteX1" fmla="*/ 9144000 w 9144000"/>
              <a:gd name="connsiteY1" fmla="*/ 0 h 4286610"/>
              <a:gd name="connsiteX2" fmla="*/ 9144000 w 9144000"/>
              <a:gd name="connsiteY2" fmla="*/ 0 h 4286610"/>
              <a:gd name="connsiteX3" fmla="*/ 9144000 w 9144000"/>
              <a:gd name="connsiteY3" fmla="*/ 3947303 h 4286610"/>
              <a:gd name="connsiteX4" fmla="*/ 8022566 w 9144000"/>
              <a:gd name="connsiteY4" fmla="*/ 3843787 h 4286610"/>
              <a:gd name="connsiteX5" fmla="*/ 1915064 w 9144000"/>
              <a:gd name="connsiteY5" fmla="*/ 4286610 h 4286610"/>
              <a:gd name="connsiteX6" fmla="*/ 0 w 9144000"/>
              <a:gd name="connsiteY6" fmla="*/ 3728767 h 4286610"/>
              <a:gd name="connsiteX7" fmla="*/ 0 w 9144000"/>
              <a:gd name="connsiteY7" fmla="*/ 0 h 4286610"/>
              <a:gd name="connsiteX8" fmla="*/ 0 w 9144000"/>
              <a:gd name="connsiteY8" fmla="*/ 0 h 4286610"/>
              <a:gd name="connsiteX0" fmla="*/ 0 w 9144000"/>
              <a:gd name="connsiteY0" fmla="*/ 0 h 4286610"/>
              <a:gd name="connsiteX1" fmla="*/ 9144000 w 9144000"/>
              <a:gd name="connsiteY1" fmla="*/ 0 h 4286610"/>
              <a:gd name="connsiteX2" fmla="*/ 9144000 w 9144000"/>
              <a:gd name="connsiteY2" fmla="*/ 0 h 4286610"/>
              <a:gd name="connsiteX3" fmla="*/ 9144000 w 9144000"/>
              <a:gd name="connsiteY3" fmla="*/ 3947303 h 4286610"/>
              <a:gd name="connsiteX4" fmla="*/ 7942053 w 9144000"/>
              <a:gd name="connsiteY4" fmla="*/ 3866791 h 4286610"/>
              <a:gd name="connsiteX5" fmla="*/ 1915064 w 9144000"/>
              <a:gd name="connsiteY5" fmla="*/ 4286610 h 4286610"/>
              <a:gd name="connsiteX6" fmla="*/ 0 w 9144000"/>
              <a:gd name="connsiteY6" fmla="*/ 3728767 h 4286610"/>
              <a:gd name="connsiteX7" fmla="*/ 0 w 9144000"/>
              <a:gd name="connsiteY7" fmla="*/ 0 h 4286610"/>
              <a:gd name="connsiteX8" fmla="*/ 0 w 9144000"/>
              <a:gd name="connsiteY8" fmla="*/ 0 h 4286610"/>
              <a:gd name="connsiteX0" fmla="*/ 0 w 9144000"/>
              <a:gd name="connsiteY0" fmla="*/ 0 h 4286610"/>
              <a:gd name="connsiteX1" fmla="*/ 9144000 w 9144000"/>
              <a:gd name="connsiteY1" fmla="*/ 0 h 4286610"/>
              <a:gd name="connsiteX2" fmla="*/ 9144000 w 9144000"/>
              <a:gd name="connsiteY2" fmla="*/ 0 h 4286610"/>
              <a:gd name="connsiteX3" fmla="*/ 9144000 w 9144000"/>
              <a:gd name="connsiteY3" fmla="*/ 3947303 h 4286610"/>
              <a:gd name="connsiteX4" fmla="*/ 7424468 w 9144000"/>
              <a:gd name="connsiteY4" fmla="*/ 3993312 h 4286610"/>
              <a:gd name="connsiteX5" fmla="*/ 1915064 w 9144000"/>
              <a:gd name="connsiteY5" fmla="*/ 4286610 h 4286610"/>
              <a:gd name="connsiteX6" fmla="*/ 0 w 9144000"/>
              <a:gd name="connsiteY6" fmla="*/ 3728767 h 4286610"/>
              <a:gd name="connsiteX7" fmla="*/ 0 w 9144000"/>
              <a:gd name="connsiteY7" fmla="*/ 0 h 4286610"/>
              <a:gd name="connsiteX8" fmla="*/ 0 w 9144000"/>
              <a:gd name="connsiteY8" fmla="*/ 0 h 4286610"/>
              <a:gd name="connsiteX0" fmla="*/ 0 w 9144000"/>
              <a:gd name="connsiteY0" fmla="*/ 0 h 4286610"/>
              <a:gd name="connsiteX1" fmla="*/ 9144000 w 9144000"/>
              <a:gd name="connsiteY1" fmla="*/ 0 h 4286610"/>
              <a:gd name="connsiteX2" fmla="*/ 9144000 w 9144000"/>
              <a:gd name="connsiteY2" fmla="*/ 0 h 4286610"/>
              <a:gd name="connsiteX3" fmla="*/ 9144000 w 9144000"/>
              <a:gd name="connsiteY3" fmla="*/ 3947303 h 4286610"/>
              <a:gd name="connsiteX4" fmla="*/ 7424468 w 9144000"/>
              <a:gd name="connsiteY4" fmla="*/ 3993312 h 4286610"/>
              <a:gd name="connsiteX5" fmla="*/ 1915064 w 9144000"/>
              <a:gd name="connsiteY5" fmla="*/ 4286610 h 4286610"/>
              <a:gd name="connsiteX6" fmla="*/ 0 w 9144000"/>
              <a:gd name="connsiteY6" fmla="*/ 3728767 h 4286610"/>
              <a:gd name="connsiteX7" fmla="*/ 0 w 9144000"/>
              <a:gd name="connsiteY7" fmla="*/ 0 h 4286610"/>
              <a:gd name="connsiteX8" fmla="*/ 0 w 9144000"/>
              <a:gd name="connsiteY8" fmla="*/ 0 h 4286610"/>
              <a:gd name="connsiteX0" fmla="*/ 0 w 9144000"/>
              <a:gd name="connsiteY0" fmla="*/ 0 h 4286610"/>
              <a:gd name="connsiteX1" fmla="*/ 9144000 w 9144000"/>
              <a:gd name="connsiteY1" fmla="*/ 0 h 4286610"/>
              <a:gd name="connsiteX2" fmla="*/ 9144000 w 9144000"/>
              <a:gd name="connsiteY2" fmla="*/ 0 h 4286610"/>
              <a:gd name="connsiteX3" fmla="*/ 9144000 w 9144000"/>
              <a:gd name="connsiteY3" fmla="*/ 3947303 h 4286610"/>
              <a:gd name="connsiteX4" fmla="*/ 7424468 w 9144000"/>
              <a:gd name="connsiteY4" fmla="*/ 3993312 h 4286610"/>
              <a:gd name="connsiteX5" fmla="*/ 1915064 w 9144000"/>
              <a:gd name="connsiteY5" fmla="*/ 4286610 h 4286610"/>
              <a:gd name="connsiteX6" fmla="*/ 0 w 9144000"/>
              <a:gd name="connsiteY6" fmla="*/ 3728767 h 4286610"/>
              <a:gd name="connsiteX7" fmla="*/ 0 w 9144000"/>
              <a:gd name="connsiteY7" fmla="*/ 0 h 4286610"/>
              <a:gd name="connsiteX8" fmla="*/ 0 w 9144000"/>
              <a:gd name="connsiteY8" fmla="*/ 0 h 4286610"/>
              <a:gd name="connsiteX0" fmla="*/ 0 w 9144000"/>
              <a:gd name="connsiteY0" fmla="*/ 0 h 4286610"/>
              <a:gd name="connsiteX1" fmla="*/ 9144000 w 9144000"/>
              <a:gd name="connsiteY1" fmla="*/ 0 h 4286610"/>
              <a:gd name="connsiteX2" fmla="*/ 9144000 w 9144000"/>
              <a:gd name="connsiteY2" fmla="*/ 0 h 4286610"/>
              <a:gd name="connsiteX3" fmla="*/ 9144000 w 9144000"/>
              <a:gd name="connsiteY3" fmla="*/ 3947303 h 4286610"/>
              <a:gd name="connsiteX4" fmla="*/ 7424468 w 9144000"/>
              <a:gd name="connsiteY4" fmla="*/ 3993312 h 4286610"/>
              <a:gd name="connsiteX5" fmla="*/ 1915064 w 9144000"/>
              <a:gd name="connsiteY5" fmla="*/ 4286610 h 4286610"/>
              <a:gd name="connsiteX6" fmla="*/ 0 w 9144000"/>
              <a:gd name="connsiteY6" fmla="*/ 3728767 h 4286610"/>
              <a:gd name="connsiteX7" fmla="*/ 0 w 9144000"/>
              <a:gd name="connsiteY7" fmla="*/ 0 h 4286610"/>
              <a:gd name="connsiteX8" fmla="*/ 0 w 9144000"/>
              <a:gd name="connsiteY8" fmla="*/ 0 h 4286610"/>
              <a:gd name="connsiteX0" fmla="*/ 0 w 9144000"/>
              <a:gd name="connsiteY0" fmla="*/ 0 h 4286639"/>
              <a:gd name="connsiteX1" fmla="*/ 9144000 w 9144000"/>
              <a:gd name="connsiteY1" fmla="*/ 0 h 4286639"/>
              <a:gd name="connsiteX2" fmla="*/ 9144000 w 9144000"/>
              <a:gd name="connsiteY2" fmla="*/ 0 h 4286639"/>
              <a:gd name="connsiteX3" fmla="*/ 9144000 w 9144000"/>
              <a:gd name="connsiteY3" fmla="*/ 3947303 h 4286639"/>
              <a:gd name="connsiteX4" fmla="*/ 7424468 w 9144000"/>
              <a:gd name="connsiteY4" fmla="*/ 3993312 h 4286639"/>
              <a:gd name="connsiteX5" fmla="*/ 1915064 w 9144000"/>
              <a:gd name="connsiteY5" fmla="*/ 4286610 h 4286639"/>
              <a:gd name="connsiteX6" fmla="*/ 0 w 9144000"/>
              <a:gd name="connsiteY6" fmla="*/ 3728767 h 4286639"/>
              <a:gd name="connsiteX7" fmla="*/ 0 w 9144000"/>
              <a:gd name="connsiteY7" fmla="*/ 0 h 4286639"/>
              <a:gd name="connsiteX8" fmla="*/ 0 w 9144000"/>
              <a:gd name="connsiteY8" fmla="*/ 0 h 4286639"/>
              <a:gd name="connsiteX0" fmla="*/ 0 w 9144000"/>
              <a:gd name="connsiteY0" fmla="*/ 0 h 4365274"/>
              <a:gd name="connsiteX1" fmla="*/ 9144000 w 9144000"/>
              <a:gd name="connsiteY1" fmla="*/ 0 h 4365274"/>
              <a:gd name="connsiteX2" fmla="*/ 9144000 w 9144000"/>
              <a:gd name="connsiteY2" fmla="*/ 0 h 4365274"/>
              <a:gd name="connsiteX3" fmla="*/ 9144000 w 9144000"/>
              <a:gd name="connsiteY3" fmla="*/ 3947303 h 4365274"/>
              <a:gd name="connsiteX4" fmla="*/ 7424468 w 9144000"/>
              <a:gd name="connsiteY4" fmla="*/ 3993312 h 4365274"/>
              <a:gd name="connsiteX5" fmla="*/ 1915064 w 9144000"/>
              <a:gd name="connsiteY5" fmla="*/ 4286610 h 4365274"/>
              <a:gd name="connsiteX6" fmla="*/ 0 w 9144000"/>
              <a:gd name="connsiteY6" fmla="*/ 3728767 h 4365274"/>
              <a:gd name="connsiteX7" fmla="*/ 0 w 9144000"/>
              <a:gd name="connsiteY7" fmla="*/ 0 h 4365274"/>
              <a:gd name="connsiteX8" fmla="*/ 0 w 9144000"/>
              <a:gd name="connsiteY8" fmla="*/ 0 h 4365274"/>
              <a:gd name="connsiteX0" fmla="*/ 0 w 9144000"/>
              <a:gd name="connsiteY0" fmla="*/ 0 h 4312993"/>
              <a:gd name="connsiteX1" fmla="*/ 9144000 w 9144000"/>
              <a:gd name="connsiteY1" fmla="*/ 0 h 4312993"/>
              <a:gd name="connsiteX2" fmla="*/ 9144000 w 9144000"/>
              <a:gd name="connsiteY2" fmla="*/ 0 h 4312993"/>
              <a:gd name="connsiteX3" fmla="*/ 9144000 w 9144000"/>
              <a:gd name="connsiteY3" fmla="*/ 3947303 h 4312993"/>
              <a:gd name="connsiteX4" fmla="*/ 7424468 w 9144000"/>
              <a:gd name="connsiteY4" fmla="*/ 3993312 h 4312993"/>
              <a:gd name="connsiteX5" fmla="*/ 1915064 w 9144000"/>
              <a:gd name="connsiteY5" fmla="*/ 4286610 h 4312993"/>
              <a:gd name="connsiteX6" fmla="*/ 0 w 9144000"/>
              <a:gd name="connsiteY6" fmla="*/ 3728767 h 4312993"/>
              <a:gd name="connsiteX7" fmla="*/ 0 w 9144000"/>
              <a:gd name="connsiteY7" fmla="*/ 0 h 4312993"/>
              <a:gd name="connsiteX8" fmla="*/ 0 w 9144000"/>
              <a:gd name="connsiteY8" fmla="*/ 0 h 4312993"/>
              <a:gd name="connsiteX0" fmla="*/ 0 w 9144000"/>
              <a:gd name="connsiteY0" fmla="*/ 0 h 4365564"/>
              <a:gd name="connsiteX1" fmla="*/ 9144000 w 9144000"/>
              <a:gd name="connsiteY1" fmla="*/ 0 h 4365564"/>
              <a:gd name="connsiteX2" fmla="*/ 9144000 w 9144000"/>
              <a:gd name="connsiteY2" fmla="*/ 0 h 4365564"/>
              <a:gd name="connsiteX3" fmla="*/ 9144000 w 9144000"/>
              <a:gd name="connsiteY3" fmla="*/ 3947303 h 4365564"/>
              <a:gd name="connsiteX4" fmla="*/ 7424468 w 9144000"/>
              <a:gd name="connsiteY4" fmla="*/ 3993312 h 4365564"/>
              <a:gd name="connsiteX5" fmla="*/ 1915064 w 9144000"/>
              <a:gd name="connsiteY5" fmla="*/ 4286610 h 4365564"/>
              <a:gd name="connsiteX6" fmla="*/ 0 w 9144000"/>
              <a:gd name="connsiteY6" fmla="*/ 3728767 h 4365564"/>
              <a:gd name="connsiteX7" fmla="*/ 0 w 9144000"/>
              <a:gd name="connsiteY7" fmla="*/ 0 h 4365564"/>
              <a:gd name="connsiteX8" fmla="*/ 0 w 9144000"/>
              <a:gd name="connsiteY8" fmla="*/ 0 h 436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4365564">
                <a:moveTo>
                  <a:pt x="0" y="0"/>
                </a:moveTo>
                <a:lnTo>
                  <a:pt x="9144000" y="0"/>
                </a:lnTo>
                <a:lnTo>
                  <a:pt x="9144000" y="0"/>
                </a:lnTo>
                <a:lnTo>
                  <a:pt x="9144000" y="3947303"/>
                </a:lnTo>
                <a:cubicBezTo>
                  <a:pt x="8133751" y="3128752"/>
                  <a:pt x="8670506" y="3356874"/>
                  <a:pt x="7424468" y="3993312"/>
                </a:cubicBezTo>
                <a:cubicBezTo>
                  <a:pt x="5674264" y="2785614"/>
                  <a:pt x="5603336" y="4775440"/>
                  <a:pt x="1915064" y="4286610"/>
                </a:cubicBezTo>
                <a:cubicBezTo>
                  <a:pt x="1754038" y="4290443"/>
                  <a:pt x="638355" y="3914715"/>
                  <a:pt x="0" y="3728767"/>
                </a:cubicBezTo>
                <a:lnTo>
                  <a:pt x="0" y="0"/>
                </a:lnTo>
                <a:lnTo>
                  <a:pt x="0" y="0"/>
                </a:lnTo>
                <a:close/>
              </a:path>
            </a:pathLst>
          </a:custGeom>
          <a:noFill/>
        </p:spPr>
        <p:txBody>
          <a:bodyPr/>
          <a:lstStyle>
            <a:lvl1pPr>
              <a:defRPr>
                <a:solidFill>
                  <a:schemeClr val="bg1"/>
                </a:solidFill>
              </a:defRPr>
            </a:lvl1pPr>
          </a:lstStyle>
          <a:p>
            <a:r>
              <a:rPr lang="en-US" dirty="0"/>
              <a:t>Background image, not too much detail or contrast</a:t>
            </a:r>
          </a:p>
        </p:txBody>
      </p:sp>
      <p:grpSp>
        <p:nvGrpSpPr>
          <p:cNvPr id="8" name="Group 7">
            <a:extLst>
              <a:ext uri="{FF2B5EF4-FFF2-40B4-BE49-F238E27FC236}">
                <a16:creationId xmlns:a16="http://schemas.microsoft.com/office/drawing/2014/main" id="{85816CDA-3236-C1A0-2382-C8007FD3CCB2}"/>
              </a:ext>
            </a:extLst>
          </p:cNvPr>
          <p:cNvGrpSpPr/>
          <p:nvPr userDrawn="1"/>
        </p:nvGrpSpPr>
        <p:grpSpPr>
          <a:xfrm>
            <a:off x="0" y="7506"/>
            <a:ext cx="12192000" cy="5890631"/>
            <a:chOff x="0" y="5629"/>
            <a:chExt cx="9144000" cy="4417973"/>
          </a:xfrm>
        </p:grpSpPr>
        <p:sp>
          <p:nvSpPr>
            <p:cNvPr id="5" name="Graphic 18">
              <a:extLst>
                <a:ext uri="{FF2B5EF4-FFF2-40B4-BE49-F238E27FC236}">
                  <a16:creationId xmlns:a16="http://schemas.microsoft.com/office/drawing/2014/main" id="{1408D06C-6232-72CA-B2A5-0871257D643B}"/>
                </a:ext>
              </a:extLst>
            </p:cNvPr>
            <p:cNvSpPr/>
            <p:nvPr userDrawn="1"/>
          </p:nvSpPr>
          <p:spPr>
            <a:xfrm>
              <a:off x="0" y="5629"/>
              <a:ext cx="9144000" cy="4402859"/>
            </a:xfrm>
            <a:custGeom>
              <a:avLst/>
              <a:gdLst>
                <a:gd name="connsiteX0" fmla="*/ 9144000 w 9144000"/>
                <a:gd name="connsiteY0" fmla="*/ 0 h 4402859"/>
                <a:gd name="connsiteX1" fmla="*/ 0 w 9144000"/>
                <a:gd name="connsiteY1" fmla="*/ 0 h 4402859"/>
                <a:gd name="connsiteX2" fmla="*/ 0 w 9144000"/>
                <a:gd name="connsiteY2" fmla="*/ 3693421 h 4402859"/>
                <a:gd name="connsiteX3" fmla="*/ 2432050 w 9144000"/>
                <a:gd name="connsiteY3" fmla="*/ 4372407 h 4402859"/>
                <a:gd name="connsiteX4" fmla="*/ 5575300 w 9144000"/>
                <a:gd name="connsiteY4" fmla="*/ 3821346 h 4402859"/>
                <a:gd name="connsiteX5" fmla="*/ 7134225 w 9144000"/>
                <a:gd name="connsiteY5" fmla="*/ 3893509 h 4402859"/>
                <a:gd name="connsiteX6" fmla="*/ 8432800 w 9144000"/>
                <a:gd name="connsiteY6" fmla="*/ 3417890 h 4402859"/>
                <a:gd name="connsiteX7" fmla="*/ 9144000 w 9144000"/>
                <a:gd name="connsiteY7" fmla="*/ 3991912 h 4402859"/>
                <a:gd name="connsiteX8" fmla="*/ 9144000 w 9144000"/>
                <a:gd name="connsiteY8" fmla="*/ 0 h 440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4402859">
                  <a:moveTo>
                    <a:pt x="9144000" y="0"/>
                  </a:moveTo>
                  <a:lnTo>
                    <a:pt x="0" y="0"/>
                  </a:lnTo>
                  <a:lnTo>
                    <a:pt x="0" y="3693421"/>
                  </a:lnTo>
                  <a:cubicBezTo>
                    <a:pt x="348524" y="3867268"/>
                    <a:pt x="1196975" y="4241202"/>
                    <a:pt x="2432050" y="4372407"/>
                  </a:cubicBezTo>
                  <a:cubicBezTo>
                    <a:pt x="3921125" y="4530594"/>
                    <a:pt x="4994275" y="4031274"/>
                    <a:pt x="5575300" y="3821346"/>
                  </a:cubicBezTo>
                  <a:cubicBezTo>
                    <a:pt x="6738811" y="3400952"/>
                    <a:pt x="6714935" y="3568632"/>
                    <a:pt x="7134225" y="3893509"/>
                  </a:cubicBezTo>
                  <a:cubicBezTo>
                    <a:pt x="7667625" y="4306804"/>
                    <a:pt x="8020050" y="3417890"/>
                    <a:pt x="8432800" y="3417890"/>
                  </a:cubicBezTo>
                  <a:cubicBezTo>
                    <a:pt x="8724900" y="3417890"/>
                    <a:pt x="9007475" y="3818066"/>
                    <a:pt x="9144000" y="3991912"/>
                  </a:cubicBezTo>
                  <a:lnTo>
                    <a:pt x="9144000" y="0"/>
                  </a:lnTo>
                  <a:close/>
                </a:path>
              </a:pathLst>
            </a:custGeom>
            <a:solidFill>
              <a:srgbClr val="142721">
                <a:alpha val="49956"/>
              </a:srgbClr>
            </a:solidFill>
            <a:ln w="6350" cap="flat">
              <a:noFill/>
              <a:prstDash val="solid"/>
              <a:miter/>
            </a:ln>
            <a:effectLst/>
          </p:spPr>
          <p:txBody>
            <a:bodyPr rtlCol="0" anchor="ctr"/>
            <a:lstStyle/>
            <a:p>
              <a:endParaRPr lang="en-US" sz="1867" dirty="0"/>
            </a:p>
          </p:txBody>
        </p:sp>
        <p:pic>
          <p:nvPicPr>
            <p:cNvPr id="6" name="Graphic 5">
              <a:extLst>
                <a:ext uri="{FF2B5EF4-FFF2-40B4-BE49-F238E27FC236}">
                  <a16:creationId xmlns:a16="http://schemas.microsoft.com/office/drawing/2014/main" id="{EC921279-E2F3-20AA-F236-731F0BC61F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297536"/>
              <a:ext cx="9144000" cy="1126066"/>
            </a:xfrm>
            <a:prstGeom prst="rect">
              <a:avLst/>
            </a:prstGeom>
          </p:spPr>
        </p:pic>
      </p:grpSp>
      <p:sp>
        <p:nvSpPr>
          <p:cNvPr id="112" name="Google Shape;112;p16"/>
          <p:cNvSpPr txBox="1">
            <a:spLocks noGrp="1"/>
          </p:cNvSpPr>
          <p:nvPr>
            <p:ph type="subTitle" idx="1"/>
          </p:nvPr>
        </p:nvSpPr>
        <p:spPr>
          <a:xfrm>
            <a:off x="1458177" y="2160406"/>
            <a:ext cx="9821984" cy="1268593"/>
          </a:xfrm>
          <a:prstGeom prst="rect">
            <a:avLst/>
          </a:prstGeom>
          <a:noFill/>
          <a:ln>
            <a:noFill/>
          </a:ln>
        </p:spPr>
        <p:txBody>
          <a:bodyPr spcFirstLastPara="1" wrap="square" lIns="91425" tIns="91425" rIns="91425" bIns="91425" anchor="t" anchorCtr="0">
            <a:noAutofit/>
          </a:bodyPr>
          <a:lstStyle>
            <a:lvl1pPr marL="0" marR="0" lvl="0" indent="0" algn="l" rtl="0">
              <a:lnSpc>
                <a:spcPts val="4400"/>
              </a:lnSpc>
              <a:spcBef>
                <a:spcPts val="0"/>
              </a:spcBef>
              <a:spcAft>
                <a:spcPts val="0"/>
              </a:spcAft>
              <a:buClr>
                <a:schemeClr val="lt1"/>
              </a:buClr>
              <a:buSzPts val="1400"/>
              <a:buFont typeface="Arial"/>
              <a:buNone/>
              <a:tabLst/>
              <a:defRPr sz="3733" b="0" i="0" u="none" strike="noStrike" cap="none">
                <a:solidFill>
                  <a:schemeClr val="lt1"/>
                </a:solidFill>
                <a:latin typeface="Figtree" pitchFamily="2" charset="0"/>
                <a:ea typeface="Figtree" pitchFamily="2" charset="0"/>
                <a:cs typeface="Figtree" pitchFamily="2" charset="0"/>
                <a:sym typeface="Work Sans"/>
              </a:defRPr>
            </a:lvl1pPr>
            <a:lvl2pPr marR="0" lvl="1"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2pPr>
            <a:lvl3pPr marR="0" lvl="2"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3pPr>
            <a:lvl4pPr marR="0" lvl="3"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4pPr>
            <a:lvl5pPr marR="0" lvl="4"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5pPr>
            <a:lvl6pPr marR="0" lvl="5"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6pPr>
            <a:lvl7pPr marR="0" lvl="6"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7pPr>
            <a:lvl8pPr marR="0" lvl="7"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8pPr>
            <a:lvl9pPr marR="0" lvl="8"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9pPr>
          </a:lstStyle>
          <a:p>
            <a:r>
              <a:rPr lang="en-GB"/>
              <a:t>Click to edit Master subtitle style</a:t>
            </a:r>
            <a:endParaRPr dirty="0"/>
          </a:p>
        </p:txBody>
      </p:sp>
      <p:sp>
        <p:nvSpPr>
          <p:cNvPr id="4" name="Text Placeholder 3">
            <a:extLst>
              <a:ext uri="{FF2B5EF4-FFF2-40B4-BE49-F238E27FC236}">
                <a16:creationId xmlns:a16="http://schemas.microsoft.com/office/drawing/2014/main" id="{A7335495-B4A2-C4B7-2120-01C8C36711D9}"/>
              </a:ext>
            </a:extLst>
          </p:cNvPr>
          <p:cNvSpPr>
            <a:spLocks noGrp="1"/>
          </p:cNvSpPr>
          <p:nvPr>
            <p:ph type="body" sz="quarter" idx="10"/>
          </p:nvPr>
        </p:nvSpPr>
        <p:spPr>
          <a:xfrm>
            <a:off x="1455590" y="4137083"/>
            <a:ext cx="9824571" cy="577157"/>
          </a:xfrm>
          <a:prstGeom prst="rect">
            <a:avLst/>
          </a:prstGeom>
        </p:spPr>
        <p:txBody>
          <a:bodyPr>
            <a:noAutofit/>
          </a:bodyPr>
          <a:lstStyle>
            <a:lvl1pPr marL="23999" indent="0">
              <a:lnSpc>
                <a:spcPct val="100000"/>
              </a:lnSpc>
              <a:tabLst/>
              <a:defRPr sz="2667">
                <a:solidFill>
                  <a:schemeClr val="bg1"/>
                </a:solidFill>
                <a:latin typeface="Figtree" pitchFamily="2" charset="0"/>
              </a:defRPr>
            </a:lvl1pPr>
            <a:lvl2pPr marL="711182" indent="0">
              <a:buNone/>
              <a:defRPr/>
            </a:lvl2pPr>
          </a:lstStyle>
          <a:p>
            <a:pPr lvl="0"/>
            <a:r>
              <a:rPr lang="en-GB"/>
              <a:t>Click to edit Master text styles</a:t>
            </a:r>
          </a:p>
        </p:txBody>
      </p:sp>
      <p:sp>
        <p:nvSpPr>
          <p:cNvPr id="113" name="Google Shape;113;p16"/>
          <p:cNvSpPr txBox="1">
            <a:spLocks noGrp="1"/>
          </p:cNvSpPr>
          <p:nvPr>
            <p:ph type="ctrTitle"/>
          </p:nvPr>
        </p:nvSpPr>
        <p:spPr>
          <a:xfrm>
            <a:off x="1444599" y="1094367"/>
            <a:ext cx="9825317" cy="1190351"/>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lt1"/>
              </a:buClr>
              <a:buSzPts val="5200"/>
              <a:buFont typeface="Work Sans"/>
              <a:buNone/>
              <a:defRPr sz="6471" b="1" i="0" u="none" strike="noStrike" cap="none">
                <a:solidFill>
                  <a:schemeClr val="lt1"/>
                </a:solidFill>
                <a:latin typeface="Figtree" pitchFamily="2" charset="0"/>
                <a:ea typeface="Figtree" pitchFamily="2" charset="0"/>
                <a:cs typeface="Figtree" pitchFamily="2" charset="0"/>
                <a:sym typeface="Work Sans"/>
              </a:defRPr>
            </a:lvl1pPr>
            <a:lvl2pPr lvl="1" algn="ctr" rtl="0">
              <a:spcBef>
                <a:spcPts val="0"/>
              </a:spcBef>
              <a:spcAft>
                <a:spcPts val="0"/>
              </a:spcAft>
              <a:buClr>
                <a:schemeClr val="lt1"/>
              </a:buClr>
              <a:buSzPts val="5200"/>
              <a:buFont typeface="Arial"/>
              <a:buNone/>
              <a:defRPr sz="6471">
                <a:solidFill>
                  <a:schemeClr val="lt1"/>
                </a:solidFill>
              </a:defRPr>
            </a:lvl2pPr>
            <a:lvl3pPr lvl="2" algn="ctr" rtl="0">
              <a:spcBef>
                <a:spcPts val="0"/>
              </a:spcBef>
              <a:spcAft>
                <a:spcPts val="0"/>
              </a:spcAft>
              <a:buClr>
                <a:schemeClr val="lt1"/>
              </a:buClr>
              <a:buSzPts val="5200"/>
              <a:buFont typeface="Arial"/>
              <a:buNone/>
              <a:defRPr sz="6471">
                <a:solidFill>
                  <a:schemeClr val="lt1"/>
                </a:solidFill>
              </a:defRPr>
            </a:lvl3pPr>
            <a:lvl4pPr lvl="3" algn="ctr" rtl="0">
              <a:spcBef>
                <a:spcPts val="0"/>
              </a:spcBef>
              <a:spcAft>
                <a:spcPts val="0"/>
              </a:spcAft>
              <a:buClr>
                <a:schemeClr val="lt1"/>
              </a:buClr>
              <a:buSzPts val="5200"/>
              <a:buFont typeface="Arial"/>
              <a:buNone/>
              <a:defRPr sz="6471">
                <a:solidFill>
                  <a:schemeClr val="lt1"/>
                </a:solidFill>
              </a:defRPr>
            </a:lvl4pPr>
            <a:lvl5pPr lvl="4" algn="ctr" rtl="0">
              <a:spcBef>
                <a:spcPts val="0"/>
              </a:spcBef>
              <a:spcAft>
                <a:spcPts val="0"/>
              </a:spcAft>
              <a:buClr>
                <a:schemeClr val="lt1"/>
              </a:buClr>
              <a:buSzPts val="5200"/>
              <a:buFont typeface="Arial"/>
              <a:buNone/>
              <a:defRPr sz="6471">
                <a:solidFill>
                  <a:schemeClr val="lt1"/>
                </a:solidFill>
              </a:defRPr>
            </a:lvl5pPr>
            <a:lvl6pPr lvl="5" algn="ctr" rtl="0">
              <a:spcBef>
                <a:spcPts val="0"/>
              </a:spcBef>
              <a:spcAft>
                <a:spcPts val="0"/>
              </a:spcAft>
              <a:buClr>
                <a:schemeClr val="lt1"/>
              </a:buClr>
              <a:buSzPts val="5200"/>
              <a:buFont typeface="Arial"/>
              <a:buNone/>
              <a:defRPr sz="6471">
                <a:solidFill>
                  <a:schemeClr val="lt1"/>
                </a:solidFill>
              </a:defRPr>
            </a:lvl6pPr>
            <a:lvl7pPr lvl="6" algn="ctr" rtl="0">
              <a:spcBef>
                <a:spcPts val="0"/>
              </a:spcBef>
              <a:spcAft>
                <a:spcPts val="0"/>
              </a:spcAft>
              <a:buClr>
                <a:schemeClr val="lt1"/>
              </a:buClr>
              <a:buSzPts val="5200"/>
              <a:buFont typeface="Arial"/>
              <a:buNone/>
              <a:defRPr sz="6471">
                <a:solidFill>
                  <a:schemeClr val="lt1"/>
                </a:solidFill>
              </a:defRPr>
            </a:lvl7pPr>
            <a:lvl8pPr lvl="7" algn="ctr" rtl="0">
              <a:spcBef>
                <a:spcPts val="0"/>
              </a:spcBef>
              <a:spcAft>
                <a:spcPts val="0"/>
              </a:spcAft>
              <a:buClr>
                <a:schemeClr val="lt1"/>
              </a:buClr>
              <a:buSzPts val="5200"/>
              <a:buFont typeface="Arial"/>
              <a:buNone/>
              <a:defRPr sz="6471">
                <a:solidFill>
                  <a:schemeClr val="lt1"/>
                </a:solidFill>
              </a:defRPr>
            </a:lvl8pPr>
            <a:lvl9pPr lvl="8" algn="ctr" rtl="0">
              <a:spcBef>
                <a:spcPts val="0"/>
              </a:spcBef>
              <a:spcAft>
                <a:spcPts val="0"/>
              </a:spcAft>
              <a:buClr>
                <a:schemeClr val="lt1"/>
              </a:buClr>
              <a:buSzPts val="5200"/>
              <a:buFont typeface="Arial"/>
              <a:buNone/>
              <a:defRPr sz="6471">
                <a:solidFill>
                  <a:schemeClr val="lt1"/>
                </a:solidFill>
              </a:defRPr>
            </a:lvl9pPr>
          </a:lstStyle>
          <a:p>
            <a:r>
              <a:rPr lang="en-GB"/>
              <a:t>Click to edit Master title style</a:t>
            </a:r>
            <a:endParaRPr dirty="0"/>
          </a:p>
        </p:txBody>
      </p:sp>
      <p:pic>
        <p:nvPicPr>
          <p:cNvPr id="11" name="Graphic 10">
            <a:extLst>
              <a:ext uri="{FF2B5EF4-FFF2-40B4-BE49-F238E27FC236}">
                <a16:creationId xmlns:a16="http://schemas.microsoft.com/office/drawing/2014/main" id="{C7A4D9B3-693A-FE3B-F3FA-CA459C9ECD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01423" y="5460275"/>
            <a:ext cx="962899" cy="1188764"/>
          </a:xfrm>
          <a:prstGeom prst="rect">
            <a:avLst/>
          </a:prstGeom>
        </p:spPr>
      </p:pic>
    </p:spTree>
    <p:extLst>
      <p:ext uri="{BB962C8B-B14F-4D97-AF65-F5344CB8AC3E}">
        <p14:creationId xmlns:p14="http://schemas.microsoft.com/office/powerpoint/2010/main" val="2343200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1"/>
          <p:cNvSpPr>
            <a:spLocks noGrp="1"/>
          </p:cNvSpPr>
          <p:nvPr>
            <p:ph type="pic" idx="2"/>
          </p:nvPr>
        </p:nvSpPr>
        <p:spPr>
          <a:xfrm>
            <a:off x="5183188" y="987425"/>
            <a:ext cx="6172200" cy="4873625"/>
          </a:xfrm>
          <a:prstGeom prst="rect">
            <a:avLst/>
          </a:prstGeom>
          <a:noFill/>
          <a:ln>
            <a:noFill/>
          </a:ln>
        </p:spPr>
      </p:sp>
      <p:sp>
        <p:nvSpPr>
          <p:cNvPr id="68" name="Google Shape;68;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userDrawn="1">
  <p:cSld name="Text slide">
    <p:bg>
      <p:bgPr>
        <a:solidFill>
          <a:srgbClr val="FCFBFA"/>
        </a:solidFill>
        <a:effectLst/>
      </p:bgPr>
    </p:bg>
    <p:spTree>
      <p:nvGrpSpPr>
        <p:cNvPr id="1" name="Shape 87"/>
        <p:cNvGrpSpPr/>
        <p:nvPr/>
      </p:nvGrpSpPr>
      <p:grpSpPr>
        <a:xfrm>
          <a:off x="0" y="0"/>
          <a:ext cx="0" cy="0"/>
          <a:chOff x="0" y="0"/>
          <a:chExt cx="0" cy="0"/>
        </a:xfrm>
      </p:grpSpPr>
      <p:sp>
        <p:nvSpPr>
          <p:cNvPr id="90" name="Google Shape;90;p13"/>
          <p:cNvSpPr txBox="1">
            <a:spLocks noGrp="1"/>
          </p:cNvSpPr>
          <p:nvPr>
            <p:ph type="body" idx="1"/>
          </p:nvPr>
        </p:nvSpPr>
        <p:spPr>
          <a:xfrm>
            <a:off x="618128" y="603797"/>
            <a:ext cx="10656571" cy="854588"/>
          </a:xfrm>
          <a:prstGeom prst="rect">
            <a:avLst/>
          </a:prstGeom>
          <a:noFill/>
          <a:ln>
            <a:noFill/>
          </a:ln>
        </p:spPr>
        <p:txBody>
          <a:bodyPr spcFirstLastPara="1" wrap="square" lIns="91425" tIns="45700" rIns="91425" bIns="45700" anchor="b" anchorCtr="0">
            <a:noAutofit/>
          </a:bodyPr>
          <a:lstStyle>
            <a:lvl1pPr marL="8466" lvl="0" indent="0" algn="l">
              <a:lnSpc>
                <a:spcPts val="2667"/>
              </a:lnSpc>
              <a:spcBef>
                <a:spcPts val="0"/>
              </a:spcBef>
              <a:spcAft>
                <a:spcPts val="0"/>
              </a:spcAft>
              <a:buClr>
                <a:schemeClr val="dk2"/>
              </a:buClr>
              <a:buSzPts val="1800"/>
              <a:buFont typeface="Work Sans"/>
              <a:buNone/>
              <a:tabLst/>
              <a:defRPr sz="2667" b="1" i="0" cap="none">
                <a:solidFill>
                  <a:srgbClr val="2D4C44"/>
                </a:solidFill>
                <a:latin typeface="Figtree" pitchFamily="2" charset="0"/>
                <a:ea typeface="Figtree" pitchFamily="2" charset="0"/>
                <a:cs typeface="Figtree" pitchFamily="2" charset="0"/>
                <a:sym typeface="Work Sans"/>
              </a:defRPr>
            </a:lvl1pPr>
            <a:lvl2pPr marL="1219170" lvl="1" indent="-457189" algn="l">
              <a:lnSpc>
                <a:spcPct val="90000"/>
              </a:lnSpc>
              <a:spcBef>
                <a:spcPts val="281"/>
              </a:spcBef>
              <a:spcAft>
                <a:spcPts val="0"/>
              </a:spcAft>
              <a:buClr>
                <a:schemeClr val="dk2"/>
              </a:buClr>
              <a:buSzPts val="1800"/>
              <a:buChar char="•"/>
              <a:defRPr/>
            </a:lvl2pPr>
            <a:lvl3pPr marL="1828754" lvl="2" indent="-457189" algn="l">
              <a:lnSpc>
                <a:spcPct val="90000"/>
              </a:lnSpc>
              <a:spcBef>
                <a:spcPts val="281"/>
              </a:spcBef>
              <a:spcAft>
                <a:spcPts val="0"/>
              </a:spcAft>
              <a:buClr>
                <a:schemeClr val="dk2"/>
              </a:buClr>
              <a:buSzPts val="1800"/>
              <a:buChar char="–"/>
              <a:defRPr/>
            </a:lvl3pPr>
            <a:lvl4pPr marL="2438339" lvl="3" indent="-457189" algn="l">
              <a:lnSpc>
                <a:spcPct val="90000"/>
              </a:lnSpc>
              <a:spcBef>
                <a:spcPts val="281"/>
              </a:spcBef>
              <a:spcAft>
                <a:spcPts val="0"/>
              </a:spcAft>
              <a:buClr>
                <a:schemeClr val="dk2"/>
              </a:buClr>
              <a:buSzPts val="1800"/>
              <a:buChar char="•"/>
              <a:defRPr/>
            </a:lvl4pPr>
            <a:lvl5pPr marL="3047924" lvl="4" indent="-457189" algn="l">
              <a:lnSpc>
                <a:spcPct val="90000"/>
              </a:lnSpc>
              <a:spcBef>
                <a:spcPts val="281"/>
              </a:spcBef>
              <a:spcAft>
                <a:spcPts val="0"/>
              </a:spcAft>
              <a:buClr>
                <a:schemeClr val="dk2"/>
              </a:buClr>
              <a:buSzPts val="1800"/>
              <a:buChar char="•"/>
              <a:defRPr/>
            </a:lvl5pPr>
            <a:lvl6pPr marL="3657509" lvl="5" indent="-457189" algn="l">
              <a:lnSpc>
                <a:spcPct val="90000"/>
              </a:lnSpc>
              <a:spcBef>
                <a:spcPts val="281"/>
              </a:spcBef>
              <a:spcAft>
                <a:spcPts val="0"/>
              </a:spcAft>
              <a:buClr>
                <a:schemeClr val="dk1"/>
              </a:buClr>
              <a:buSzPts val="1800"/>
              <a:buChar char="•"/>
              <a:defRPr/>
            </a:lvl6pPr>
            <a:lvl7pPr marL="4267093" lvl="6" indent="-457189" algn="l">
              <a:lnSpc>
                <a:spcPct val="90000"/>
              </a:lnSpc>
              <a:spcBef>
                <a:spcPts val="281"/>
              </a:spcBef>
              <a:spcAft>
                <a:spcPts val="0"/>
              </a:spcAft>
              <a:buClr>
                <a:schemeClr val="dk1"/>
              </a:buClr>
              <a:buSzPts val="1800"/>
              <a:buChar char="•"/>
              <a:defRPr/>
            </a:lvl7pPr>
            <a:lvl8pPr marL="4876678" lvl="7" indent="-304792" algn="l">
              <a:lnSpc>
                <a:spcPct val="90000"/>
              </a:lnSpc>
              <a:spcBef>
                <a:spcPts val="281"/>
              </a:spcBef>
              <a:spcAft>
                <a:spcPts val="0"/>
              </a:spcAft>
              <a:buClr>
                <a:schemeClr val="dk1"/>
              </a:buClr>
              <a:buSzPts val="1800"/>
              <a:buNone/>
              <a:defRPr/>
            </a:lvl8pPr>
            <a:lvl9pPr marL="5486263" lvl="8" indent="-457189" algn="l">
              <a:lnSpc>
                <a:spcPct val="90000"/>
              </a:lnSpc>
              <a:spcBef>
                <a:spcPts val="281"/>
              </a:spcBef>
              <a:spcAft>
                <a:spcPts val="0"/>
              </a:spcAft>
              <a:buClr>
                <a:schemeClr val="dk1"/>
              </a:buClr>
              <a:buSzPts val="1800"/>
              <a:buChar char="•"/>
              <a:defRPr/>
            </a:lvl9pPr>
          </a:lstStyle>
          <a:p>
            <a:pPr lvl="0"/>
            <a:r>
              <a:rPr lang="en-GB"/>
              <a:t>Click to edit Master text styles</a:t>
            </a:r>
          </a:p>
        </p:txBody>
      </p:sp>
      <p:pic>
        <p:nvPicPr>
          <p:cNvPr id="91" name="Google Shape;91;p13" descr="Text&#10;&#10;Description automatically generated with low confidence"/>
          <p:cNvPicPr preferRelativeResize="0"/>
          <p:nvPr/>
        </p:nvPicPr>
        <p:blipFill rotWithShape="1">
          <a:blip r:embed="rId2">
            <a:alphaModFix/>
          </a:blip>
          <a:srcRect/>
          <a:stretch/>
        </p:blipFill>
        <p:spPr>
          <a:xfrm>
            <a:off x="11307580" y="5907667"/>
            <a:ext cx="626749" cy="773764"/>
          </a:xfrm>
          <a:prstGeom prst="rect">
            <a:avLst/>
          </a:prstGeom>
          <a:noFill/>
          <a:ln>
            <a:noFill/>
          </a:ln>
        </p:spPr>
      </p:pic>
      <p:sp>
        <p:nvSpPr>
          <p:cNvPr id="5" name="Picture Placeholder 4">
            <a:extLst>
              <a:ext uri="{FF2B5EF4-FFF2-40B4-BE49-F238E27FC236}">
                <a16:creationId xmlns:a16="http://schemas.microsoft.com/office/drawing/2014/main" id="{E517BFEB-693E-433D-F879-D094B358F52E}"/>
              </a:ext>
            </a:extLst>
          </p:cNvPr>
          <p:cNvSpPr>
            <a:spLocks noGrp="1"/>
          </p:cNvSpPr>
          <p:nvPr>
            <p:ph type="pic" sz="quarter" idx="10"/>
          </p:nvPr>
        </p:nvSpPr>
        <p:spPr>
          <a:xfrm>
            <a:off x="6665384" y="1928284"/>
            <a:ext cx="4597400" cy="3435349"/>
          </a:xfrm>
          <a:prstGeom prst="roundRect">
            <a:avLst>
              <a:gd name="adj" fmla="val 9231"/>
            </a:avLst>
          </a:prstGeom>
          <a:solidFill>
            <a:srgbClr val="FCFBFA"/>
          </a:solidFill>
        </p:spPr>
        <p:txBody>
          <a:bodyPr/>
          <a:lstStyle>
            <a:lvl1pPr>
              <a:defRPr sz="1200"/>
            </a:lvl1pPr>
          </a:lstStyle>
          <a:p>
            <a:r>
              <a:rPr lang="en-GB"/>
              <a:t>Click icon to add picture</a:t>
            </a:r>
            <a:endParaRPr lang="en-US" dirty="0"/>
          </a:p>
        </p:txBody>
      </p:sp>
      <p:pic>
        <p:nvPicPr>
          <p:cNvPr id="7" name="Graphic 6">
            <a:extLst>
              <a:ext uri="{FF2B5EF4-FFF2-40B4-BE49-F238E27FC236}">
                <a16:creationId xmlns:a16="http://schemas.microsoft.com/office/drawing/2014/main" id="{05969EDA-468E-9868-6092-3FDE106337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4508703"/>
            <a:ext cx="12192000" cy="1501421"/>
          </a:xfrm>
          <a:prstGeom prst="rect">
            <a:avLst/>
          </a:prstGeom>
        </p:spPr>
      </p:pic>
      <p:sp>
        <p:nvSpPr>
          <p:cNvPr id="6" name="Google Shape;93;p13">
            <a:extLst>
              <a:ext uri="{FF2B5EF4-FFF2-40B4-BE49-F238E27FC236}">
                <a16:creationId xmlns:a16="http://schemas.microsoft.com/office/drawing/2014/main" id="{7E73C85A-ADEB-E5EA-7BF5-6B2A891B3520}"/>
              </a:ext>
            </a:extLst>
          </p:cNvPr>
          <p:cNvSpPr txBox="1">
            <a:spLocks noGrp="1"/>
          </p:cNvSpPr>
          <p:nvPr>
            <p:ph type="body" idx="2"/>
          </p:nvPr>
        </p:nvSpPr>
        <p:spPr>
          <a:xfrm>
            <a:off x="627018" y="1881053"/>
            <a:ext cx="5468983" cy="3971108"/>
          </a:xfrm>
          <a:prstGeom prst="rect">
            <a:avLst/>
          </a:prstGeom>
          <a:noFill/>
          <a:ln>
            <a:noFill/>
          </a:ln>
        </p:spPr>
        <p:txBody>
          <a:bodyPr spcFirstLastPara="1" wrap="square" lIns="91425" tIns="45700" rIns="91425" bIns="45700" numCol="1" spcCol="288000" anchor="t" anchorCtr="0">
            <a:noAutofit/>
          </a:bodyPr>
          <a:lstStyle>
            <a:lvl1pPr marL="243411" lvl="0" indent="-243411" algn="l">
              <a:lnSpc>
                <a:spcPts val="2400"/>
              </a:lnSpc>
              <a:spcBef>
                <a:spcPts val="0"/>
              </a:spcBef>
              <a:spcAft>
                <a:spcPts val="1600"/>
              </a:spcAft>
              <a:buClr>
                <a:schemeClr val="dk2"/>
              </a:buClr>
              <a:buSzPts val="1800"/>
              <a:buFont typeface="Arial" panose="020B0604020202020204" pitchFamily="34" charset="0"/>
              <a:buChar char="•"/>
              <a:tabLst/>
              <a:defRPr sz="1867" b="0">
                <a:solidFill>
                  <a:srgbClr val="13382F"/>
                </a:solidFill>
              </a:defRPr>
            </a:lvl1pPr>
            <a:lvl2pPr marL="1219170" lvl="1" indent="-457189" algn="l">
              <a:lnSpc>
                <a:spcPct val="100000"/>
              </a:lnSpc>
              <a:spcBef>
                <a:spcPts val="281"/>
              </a:spcBef>
              <a:spcAft>
                <a:spcPts val="0"/>
              </a:spcAft>
              <a:buClr>
                <a:schemeClr val="dk2"/>
              </a:buClr>
              <a:buSzPts val="1800"/>
              <a:buChar char="•"/>
              <a:defRPr/>
            </a:lvl2pPr>
            <a:lvl3pPr marL="1828754" lvl="2" indent="-457189" algn="l">
              <a:lnSpc>
                <a:spcPct val="100000"/>
              </a:lnSpc>
              <a:spcBef>
                <a:spcPts val="281"/>
              </a:spcBef>
              <a:spcAft>
                <a:spcPts val="0"/>
              </a:spcAft>
              <a:buClr>
                <a:schemeClr val="dk2"/>
              </a:buClr>
              <a:buSzPts val="1800"/>
              <a:buChar char="–"/>
              <a:defRPr/>
            </a:lvl3pPr>
            <a:lvl4pPr marL="2438339" lvl="3" indent="-457189" algn="l">
              <a:lnSpc>
                <a:spcPct val="100000"/>
              </a:lnSpc>
              <a:spcBef>
                <a:spcPts val="281"/>
              </a:spcBef>
              <a:spcAft>
                <a:spcPts val="0"/>
              </a:spcAft>
              <a:buClr>
                <a:schemeClr val="dk2"/>
              </a:buClr>
              <a:buSzPts val="1800"/>
              <a:buChar char="•"/>
              <a:defRPr/>
            </a:lvl4pPr>
            <a:lvl5pPr marL="3047924" lvl="4" indent="-457189" algn="l">
              <a:lnSpc>
                <a:spcPct val="100000"/>
              </a:lnSpc>
              <a:spcBef>
                <a:spcPts val="281"/>
              </a:spcBef>
              <a:spcAft>
                <a:spcPts val="0"/>
              </a:spcAft>
              <a:buClr>
                <a:schemeClr val="dk2"/>
              </a:buClr>
              <a:buSzPts val="1800"/>
              <a:buChar char="•"/>
              <a:defRPr/>
            </a:lvl5pPr>
            <a:lvl6pPr marL="3657509" lvl="5" indent="-457189" algn="l">
              <a:lnSpc>
                <a:spcPct val="100000"/>
              </a:lnSpc>
              <a:spcBef>
                <a:spcPts val="281"/>
              </a:spcBef>
              <a:spcAft>
                <a:spcPts val="0"/>
              </a:spcAft>
              <a:buClr>
                <a:schemeClr val="dk1"/>
              </a:buClr>
              <a:buSzPts val="1800"/>
              <a:buChar char="•"/>
              <a:defRPr/>
            </a:lvl6pPr>
            <a:lvl7pPr marL="4267093" lvl="6" indent="-457189" algn="l">
              <a:lnSpc>
                <a:spcPct val="100000"/>
              </a:lnSpc>
              <a:spcBef>
                <a:spcPts val="281"/>
              </a:spcBef>
              <a:spcAft>
                <a:spcPts val="0"/>
              </a:spcAft>
              <a:buClr>
                <a:schemeClr val="dk1"/>
              </a:buClr>
              <a:buSzPts val="1800"/>
              <a:buChar char="•"/>
              <a:defRPr/>
            </a:lvl7pPr>
            <a:lvl8pPr marL="4876678" lvl="7" indent="-304792" algn="l">
              <a:lnSpc>
                <a:spcPct val="100000"/>
              </a:lnSpc>
              <a:spcBef>
                <a:spcPts val="281"/>
              </a:spcBef>
              <a:spcAft>
                <a:spcPts val="0"/>
              </a:spcAft>
              <a:buClr>
                <a:schemeClr val="dk1"/>
              </a:buClr>
              <a:buSzPts val="1800"/>
              <a:buNone/>
              <a:defRPr/>
            </a:lvl8pPr>
            <a:lvl9pPr marL="5486263" lvl="8" indent="-457189" algn="l">
              <a:lnSpc>
                <a:spcPct val="100000"/>
              </a:lnSpc>
              <a:spcBef>
                <a:spcPts val="281"/>
              </a:spcBef>
              <a:spcAft>
                <a:spcPts val="0"/>
              </a:spcAft>
              <a:buClr>
                <a:schemeClr val="dk1"/>
              </a:buClr>
              <a:buSzPts val="1800"/>
              <a:buChar char="•"/>
              <a:defRPr/>
            </a:lvl9pPr>
          </a:lstStyle>
          <a:p>
            <a:pPr lvl="0"/>
            <a:r>
              <a:rPr lang="en-GB"/>
              <a:t>Click to edit Master text styles</a:t>
            </a:r>
          </a:p>
        </p:txBody>
      </p:sp>
      <p:sp>
        <p:nvSpPr>
          <p:cNvPr id="3" name="Footer Placeholder 9">
            <a:extLst>
              <a:ext uri="{FF2B5EF4-FFF2-40B4-BE49-F238E27FC236}">
                <a16:creationId xmlns:a16="http://schemas.microsoft.com/office/drawing/2014/main" id="{F09150DE-35A5-A956-E4FD-98A37D9991ED}"/>
              </a:ext>
            </a:extLst>
          </p:cNvPr>
          <p:cNvSpPr>
            <a:spLocks noGrp="1"/>
          </p:cNvSpPr>
          <p:nvPr>
            <p:ph type="ftr" sz="quarter" idx="3"/>
          </p:nvPr>
        </p:nvSpPr>
        <p:spPr>
          <a:xfrm>
            <a:off x="2213635" y="6394691"/>
            <a:ext cx="4114800" cy="366183"/>
          </a:xfrm>
          <a:prstGeom prst="rect">
            <a:avLst/>
          </a:prstGeom>
        </p:spPr>
        <p:txBody>
          <a:bodyPr vert="horz" lIns="91440" tIns="45720" rIns="91440" bIns="45720" rtlCol="0" anchor="ctr"/>
          <a:lstStyle>
            <a:lvl1pPr algn="l">
              <a:defRPr sz="1200">
                <a:solidFill>
                  <a:schemeClr val="tx1"/>
                </a:solidFill>
                <a:latin typeface="Figtree" pitchFamily="2" charset="0"/>
              </a:defRPr>
            </a:lvl1pPr>
          </a:lstStyle>
          <a:p>
            <a:r>
              <a:rPr lang="en-US" dirty="0"/>
              <a:t>Title of presentation | Date</a:t>
            </a:r>
          </a:p>
        </p:txBody>
      </p:sp>
    </p:spTree>
    <p:extLst>
      <p:ext uri="{BB962C8B-B14F-4D97-AF65-F5344CB8AC3E}">
        <p14:creationId xmlns:p14="http://schemas.microsoft.com/office/powerpoint/2010/main" val="7995189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ark Teal" userDrawn="1">
  <p:cSld name="1_Divider - Dark Teal">
    <p:bg>
      <p:bgPr>
        <a:solidFill>
          <a:schemeClr val="bg2"/>
        </a:solidFill>
        <a:effectLst/>
      </p:bgPr>
    </p:bg>
    <p:spTree>
      <p:nvGrpSpPr>
        <p:cNvPr id="1" name="Shape 108"/>
        <p:cNvGrpSpPr/>
        <p:nvPr/>
      </p:nvGrpSpPr>
      <p:grpSpPr>
        <a:xfrm>
          <a:off x="0" y="0"/>
          <a:ext cx="0" cy="0"/>
          <a:chOff x="0" y="0"/>
          <a:chExt cx="0" cy="0"/>
        </a:xfrm>
      </p:grpSpPr>
      <p:sp>
        <p:nvSpPr>
          <p:cNvPr id="11" name="Graphic 18">
            <a:extLst>
              <a:ext uri="{FF2B5EF4-FFF2-40B4-BE49-F238E27FC236}">
                <a16:creationId xmlns:a16="http://schemas.microsoft.com/office/drawing/2014/main" id="{6B471D45-85B0-DF92-08EB-D162DFFD2D9C}"/>
              </a:ext>
            </a:extLst>
          </p:cNvPr>
          <p:cNvSpPr/>
          <p:nvPr userDrawn="1"/>
        </p:nvSpPr>
        <p:spPr>
          <a:xfrm>
            <a:off x="0" y="7506"/>
            <a:ext cx="12192000" cy="5870479"/>
          </a:xfrm>
          <a:custGeom>
            <a:avLst/>
            <a:gdLst>
              <a:gd name="connsiteX0" fmla="*/ 9144000 w 9144000"/>
              <a:gd name="connsiteY0" fmla="*/ 0 h 4402859"/>
              <a:gd name="connsiteX1" fmla="*/ 0 w 9144000"/>
              <a:gd name="connsiteY1" fmla="*/ 0 h 4402859"/>
              <a:gd name="connsiteX2" fmla="*/ 0 w 9144000"/>
              <a:gd name="connsiteY2" fmla="*/ 3693421 h 4402859"/>
              <a:gd name="connsiteX3" fmla="*/ 2432050 w 9144000"/>
              <a:gd name="connsiteY3" fmla="*/ 4372407 h 4402859"/>
              <a:gd name="connsiteX4" fmla="*/ 5575300 w 9144000"/>
              <a:gd name="connsiteY4" fmla="*/ 3821346 h 4402859"/>
              <a:gd name="connsiteX5" fmla="*/ 7134225 w 9144000"/>
              <a:gd name="connsiteY5" fmla="*/ 3893509 h 4402859"/>
              <a:gd name="connsiteX6" fmla="*/ 8432800 w 9144000"/>
              <a:gd name="connsiteY6" fmla="*/ 3417890 h 4402859"/>
              <a:gd name="connsiteX7" fmla="*/ 9144000 w 9144000"/>
              <a:gd name="connsiteY7" fmla="*/ 3991912 h 4402859"/>
              <a:gd name="connsiteX8" fmla="*/ 9144000 w 9144000"/>
              <a:gd name="connsiteY8" fmla="*/ 0 h 440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4402859">
                <a:moveTo>
                  <a:pt x="9144000" y="0"/>
                </a:moveTo>
                <a:lnTo>
                  <a:pt x="0" y="0"/>
                </a:lnTo>
                <a:lnTo>
                  <a:pt x="0" y="3693421"/>
                </a:lnTo>
                <a:cubicBezTo>
                  <a:pt x="348524" y="3867268"/>
                  <a:pt x="1196975" y="4241202"/>
                  <a:pt x="2432050" y="4372407"/>
                </a:cubicBezTo>
                <a:cubicBezTo>
                  <a:pt x="3921125" y="4530594"/>
                  <a:pt x="4994275" y="4031274"/>
                  <a:pt x="5575300" y="3821346"/>
                </a:cubicBezTo>
                <a:cubicBezTo>
                  <a:pt x="6738811" y="3400952"/>
                  <a:pt x="6714935" y="3568632"/>
                  <a:pt x="7134225" y="3893509"/>
                </a:cubicBezTo>
                <a:cubicBezTo>
                  <a:pt x="7667625" y="4306804"/>
                  <a:pt x="8020050" y="3417890"/>
                  <a:pt x="8432800" y="3417890"/>
                </a:cubicBezTo>
                <a:cubicBezTo>
                  <a:pt x="8724900" y="3417890"/>
                  <a:pt x="9007475" y="3818066"/>
                  <a:pt x="9144000" y="3991912"/>
                </a:cubicBezTo>
                <a:lnTo>
                  <a:pt x="9144000" y="0"/>
                </a:lnTo>
                <a:close/>
              </a:path>
            </a:pathLst>
          </a:custGeom>
          <a:solidFill>
            <a:srgbClr val="142721">
              <a:alpha val="49956"/>
            </a:srgbClr>
          </a:solidFill>
          <a:ln w="6350" cap="flat">
            <a:noFill/>
            <a:prstDash val="solid"/>
            <a:miter/>
          </a:ln>
          <a:effectLst/>
        </p:spPr>
        <p:txBody>
          <a:bodyPr rtlCol="0" anchor="ctr"/>
          <a:lstStyle/>
          <a:p>
            <a:endParaRPr lang="en-US" sz="1867" dirty="0"/>
          </a:p>
        </p:txBody>
      </p:sp>
      <p:pic>
        <p:nvPicPr>
          <p:cNvPr id="6" name="Graphic 5">
            <a:extLst>
              <a:ext uri="{FF2B5EF4-FFF2-40B4-BE49-F238E27FC236}">
                <a16:creationId xmlns:a16="http://schemas.microsoft.com/office/drawing/2014/main" id="{EC921279-E2F3-20AA-F236-731F0BC61F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396715"/>
            <a:ext cx="12192000" cy="1501421"/>
          </a:xfrm>
          <a:prstGeom prst="rect">
            <a:avLst/>
          </a:prstGeom>
        </p:spPr>
      </p:pic>
      <p:sp>
        <p:nvSpPr>
          <p:cNvPr id="7" name="Google Shape;112;p16">
            <a:extLst>
              <a:ext uri="{FF2B5EF4-FFF2-40B4-BE49-F238E27FC236}">
                <a16:creationId xmlns:a16="http://schemas.microsoft.com/office/drawing/2014/main" id="{6E7B50BD-2F0D-A8E3-E5E9-15A048DB26B8}"/>
              </a:ext>
            </a:extLst>
          </p:cNvPr>
          <p:cNvSpPr txBox="1">
            <a:spLocks noGrp="1"/>
          </p:cNvSpPr>
          <p:nvPr>
            <p:ph type="subTitle" idx="1"/>
          </p:nvPr>
        </p:nvSpPr>
        <p:spPr>
          <a:xfrm>
            <a:off x="1458177" y="2160406"/>
            <a:ext cx="9821984" cy="1268593"/>
          </a:xfrm>
          <a:prstGeom prst="rect">
            <a:avLst/>
          </a:prstGeom>
          <a:noFill/>
          <a:ln>
            <a:noFill/>
          </a:ln>
        </p:spPr>
        <p:txBody>
          <a:bodyPr spcFirstLastPara="1" wrap="square" lIns="91425" tIns="91425" rIns="91425" bIns="91425" anchor="t" anchorCtr="0">
            <a:noAutofit/>
          </a:bodyPr>
          <a:lstStyle>
            <a:lvl1pPr marL="0" marR="0" lvl="0" indent="0" algn="l" rtl="0">
              <a:lnSpc>
                <a:spcPts val="4400"/>
              </a:lnSpc>
              <a:spcBef>
                <a:spcPts val="0"/>
              </a:spcBef>
              <a:spcAft>
                <a:spcPts val="0"/>
              </a:spcAft>
              <a:buClr>
                <a:schemeClr val="lt1"/>
              </a:buClr>
              <a:buSzPts val="1400"/>
              <a:buFont typeface="Arial"/>
              <a:buNone/>
              <a:tabLst/>
              <a:defRPr sz="3733" b="0" i="0" u="none" strike="noStrike" cap="none">
                <a:solidFill>
                  <a:schemeClr val="lt1"/>
                </a:solidFill>
                <a:latin typeface="Figtree" pitchFamily="2" charset="0"/>
                <a:ea typeface="Figtree" pitchFamily="2" charset="0"/>
                <a:cs typeface="Figtree" pitchFamily="2" charset="0"/>
                <a:sym typeface="Work Sans"/>
              </a:defRPr>
            </a:lvl1pPr>
            <a:lvl2pPr marR="0" lvl="1"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2pPr>
            <a:lvl3pPr marR="0" lvl="2"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3pPr>
            <a:lvl4pPr marR="0" lvl="3"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4pPr>
            <a:lvl5pPr marR="0" lvl="4"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5pPr>
            <a:lvl6pPr marR="0" lvl="5"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6pPr>
            <a:lvl7pPr marR="0" lvl="6"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7pPr>
            <a:lvl8pPr marR="0" lvl="7"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8pPr>
            <a:lvl9pPr marR="0" lvl="8" algn="ctr" rtl="0">
              <a:lnSpc>
                <a:spcPct val="100000"/>
              </a:lnSpc>
              <a:spcBef>
                <a:spcPts val="0"/>
              </a:spcBef>
              <a:spcAft>
                <a:spcPts val="0"/>
              </a:spcAft>
              <a:buClr>
                <a:schemeClr val="lt1"/>
              </a:buClr>
              <a:buSzPts val="2800"/>
              <a:buFont typeface="Arial"/>
              <a:buNone/>
              <a:defRPr sz="3484" b="0" i="0" u="none" strike="noStrike" cap="none">
                <a:solidFill>
                  <a:schemeClr val="lt1"/>
                </a:solidFill>
                <a:latin typeface="Work Sans"/>
                <a:ea typeface="Work Sans"/>
                <a:cs typeface="Work Sans"/>
                <a:sym typeface="Work Sans"/>
              </a:defRPr>
            </a:lvl9pPr>
          </a:lstStyle>
          <a:p>
            <a:r>
              <a:rPr lang="en-GB"/>
              <a:t>Click to edit Master subtitle style</a:t>
            </a:r>
            <a:endParaRPr dirty="0"/>
          </a:p>
        </p:txBody>
      </p:sp>
      <p:sp>
        <p:nvSpPr>
          <p:cNvPr id="9" name="Google Shape;113;p16">
            <a:extLst>
              <a:ext uri="{FF2B5EF4-FFF2-40B4-BE49-F238E27FC236}">
                <a16:creationId xmlns:a16="http://schemas.microsoft.com/office/drawing/2014/main" id="{4CAA198E-3C56-BF17-13F7-FFF4E85CCA13}"/>
              </a:ext>
            </a:extLst>
          </p:cNvPr>
          <p:cNvSpPr txBox="1">
            <a:spLocks noGrp="1"/>
          </p:cNvSpPr>
          <p:nvPr>
            <p:ph type="ctrTitle"/>
          </p:nvPr>
        </p:nvSpPr>
        <p:spPr>
          <a:xfrm>
            <a:off x="1444599" y="1094367"/>
            <a:ext cx="9825317" cy="1190351"/>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lt1"/>
              </a:buClr>
              <a:buSzPts val="5200"/>
              <a:buFont typeface="Work Sans"/>
              <a:buNone/>
              <a:defRPr sz="6471" b="1" i="0" u="none" strike="noStrike" cap="none">
                <a:solidFill>
                  <a:schemeClr val="lt1"/>
                </a:solidFill>
                <a:latin typeface="Figtree" pitchFamily="2" charset="0"/>
                <a:ea typeface="Figtree" pitchFamily="2" charset="0"/>
                <a:cs typeface="Figtree" pitchFamily="2" charset="0"/>
                <a:sym typeface="Work Sans"/>
              </a:defRPr>
            </a:lvl1pPr>
            <a:lvl2pPr lvl="1" algn="ctr" rtl="0">
              <a:spcBef>
                <a:spcPts val="0"/>
              </a:spcBef>
              <a:spcAft>
                <a:spcPts val="0"/>
              </a:spcAft>
              <a:buClr>
                <a:schemeClr val="lt1"/>
              </a:buClr>
              <a:buSzPts val="5200"/>
              <a:buFont typeface="Arial"/>
              <a:buNone/>
              <a:defRPr sz="6471">
                <a:solidFill>
                  <a:schemeClr val="lt1"/>
                </a:solidFill>
              </a:defRPr>
            </a:lvl2pPr>
            <a:lvl3pPr lvl="2" algn="ctr" rtl="0">
              <a:spcBef>
                <a:spcPts val="0"/>
              </a:spcBef>
              <a:spcAft>
                <a:spcPts val="0"/>
              </a:spcAft>
              <a:buClr>
                <a:schemeClr val="lt1"/>
              </a:buClr>
              <a:buSzPts val="5200"/>
              <a:buFont typeface="Arial"/>
              <a:buNone/>
              <a:defRPr sz="6471">
                <a:solidFill>
                  <a:schemeClr val="lt1"/>
                </a:solidFill>
              </a:defRPr>
            </a:lvl3pPr>
            <a:lvl4pPr lvl="3" algn="ctr" rtl="0">
              <a:spcBef>
                <a:spcPts val="0"/>
              </a:spcBef>
              <a:spcAft>
                <a:spcPts val="0"/>
              </a:spcAft>
              <a:buClr>
                <a:schemeClr val="lt1"/>
              </a:buClr>
              <a:buSzPts val="5200"/>
              <a:buFont typeface="Arial"/>
              <a:buNone/>
              <a:defRPr sz="6471">
                <a:solidFill>
                  <a:schemeClr val="lt1"/>
                </a:solidFill>
              </a:defRPr>
            </a:lvl4pPr>
            <a:lvl5pPr lvl="4" algn="ctr" rtl="0">
              <a:spcBef>
                <a:spcPts val="0"/>
              </a:spcBef>
              <a:spcAft>
                <a:spcPts val="0"/>
              </a:spcAft>
              <a:buClr>
                <a:schemeClr val="lt1"/>
              </a:buClr>
              <a:buSzPts val="5200"/>
              <a:buFont typeface="Arial"/>
              <a:buNone/>
              <a:defRPr sz="6471">
                <a:solidFill>
                  <a:schemeClr val="lt1"/>
                </a:solidFill>
              </a:defRPr>
            </a:lvl5pPr>
            <a:lvl6pPr lvl="5" algn="ctr" rtl="0">
              <a:spcBef>
                <a:spcPts val="0"/>
              </a:spcBef>
              <a:spcAft>
                <a:spcPts val="0"/>
              </a:spcAft>
              <a:buClr>
                <a:schemeClr val="lt1"/>
              </a:buClr>
              <a:buSzPts val="5200"/>
              <a:buFont typeface="Arial"/>
              <a:buNone/>
              <a:defRPr sz="6471">
                <a:solidFill>
                  <a:schemeClr val="lt1"/>
                </a:solidFill>
              </a:defRPr>
            </a:lvl6pPr>
            <a:lvl7pPr lvl="6" algn="ctr" rtl="0">
              <a:spcBef>
                <a:spcPts val="0"/>
              </a:spcBef>
              <a:spcAft>
                <a:spcPts val="0"/>
              </a:spcAft>
              <a:buClr>
                <a:schemeClr val="lt1"/>
              </a:buClr>
              <a:buSzPts val="5200"/>
              <a:buFont typeface="Arial"/>
              <a:buNone/>
              <a:defRPr sz="6471">
                <a:solidFill>
                  <a:schemeClr val="lt1"/>
                </a:solidFill>
              </a:defRPr>
            </a:lvl7pPr>
            <a:lvl8pPr lvl="7" algn="ctr" rtl="0">
              <a:spcBef>
                <a:spcPts val="0"/>
              </a:spcBef>
              <a:spcAft>
                <a:spcPts val="0"/>
              </a:spcAft>
              <a:buClr>
                <a:schemeClr val="lt1"/>
              </a:buClr>
              <a:buSzPts val="5200"/>
              <a:buFont typeface="Arial"/>
              <a:buNone/>
              <a:defRPr sz="6471">
                <a:solidFill>
                  <a:schemeClr val="lt1"/>
                </a:solidFill>
              </a:defRPr>
            </a:lvl8pPr>
            <a:lvl9pPr lvl="8" algn="ctr" rtl="0">
              <a:spcBef>
                <a:spcPts val="0"/>
              </a:spcBef>
              <a:spcAft>
                <a:spcPts val="0"/>
              </a:spcAft>
              <a:buClr>
                <a:schemeClr val="lt1"/>
              </a:buClr>
              <a:buSzPts val="5200"/>
              <a:buFont typeface="Arial"/>
              <a:buNone/>
              <a:defRPr sz="6471">
                <a:solidFill>
                  <a:schemeClr val="lt1"/>
                </a:solidFill>
              </a:defRPr>
            </a:lvl9pPr>
          </a:lstStyle>
          <a:p>
            <a:r>
              <a:rPr lang="en-GB"/>
              <a:t>Click to edit Master title style</a:t>
            </a:r>
            <a:endParaRPr dirty="0"/>
          </a:p>
        </p:txBody>
      </p:sp>
      <p:pic>
        <p:nvPicPr>
          <p:cNvPr id="2" name="Graphic 1">
            <a:extLst>
              <a:ext uri="{FF2B5EF4-FFF2-40B4-BE49-F238E27FC236}">
                <a16:creationId xmlns:a16="http://schemas.microsoft.com/office/drawing/2014/main" id="{344F6373-AA45-15CD-62CB-9A85602787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01423" y="5460275"/>
            <a:ext cx="962899" cy="1188764"/>
          </a:xfrm>
          <a:prstGeom prst="rect">
            <a:avLst/>
          </a:prstGeom>
        </p:spPr>
      </p:pic>
      <p:sp>
        <p:nvSpPr>
          <p:cNvPr id="3" name="TextBox 2">
            <a:extLst>
              <a:ext uri="{FF2B5EF4-FFF2-40B4-BE49-F238E27FC236}">
                <a16:creationId xmlns:a16="http://schemas.microsoft.com/office/drawing/2014/main" id="{FC21C3FF-5134-C392-9D8F-02E87A97859A}"/>
              </a:ext>
            </a:extLst>
          </p:cNvPr>
          <p:cNvSpPr txBox="1"/>
          <p:nvPr userDrawn="1"/>
        </p:nvSpPr>
        <p:spPr>
          <a:xfrm>
            <a:off x="609293" y="6416842"/>
            <a:ext cx="2874745" cy="276999"/>
          </a:xfrm>
          <a:prstGeom prst="rect">
            <a:avLst/>
          </a:prstGeom>
          <a:noFill/>
        </p:spPr>
        <p:txBody>
          <a:bodyPr wrap="square" rtlCol="0">
            <a:spAutoFit/>
          </a:bodyPr>
          <a:lstStyle/>
          <a:p>
            <a:r>
              <a:rPr lang="en-AU" sz="1200" b="1" dirty="0">
                <a:solidFill>
                  <a:schemeClr val="bg1"/>
                </a:solidFill>
                <a:latin typeface="Figtree" pitchFamily="2" charset="0"/>
              </a:rPr>
              <a:t>The Next Economy</a:t>
            </a:r>
            <a:endParaRPr lang="en-US" sz="1200" b="1" dirty="0">
              <a:solidFill>
                <a:schemeClr val="bg1"/>
              </a:solidFill>
              <a:latin typeface="Figtree" pitchFamily="2" charset="0"/>
            </a:endParaRPr>
          </a:p>
        </p:txBody>
      </p:sp>
      <p:sp>
        <p:nvSpPr>
          <p:cNvPr id="4" name="Google Shape;92;p13">
            <a:extLst>
              <a:ext uri="{FF2B5EF4-FFF2-40B4-BE49-F238E27FC236}">
                <a16:creationId xmlns:a16="http://schemas.microsoft.com/office/drawing/2014/main" id="{C38098D2-38D4-DAA9-ECC1-24AA455E9A70}"/>
              </a:ext>
            </a:extLst>
          </p:cNvPr>
          <p:cNvSpPr txBox="1">
            <a:spLocks/>
          </p:cNvSpPr>
          <p:nvPr userDrawn="1"/>
        </p:nvSpPr>
        <p:spPr>
          <a:xfrm>
            <a:off x="176008" y="6417689"/>
            <a:ext cx="10972800" cy="37900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400"/>
              <a:buFont typeface="Arial"/>
              <a:buNone/>
              <a:tabLst>
                <a:tab pos="1597025" algn="l"/>
              </a:tabLst>
              <a:defRPr sz="900" b="0" i="0" u="none" strike="noStrike" cap="none">
                <a:solidFill>
                  <a:schemeClr val="tx1"/>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indent="0">
              <a:tabLst>
                <a:tab pos="2002317" algn="l"/>
              </a:tabLst>
            </a:pPr>
            <a:fld id="{5BD4B8B4-45B8-BE44-B870-9F78C3F710AC}" type="slidenum">
              <a:rPr lang="en-AU" sz="1200" smtClean="0">
                <a:solidFill>
                  <a:schemeClr val="bg1"/>
                </a:solidFill>
                <a:latin typeface="Figtree" pitchFamily="2" charset="0"/>
              </a:rPr>
              <a:pPr marL="0" indent="0">
                <a:tabLst>
                  <a:tab pos="2002317" algn="l"/>
                </a:tabLst>
              </a:pPr>
              <a:t>‹#›</a:t>
            </a:fld>
            <a:r>
              <a:rPr lang="en-AU" sz="1200" dirty="0">
                <a:solidFill>
                  <a:schemeClr val="bg1"/>
                </a:solidFill>
                <a:latin typeface="Figtree" pitchFamily="2" charset="0"/>
              </a:rPr>
              <a:t>	</a:t>
            </a:r>
          </a:p>
        </p:txBody>
      </p:sp>
      <p:sp>
        <p:nvSpPr>
          <p:cNvPr id="5" name="Date Placeholder 4">
            <a:extLst>
              <a:ext uri="{FF2B5EF4-FFF2-40B4-BE49-F238E27FC236}">
                <a16:creationId xmlns:a16="http://schemas.microsoft.com/office/drawing/2014/main" id="{435F88FD-76D9-C4B8-B354-559A521CCC2B}"/>
              </a:ext>
            </a:extLst>
          </p:cNvPr>
          <p:cNvSpPr>
            <a:spLocks noGrp="1"/>
          </p:cNvSpPr>
          <p:nvPr>
            <p:ph type="dt" idx="10"/>
          </p:nvPr>
        </p:nvSpPr>
        <p:spPr/>
        <p:txBody>
          <a:bodyPr/>
          <a:lstStyle/>
          <a:p>
            <a:endParaRPr lang="en-AU"/>
          </a:p>
        </p:txBody>
      </p:sp>
      <p:sp>
        <p:nvSpPr>
          <p:cNvPr id="8" name="Footer Placeholder 7">
            <a:extLst>
              <a:ext uri="{FF2B5EF4-FFF2-40B4-BE49-F238E27FC236}">
                <a16:creationId xmlns:a16="http://schemas.microsoft.com/office/drawing/2014/main" id="{71F27232-14D4-2A8B-1F9F-F09A1D1BECCE}"/>
              </a:ext>
            </a:extLst>
          </p:cNvPr>
          <p:cNvSpPr>
            <a:spLocks noGrp="1"/>
          </p:cNvSpPr>
          <p:nvPr>
            <p:ph type="ftr" sz="quarter" idx="11"/>
          </p:nvPr>
        </p:nvSpPr>
        <p:spPr>
          <a:xfrm>
            <a:off x="2119168" y="6384273"/>
            <a:ext cx="4114800" cy="366183"/>
          </a:xfrm>
          <a:prstGeom prst="rect">
            <a:avLst/>
          </a:prstGeom>
        </p:spPr>
        <p:txBody>
          <a:bodyPr/>
          <a:lstStyle>
            <a:lvl1pPr>
              <a:defRPr>
                <a:solidFill>
                  <a:schemeClr val="bg1"/>
                </a:solidFill>
              </a:defRPr>
            </a:lvl1pPr>
          </a:lstStyle>
          <a:p>
            <a:r>
              <a:rPr lang="en-AU"/>
              <a:t>Title of presentation | Date</a:t>
            </a:r>
            <a:endParaRPr lang="en-AU" dirty="0"/>
          </a:p>
        </p:txBody>
      </p:sp>
    </p:spTree>
    <p:extLst>
      <p:ext uri="{BB962C8B-B14F-4D97-AF65-F5344CB8AC3E}">
        <p14:creationId xmlns:p14="http://schemas.microsoft.com/office/powerpoint/2010/main" val="36058609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55" r:id="rId4"/>
    <p:sldLayoutId id="2147483657" r:id="rId5"/>
    <p:sldLayoutId id="2147483658" r:id="rId6"/>
    <p:sldLayoutId id="2147483659" r:id="rId7"/>
    <p:sldLayoutId id="2147483662" r:id="rId8"/>
    <p:sldLayoutId id="2147483663" r:id="rId9"/>
    <p:sldLayoutId id="2147483664" r:id="rId10"/>
    <p:sldLayoutId id="21474836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erial view of a river&#10;&#10;Description automatically generated">
            <a:extLst>
              <a:ext uri="{FF2B5EF4-FFF2-40B4-BE49-F238E27FC236}">
                <a16:creationId xmlns:a16="http://schemas.microsoft.com/office/drawing/2014/main" id="{9F26DAFC-F6A6-D7C9-7C7A-96B84C54090C}"/>
              </a:ext>
            </a:extLst>
          </p:cNvPr>
          <p:cNvPicPr>
            <a:picLocks noGrp="1" noChangeAspect="1"/>
          </p:cNvPicPr>
          <p:nvPr>
            <p:ph type="pic" sz="quarter" idx="11"/>
          </p:nvPr>
        </p:nvPicPr>
        <p:blipFill>
          <a:blip r:embed="rId3"/>
          <a:srcRect t="14436" b="14436"/>
          <a:stretch>
            <a:fillRect/>
          </a:stretch>
        </p:blipFill>
        <p:spPr/>
      </p:pic>
      <p:grpSp>
        <p:nvGrpSpPr>
          <p:cNvPr id="12" name="Group 11">
            <a:extLst>
              <a:ext uri="{FF2B5EF4-FFF2-40B4-BE49-F238E27FC236}">
                <a16:creationId xmlns:a16="http://schemas.microsoft.com/office/drawing/2014/main" id="{19EBB588-918B-EFC5-B197-C98E29980D55}"/>
              </a:ext>
            </a:extLst>
          </p:cNvPr>
          <p:cNvGrpSpPr/>
          <p:nvPr/>
        </p:nvGrpSpPr>
        <p:grpSpPr>
          <a:xfrm>
            <a:off x="0" y="7506"/>
            <a:ext cx="12192000" cy="5890631"/>
            <a:chOff x="0" y="5629"/>
            <a:chExt cx="9144000" cy="4417973"/>
          </a:xfrm>
        </p:grpSpPr>
        <p:sp>
          <p:nvSpPr>
            <p:cNvPr id="13" name="Graphic 18">
              <a:extLst>
                <a:ext uri="{FF2B5EF4-FFF2-40B4-BE49-F238E27FC236}">
                  <a16:creationId xmlns:a16="http://schemas.microsoft.com/office/drawing/2014/main" id="{1A78DB3F-1909-E8E5-81AC-A469136530B2}"/>
                </a:ext>
              </a:extLst>
            </p:cNvPr>
            <p:cNvSpPr/>
            <p:nvPr userDrawn="1"/>
          </p:nvSpPr>
          <p:spPr>
            <a:xfrm>
              <a:off x="0" y="5629"/>
              <a:ext cx="9144000" cy="4402859"/>
            </a:xfrm>
            <a:custGeom>
              <a:avLst/>
              <a:gdLst>
                <a:gd name="connsiteX0" fmla="*/ 9144000 w 9144000"/>
                <a:gd name="connsiteY0" fmla="*/ 0 h 4402859"/>
                <a:gd name="connsiteX1" fmla="*/ 0 w 9144000"/>
                <a:gd name="connsiteY1" fmla="*/ 0 h 4402859"/>
                <a:gd name="connsiteX2" fmla="*/ 0 w 9144000"/>
                <a:gd name="connsiteY2" fmla="*/ 3693421 h 4402859"/>
                <a:gd name="connsiteX3" fmla="*/ 2432050 w 9144000"/>
                <a:gd name="connsiteY3" fmla="*/ 4372407 h 4402859"/>
                <a:gd name="connsiteX4" fmla="*/ 5575300 w 9144000"/>
                <a:gd name="connsiteY4" fmla="*/ 3821346 h 4402859"/>
                <a:gd name="connsiteX5" fmla="*/ 7134225 w 9144000"/>
                <a:gd name="connsiteY5" fmla="*/ 3893509 h 4402859"/>
                <a:gd name="connsiteX6" fmla="*/ 8432800 w 9144000"/>
                <a:gd name="connsiteY6" fmla="*/ 3417890 h 4402859"/>
                <a:gd name="connsiteX7" fmla="*/ 9144000 w 9144000"/>
                <a:gd name="connsiteY7" fmla="*/ 3991912 h 4402859"/>
                <a:gd name="connsiteX8" fmla="*/ 9144000 w 9144000"/>
                <a:gd name="connsiteY8" fmla="*/ 0 h 440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4402859">
                  <a:moveTo>
                    <a:pt x="9144000" y="0"/>
                  </a:moveTo>
                  <a:lnTo>
                    <a:pt x="0" y="0"/>
                  </a:lnTo>
                  <a:lnTo>
                    <a:pt x="0" y="3693421"/>
                  </a:lnTo>
                  <a:cubicBezTo>
                    <a:pt x="348524" y="3867268"/>
                    <a:pt x="1196975" y="4241202"/>
                    <a:pt x="2432050" y="4372407"/>
                  </a:cubicBezTo>
                  <a:cubicBezTo>
                    <a:pt x="3921125" y="4530594"/>
                    <a:pt x="4994275" y="4031274"/>
                    <a:pt x="5575300" y="3821346"/>
                  </a:cubicBezTo>
                  <a:cubicBezTo>
                    <a:pt x="6738811" y="3400952"/>
                    <a:pt x="6714935" y="3568632"/>
                    <a:pt x="7134225" y="3893509"/>
                  </a:cubicBezTo>
                  <a:cubicBezTo>
                    <a:pt x="7667625" y="4306804"/>
                    <a:pt x="8020050" y="3417890"/>
                    <a:pt x="8432800" y="3417890"/>
                  </a:cubicBezTo>
                  <a:cubicBezTo>
                    <a:pt x="8724900" y="3417890"/>
                    <a:pt x="9007475" y="3818066"/>
                    <a:pt x="9144000" y="3991912"/>
                  </a:cubicBezTo>
                  <a:lnTo>
                    <a:pt x="9144000" y="0"/>
                  </a:lnTo>
                  <a:close/>
                </a:path>
              </a:pathLst>
            </a:custGeom>
            <a:solidFill>
              <a:srgbClr val="142721">
                <a:alpha val="49956"/>
              </a:srgbClr>
            </a:solidFill>
            <a:ln w="6350" cap="flat">
              <a:noFill/>
              <a:prstDash val="solid"/>
              <a:miter/>
            </a:ln>
            <a:effectLst/>
          </p:spPr>
          <p:txBody>
            <a:bodyPr rtlCol="0" anchor="ctr"/>
            <a:lstStyle/>
            <a:p>
              <a:endParaRPr lang="en-US" sz="1867" dirty="0"/>
            </a:p>
          </p:txBody>
        </p:sp>
        <p:pic>
          <p:nvPicPr>
            <p:cNvPr id="14" name="Graphic 13">
              <a:extLst>
                <a:ext uri="{FF2B5EF4-FFF2-40B4-BE49-F238E27FC236}">
                  <a16:creationId xmlns:a16="http://schemas.microsoft.com/office/drawing/2014/main" id="{8E4E9696-32D4-AB4E-5AE8-63AD9E0D06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97536"/>
              <a:ext cx="9144000" cy="1126066"/>
            </a:xfrm>
            <a:prstGeom prst="rect">
              <a:avLst/>
            </a:prstGeom>
          </p:spPr>
        </p:pic>
      </p:grpSp>
      <p:sp>
        <p:nvSpPr>
          <p:cNvPr id="8" name="Text Placeholder 7">
            <a:extLst>
              <a:ext uri="{FF2B5EF4-FFF2-40B4-BE49-F238E27FC236}">
                <a16:creationId xmlns:a16="http://schemas.microsoft.com/office/drawing/2014/main" id="{F5646C4D-061D-1D1B-C631-B767C9EE8CDD}"/>
              </a:ext>
            </a:extLst>
          </p:cNvPr>
          <p:cNvSpPr>
            <a:spLocks noGrp="1"/>
          </p:cNvSpPr>
          <p:nvPr>
            <p:ph type="body" sz="quarter" idx="10"/>
          </p:nvPr>
        </p:nvSpPr>
        <p:spPr>
          <a:xfrm>
            <a:off x="1438656" y="3967749"/>
            <a:ext cx="9824571" cy="577157"/>
          </a:xfrm>
        </p:spPr>
        <p:txBody>
          <a:bodyPr/>
          <a:lstStyle/>
          <a:p>
            <a:r>
              <a:rPr lang="en-US" dirty="0"/>
              <a:t>Dr Katherine Trebeck, Economic Change Program Director</a:t>
            </a:r>
          </a:p>
        </p:txBody>
      </p:sp>
      <p:sp>
        <p:nvSpPr>
          <p:cNvPr id="6" name="Title 5">
            <a:extLst>
              <a:ext uri="{FF2B5EF4-FFF2-40B4-BE49-F238E27FC236}">
                <a16:creationId xmlns:a16="http://schemas.microsoft.com/office/drawing/2014/main" id="{A2D43139-6970-9A2B-6698-74AB3070A950}"/>
              </a:ext>
            </a:extLst>
          </p:cNvPr>
          <p:cNvSpPr>
            <a:spLocks noGrp="1"/>
          </p:cNvSpPr>
          <p:nvPr>
            <p:ph type="ctrTitle"/>
          </p:nvPr>
        </p:nvSpPr>
        <p:spPr>
          <a:xfrm>
            <a:off x="570690" y="2347569"/>
            <a:ext cx="11050620" cy="1190351"/>
          </a:xfrm>
        </p:spPr>
        <p:txBody>
          <a:bodyPr/>
          <a:lstStyle/>
          <a:p>
            <a:pPr algn="ctr"/>
            <a:r>
              <a:rPr lang="en-US" sz="10666" dirty="0"/>
              <a:t>What if we started with wellbeing?</a:t>
            </a:r>
          </a:p>
        </p:txBody>
      </p:sp>
    </p:spTree>
    <p:extLst>
      <p:ext uri="{BB962C8B-B14F-4D97-AF65-F5344CB8AC3E}">
        <p14:creationId xmlns:p14="http://schemas.microsoft.com/office/powerpoint/2010/main" val="31400497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3"/>
          <p:cNvPicPr preferRelativeResize="0">
            <a:picLocks noGrp="1"/>
          </p:cNvPicPr>
          <p:nvPr>
            <p:ph type="body" idx="1"/>
          </p:nvPr>
        </p:nvPicPr>
        <p:blipFill>
          <a:blip r:embed="rId3"/>
          <a:srcRect/>
          <a:stretch/>
        </p:blipFill>
        <p:spPr>
          <a:xfrm>
            <a:off x="3483429" y="0"/>
            <a:ext cx="8708570" cy="6875300"/>
          </a:xfrm>
          <a:prstGeom prst="rect">
            <a:avLst/>
          </a:prstGeom>
          <a:noFill/>
          <a:ln>
            <a:noFill/>
          </a:ln>
        </p:spPr>
      </p:pic>
      <p:sp>
        <p:nvSpPr>
          <p:cNvPr id="2" name="TextBox 1">
            <a:extLst>
              <a:ext uri="{FF2B5EF4-FFF2-40B4-BE49-F238E27FC236}">
                <a16:creationId xmlns:a16="http://schemas.microsoft.com/office/drawing/2014/main" id="{0D0EA95C-56D9-364D-8CEB-D01C0D6AE50A}"/>
              </a:ext>
            </a:extLst>
          </p:cNvPr>
          <p:cNvSpPr txBox="1"/>
          <p:nvPr/>
        </p:nvSpPr>
        <p:spPr>
          <a:xfrm>
            <a:off x="213243" y="1729490"/>
            <a:ext cx="3270186" cy="3046988"/>
          </a:xfrm>
          <a:prstGeom prst="rect">
            <a:avLst/>
          </a:prstGeom>
          <a:noFill/>
        </p:spPr>
        <p:txBody>
          <a:bodyPr wrap="square" rtlCol="0">
            <a:spAutoFit/>
          </a:bodyPr>
          <a:lstStyle/>
          <a:p>
            <a:r>
              <a:rPr lang="en-US" sz="4800" b="1" dirty="0">
                <a:solidFill>
                  <a:schemeClr val="bg1"/>
                </a:solidFill>
                <a:latin typeface="Bangla MN"/>
                <a:ea typeface="Gungsuh" panose="02030600000101010101" pitchFamily="18" charset="-127"/>
              </a:rPr>
              <a:t>A world </a:t>
            </a:r>
          </a:p>
          <a:p>
            <a:r>
              <a:rPr lang="en-US" sz="4800" b="1" dirty="0">
                <a:solidFill>
                  <a:schemeClr val="bg1"/>
                </a:solidFill>
                <a:latin typeface="Bangla MN"/>
                <a:ea typeface="Gungsuh" panose="02030600000101010101" pitchFamily="18" charset="-127"/>
              </a:rPr>
              <a:t>that is </a:t>
            </a:r>
          </a:p>
          <a:p>
            <a:r>
              <a:rPr lang="en-US" sz="4800" b="1" dirty="0">
                <a:solidFill>
                  <a:schemeClr val="bg1"/>
                </a:solidFill>
                <a:latin typeface="Bangla MN"/>
                <a:ea typeface="Gungsuh" panose="02030600000101010101" pitchFamily="18" charset="-127"/>
              </a:rPr>
              <a:t>creating </a:t>
            </a:r>
          </a:p>
          <a:p>
            <a:r>
              <a:rPr lang="en-US" sz="4800" b="1" dirty="0">
                <a:solidFill>
                  <a:schemeClr val="bg1"/>
                </a:solidFill>
                <a:latin typeface="Bangla MN"/>
                <a:ea typeface="Gungsuh" panose="02030600000101010101" pitchFamily="18" charset="-127"/>
              </a:rPr>
              <a:t>despair</a:t>
            </a:r>
          </a:p>
        </p:txBody>
      </p:sp>
      <p:sp>
        <p:nvSpPr>
          <p:cNvPr id="3" name="TextBox 2">
            <a:extLst>
              <a:ext uri="{FF2B5EF4-FFF2-40B4-BE49-F238E27FC236}">
                <a16:creationId xmlns:a16="http://schemas.microsoft.com/office/drawing/2014/main" id="{22250F57-1386-29D2-3FC2-39CAE4EADEA4}"/>
              </a:ext>
            </a:extLst>
          </p:cNvPr>
          <p:cNvSpPr txBox="1"/>
          <p:nvPr/>
        </p:nvSpPr>
        <p:spPr>
          <a:xfrm>
            <a:off x="3707476" y="6616931"/>
            <a:ext cx="1747594" cy="307777"/>
          </a:xfrm>
          <a:prstGeom prst="rect">
            <a:avLst/>
          </a:prstGeom>
          <a:noFill/>
        </p:spPr>
        <p:txBody>
          <a:bodyPr wrap="none" rtlCol="0">
            <a:spAutoFit/>
          </a:bodyPr>
          <a:lstStyle/>
          <a:p>
            <a:r>
              <a:rPr lang="en-US" dirty="0">
                <a:solidFill>
                  <a:schemeClr val="bg1"/>
                </a:solidFill>
              </a:rPr>
              <a:t>Credit: Banksy map</a:t>
            </a:r>
          </a:p>
        </p:txBody>
      </p:sp>
      <p:sp>
        <p:nvSpPr>
          <p:cNvPr id="4" name="Text Placeholder 2">
            <a:extLst>
              <a:ext uri="{FF2B5EF4-FFF2-40B4-BE49-F238E27FC236}">
                <a16:creationId xmlns:a16="http://schemas.microsoft.com/office/drawing/2014/main" id="{525936CF-AF1C-5E99-A508-BF6A147BA374}"/>
              </a:ext>
            </a:extLst>
          </p:cNvPr>
          <p:cNvSpPr txBox="1">
            <a:spLocks/>
          </p:cNvSpPr>
          <p:nvPr/>
        </p:nvSpPr>
        <p:spPr>
          <a:xfrm rot="313921">
            <a:off x="462576" y="513274"/>
            <a:ext cx="11531285" cy="5995328"/>
          </a:xfrm>
          <a:prstGeom prst="rect">
            <a:avLst/>
          </a:prstGeom>
          <a:solidFill>
            <a:schemeClr val="accent2">
              <a:lumMod val="20000"/>
              <a:lumOff val="80000"/>
              <a:alpha val="99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AU" sz="4000" b="1" dirty="0">
                <a:solidFill>
                  <a:srgbClr val="002060"/>
                </a:solidFill>
                <a:latin typeface="Bangla MN" pitchFamily="2" charset="0"/>
                <a:cs typeface="Bangla MN" pitchFamily="2" charset="0"/>
              </a:rPr>
              <a:t>In Australia:</a:t>
            </a:r>
            <a:br>
              <a:rPr lang="en-AU" sz="4000" b="1" dirty="0">
                <a:solidFill>
                  <a:srgbClr val="002060"/>
                </a:solidFill>
                <a:latin typeface="Bangla MN" pitchFamily="2" charset="0"/>
                <a:cs typeface="Bangla MN" pitchFamily="2" charset="0"/>
              </a:rPr>
            </a:br>
            <a:endParaRPr lang="en-AU" sz="1600" b="1" dirty="0">
              <a:solidFill>
                <a:srgbClr val="002060"/>
              </a:solidFill>
              <a:latin typeface="Bangla MN" pitchFamily="2" charset="0"/>
              <a:cs typeface="Bangla MN" pitchFamily="2" charset="0"/>
            </a:endParaRPr>
          </a:p>
          <a:p>
            <a:pPr marL="114300" indent="0">
              <a:buNone/>
            </a:pPr>
            <a:r>
              <a:rPr lang="en-AU" sz="4000" b="1" dirty="0">
                <a:solidFill>
                  <a:srgbClr val="002060"/>
                </a:solidFill>
                <a:latin typeface="Bangla MN" pitchFamily="2" charset="0"/>
                <a:cs typeface="Bangla MN" pitchFamily="2" charset="0"/>
              </a:rPr>
              <a:t>- 62% have a moderate or high sense of grievance </a:t>
            </a:r>
            <a:br>
              <a:rPr lang="en-AU" sz="4000" b="1" dirty="0">
                <a:solidFill>
                  <a:srgbClr val="002060"/>
                </a:solidFill>
                <a:latin typeface="Bangla MN" pitchFamily="2" charset="0"/>
                <a:cs typeface="Bangla MN" pitchFamily="2" charset="0"/>
              </a:rPr>
            </a:br>
            <a:r>
              <a:rPr lang="en-AU" sz="4000" b="1" dirty="0">
                <a:solidFill>
                  <a:srgbClr val="002060"/>
                </a:solidFill>
                <a:latin typeface="Bangla MN" pitchFamily="2" charset="0"/>
                <a:cs typeface="Bangla MN" pitchFamily="2" charset="0"/>
              </a:rPr>
              <a:t>(</a:t>
            </a:r>
            <a:r>
              <a:rPr lang="en-AU" sz="4000" b="1" i="1" dirty="0">
                <a:solidFill>
                  <a:srgbClr val="002060"/>
                </a:solidFill>
                <a:latin typeface="Bangla MN" pitchFamily="2" charset="0"/>
                <a:cs typeface="Bangla MN" pitchFamily="2" charset="0"/>
              </a:rPr>
              <a:t>“a belief that government and business make their lives harder and serve narrow interests, and wealthy people benefit unfairly from the system”</a:t>
            </a:r>
            <a:r>
              <a:rPr lang="en-AU" sz="4000" b="1" dirty="0">
                <a:solidFill>
                  <a:srgbClr val="002060"/>
                </a:solidFill>
                <a:latin typeface="Bangla MN" pitchFamily="2" charset="0"/>
                <a:cs typeface="Bangla MN" pitchFamily="2" charset="0"/>
              </a:rPr>
              <a:t>)</a:t>
            </a:r>
          </a:p>
          <a:p>
            <a:pPr marL="114300" indent="0">
              <a:buNone/>
            </a:pPr>
            <a:endParaRPr lang="en-US" sz="1600" b="1" dirty="0">
              <a:solidFill>
                <a:srgbClr val="002060"/>
              </a:solidFill>
              <a:latin typeface="Bangla MN" pitchFamily="2" charset="0"/>
              <a:cs typeface="Bangla MN" pitchFamily="2" charset="0"/>
            </a:endParaRPr>
          </a:p>
          <a:p>
            <a:pPr marL="114300" indent="0">
              <a:buNone/>
            </a:pPr>
            <a:r>
              <a:rPr lang="en-AU" sz="4000" b="1" dirty="0">
                <a:solidFill>
                  <a:srgbClr val="002060"/>
                </a:solidFill>
                <a:latin typeface="Bangla MN" pitchFamily="2" charset="0"/>
                <a:cs typeface="Bangla MN" pitchFamily="2" charset="0"/>
              </a:rPr>
              <a:t>- Less than 1 in 5 Australians believe that things will be better for the next generation</a:t>
            </a:r>
          </a:p>
          <a:p>
            <a:pPr marL="114300" indent="0">
              <a:buNone/>
            </a:pPr>
            <a:endParaRPr lang="en-AU" sz="1100" b="1" dirty="0">
              <a:solidFill>
                <a:srgbClr val="002060"/>
              </a:solidFill>
              <a:latin typeface="Bangla MN" pitchFamily="2" charset="0"/>
              <a:cs typeface="Bangla MN" pitchFamily="2" charset="0"/>
            </a:endParaRPr>
          </a:p>
          <a:p>
            <a:pPr marL="114300" indent="0">
              <a:buNone/>
            </a:pPr>
            <a:r>
              <a:rPr lang="en-US" b="1" dirty="0">
                <a:solidFill>
                  <a:srgbClr val="002060"/>
                </a:solidFill>
                <a:latin typeface="Bangla MN" pitchFamily="2" charset="0"/>
                <a:cs typeface="Bangla MN" pitchFamily="2" charset="0"/>
              </a:rPr>
              <a:t>https://</a:t>
            </a:r>
            <a:r>
              <a:rPr lang="en-US" b="1" dirty="0" err="1">
                <a:solidFill>
                  <a:srgbClr val="002060"/>
                </a:solidFill>
                <a:latin typeface="Bangla MN" pitchFamily="2" charset="0"/>
                <a:cs typeface="Bangla MN" pitchFamily="2" charset="0"/>
              </a:rPr>
              <a:t>www.edelman.com</a:t>
            </a:r>
            <a:r>
              <a:rPr lang="en-US" b="1" dirty="0">
                <a:solidFill>
                  <a:srgbClr val="002060"/>
                </a:solidFill>
                <a:latin typeface="Bangla MN" pitchFamily="2" charset="0"/>
                <a:cs typeface="Bangla MN" pitchFamily="2" charset="0"/>
              </a:rPr>
              <a:t>/au/trust/2025/trust-barometer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of two people talking to a koala&#10;&#10;AI-generated content may be incorrect.">
            <a:extLst>
              <a:ext uri="{FF2B5EF4-FFF2-40B4-BE49-F238E27FC236}">
                <a16:creationId xmlns:a16="http://schemas.microsoft.com/office/drawing/2014/main" id="{CAE755B9-2AD9-8396-6220-5F574A947DA7}"/>
              </a:ext>
            </a:extLst>
          </p:cNvPr>
          <p:cNvPicPr>
            <a:picLocks noChangeAspect="1"/>
          </p:cNvPicPr>
          <p:nvPr/>
        </p:nvPicPr>
        <p:blipFill>
          <a:blip r:embed="rId3"/>
          <a:stretch>
            <a:fillRect/>
          </a:stretch>
        </p:blipFill>
        <p:spPr>
          <a:xfrm>
            <a:off x="0" y="1"/>
            <a:ext cx="12192000" cy="6865594"/>
          </a:xfrm>
          <a:prstGeom prst="rect">
            <a:avLst/>
          </a:prstGeom>
        </p:spPr>
      </p:pic>
    </p:spTree>
    <p:extLst>
      <p:ext uri="{BB962C8B-B14F-4D97-AF65-F5344CB8AC3E}">
        <p14:creationId xmlns:p14="http://schemas.microsoft.com/office/powerpoint/2010/main" val="2206211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camera lens&#10;&#10;Description automatically generated">
            <a:extLst>
              <a:ext uri="{FF2B5EF4-FFF2-40B4-BE49-F238E27FC236}">
                <a16:creationId xmlns:a16="http://schemas.microsoft.com/office/drawing/2014/main" id="{F9BC46E3-8060-464F-9016-B049CE8C58F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5E1549-AD57-ED49-AA8B-523D4584A957}"/>
              </a:ext>
            </a:extLst>
          </p:cNvPr>
          <p:cNvSpPr>
            <a:spLocks noGrp="1"/>
          </p:cNvSpPr>
          <p:nvPr>
            <p:ph type="title"/>
          </p:nvPr>
        </p:nvSpPr>
        <p:spPr>
          <a:xfrm>
            <a:off x="206829" y="169183"/>
            <a:ext cx="11778342" cy="1202417"/>
          </a:xfrm>
        </p:spPr>
        <p:txBody>
          <a:bodyPr>
            <a:noAutofit/>
          </a:bodyPr>
          <a:lstStyle/>
          <a:p>
            <a:pPr algn="ctr"/>
            <a:r>
              <a:rPr lang="en-US" sz="5400" b="1" dirty="0">
                <a:solidFill>
                  <a:schemeClr val="accent4">
                    <a:lumMod val="60000"/>
                    <a:lumOff val="40000"/>
                  </a:schemeClr>
                </a:solidFill>
                <a:latin typeface="Bangla MN" pitchFamily="2" charset="0"/>
                <a:ea typeface="Gungsuh" panose="02030600000101010101" pitchFamily="18" charset="-127"/>
                <a:cs typeface="Bangla MN" pitchFamily="2" charset="0"/>
              </a:rPr>
              <a:t>The lenses we adopt matter</a:t>
            </a:r>
          </a:p>
        </p:txBody>
      </p:sp>
      <p:sp>
        <p:nvSpPr>
          <p:cNvPr id="6" name="TextBox 5">
            <a:extLst>
              <a:ext uri="{FF2B5EF4-FFF2-40B4-BE49-F238E27FC236}">
                <a16:creationId xmlns:a16="http://schemas.microsoft.com/office/drawing/2014/main" id="{3B6D276F-B703-7846-9A19-06AB734AE120}"/>
              </a:ext>
            </a:extLst>
          </p:cNvPr>
          <p:cNvSpPr txBox="1"/>
          <p:nvPr/>
        </p:nvSpPr>
        <p:spPr>
          <a:xfrm>
            <a:off x="9455353" y="6534928"/>
            <a:ext cx="2736647" cy="307777"/>
          </a:xfrm>
          <a:prstGeom prst="rect">
            <a:avLst/>
          </a:prstGeom>
          <a:noFill/>
        </p:spPr>
        <p:txBody>
          <a:bodyPr wrap="none" rtlCol="0">
            <a:spAutoFit/>
          </a:bodyPr>
          <a:lstStyle/>
          <a:p>
            <a:r>
              <a:rPr lang="en-US" dirty="0">
                <a:solidFill>
                  <a:schemeClr val="accent4">
                    <a:lumMod val="60000"/>
                    <a:lumOff val="40000"/>
                  </a:schemeClr>
                </a:solidFill>
                <a:latin typeface="Gungsuh" panose="02030600000101010101" pitchFamily="18" charset="-127"/>
                <a:ea typeface="Gungsuh" panose="02030600000101010101" pitchFamily="18" charset="-127"/>
              </a:rPr>
              <a:t>Credit: Stephen </a:t>
            </a:r>
            <a:r>
              <a:rPr lang="en-US" dirty="0" err="1">
                <a:solidFill>
                  <a:schemeClr val="accent4">
                    <a:lumMod val="60000"/>
                    <a:lumOff val="40000"/>
                  </a:schemeClr>
                </a:solidFill>
                <a:latin typeface="Gungsuh" panose="02030600000101010101" pitchFamily="18" charset="-127"/>
                <a:ea typeface="Gungsuh" panose="02030600000101010101" pitchFamily="18" charset="-127"/>
              </a:rPr>
              <a:t>Kraakmo</a:t>
            </a:r>
            <a:r>
              <a:rPr lang="en-US" dirty="0">
                <a:solidFill>
                  <a:schemeClr val="accent4">
                    <a:lumMod val="60000"/>
                    <a:lumOff val="40000"/>
                  </a:schemeClr>
                </a:solidFill>
                <a:latin typeface="Gungsuh" panose="02030600000101010101" pitchFamily="18" charset="-127"/>
                <a:ea typeface="Gungsuh" panose="02030600000101010101" pitchFamily="18" charset="-127"/>
              </a:rPr>
              <a:t>  </a:t>
            </a:r>
          </a:p>
        </p:txBody>
      </p:sp>
    </p:spTree>
    <p:extLst>
      <p:ext uri="{BB962C8B-B14F-4D97-AF65-F5344CB8AC3E}">
        <p14:creationId xmlns:p14="http://schemas.microsoft.com/office/powerpoint/2010/main" val="2209826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cartoon images of people working&#10;&#10;AI-generated content may be incorrect.">
            <a:extLst>
              <a:ext uri="{FF2B5EF4-FFF2-40B4-BE49-F238E27FC236}">
                <a16:creationId xmlns:a16="http://schemas.microsoft.com/office/drawing/2014/main" id="{5E9C6A48-1B48-A6D9-A4F2-59E64D47F1AE}"/>
              </a:ext>
            </a:extLst>
          </p:cNvPr>
          <p:cNvPicPr>
            <a:picLocks noChangeAspect="1"/>
          </p:cNvPicPr>
          <p:nvPr/>
        </p:nvPicPr>
        <p:blipFill>
          <a:blip r:embed="rId3"/>
          <a:stretch>
            <a:fillRect/>
          </a:stretch>
        </p:blipFill>
        <p:spPr>
          <a:xfrm>
            <a:off x="2350053" y="0"/>
            <a:ext cx="7597913" cy="6858000"/>
          </a:xfrm>
          <a:prstGeom prst="rect">
            <a:avLst/>
          </a:prstGeom>
        </p:spPr>
      </p:pic>
    </p:spTree>
    <p:extLst>
      <p:ext uri="{BB962C8B-B14F-4D97-AF65-F5344CB8AC3E}">
        <p14:creationId xmlns:p14="http://schemas.microsoft.com/office/powerpoint/2010/main" val="13108743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FF14C745-797B-D04C-BCEE-46DE8393B8C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80000"/>
                    </a14:imgEffect>
                    <a14:imgEffect>
                      <a14:saturation sat="147000"/>
                    </a14:imgEffect>
                    <a14:imgEffect>
                      <a14:brightnessContrast bright="-11000" contrast="38000"/>
                    </a14:imgEffect>
                  </a14:imgLayer>
                </a14:imgProps>
              </a:ext>
            </a:extLst>
          </a:blip>
          <a:srcRect l="4386" t="5921" r="21423"/>
          <a:stretch/>
        </p:blipFill>
        <p:spPr>
          <a:xfrm rot="5400000">
            <a:off x="21547" y="-29255"/>
            <a:ext cx="6865708" cy="6908799"/>
          </a:xfrm>
          <a:prstGeom prst="rect">
            <a:avLst/>
          </a:prstGeom>
        </p:spPr>
      </p:pic>
      <p:sp>
        <p:nvSpPr>
          <p:cNvPr id="2" name="TextBox 1">
            <a:extLst>
              <a:ext uri="{FF2B5EF4-FFF2-40B4-BE49-F238E27FC236}">
                <a16:creationId xmlns:a16="http://schemas.microsoft.com/office/drawing/2014/main" id="{6BA9B8CF-A77F-1C48-9156-C6FCEB2EC1BE}"/>
              </a:ext>
            </a:extLst>
          </p:cNvPr>
          <p:cNvSpPr txBox="1"/>
          <p:nvPr/>
        </p:nvSpPr>
        <p:spPr>
          <a:xfrm rot="906562">
            <a:off x="6884594" y="2763426"/>
            <a:ext cx="5402441" cy="1323439"/>
          </a:xfrm>
          <a:prstGeom prst="rect">
            <a:avLst/>
          </a:prstGeom>
          <a:noFill/>
        </p:spPr>
        <p:txBody>
          <a:bodyPr wrap="none" rtlCol="0">
            <a:spAutoFit/>
          </a:bodyPr>
          <a:lstStyle/>
          <a:p>
            <a:pPr algn="ctr"/>
            <a:r>
              <a:rPr lang="en-US" sz="4000" b="1" dirty="0">
                <a:solidFill>
                  <a:schemeClr val="bg1"/>
                </a:solidFill>
                <a:latin typeface="Bangla MN" pitchFamily="2" charset="0"/>
                <a:ea typeface="Gungsuh" panose="02030600000101010101" pitchFamily="18" charset="-127"/>
                <a:cs typeface="Bangla MN" pitchFamily="2" charset="0"/>
              </a:rPr>
              <a:t>The material basis </a:t>
            </a:r>
          </a:p>
          <a:p>
            <a:pPr algn="ctr"/>
            <a:r>
              <a:rPr lang="en-US" sz="4000" b="1" dirty="0">
                <a:solidFill>
                  <a:schemeClr val="bg1"/>
                </a:solidFill>
                <a:latin typeface="Bangla MN" pitchFamily="2" charset="0"/>
                <a:ea typeface="Gungsuh" panose="02030600000101010101" pitchFamily="18" charset="-127"/>
                <a:cs typeface="Bangla MN" pitchFamily="2" charset="0"/>
              </a:rPr>
              <a:t>of wellbeing</a:t>
            </a:r>
          </a:p>
        </p:txBody>
      </p:sp>
    </p:spTree>
    <p:extLst>
      <p:ext uri="{BB962C8B-B14F-4D97-AF65-F5344CB8AC3E}">
        <p14:creationId xmlns:p14="http://schemas.microsoft.com/office/powerpoint/2010/main" val="2247782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9"/>
          <p:cNvPicPr preferRelativeResize="0"/>
          <p:nvPr/>
        </p:nvPicPr>
        <p:blipFill>
          <a:blip r:embed="rId3"/>
          <a:srcRect t="7812" b="7812"/>
          <a:stretch/>
        </p:blipFill>
        <p:spPr>
          <a:xfrm>
            <a:off x="1" y="2"/>
            <a:ext cx="12191980" cy="6857999"/>
          </a:xfrm>
          <a:prstGeom prst="rect">
            <a:avLst/>
          </a:prstGeom>
          <a:noFill/>
          <a:ln>
            <a:noFill/>
          </a:ln>
        </p:spPr>
      </p:pic>
      <p:sp>
        <p:nvSpPr>
          <p:cNvPr id="140" name="Google Shape;140;p9"/>
          <p:cNvSpPr txBox="1"/>
          <p:nvPr/>
        </p:nvSpPr>
        <p:spPr>
          <a:xfrm>
            <a:off x="253705" y="3429000"/>
            <a:ext cx="11704346" cy="2848172"/>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600"/>
              </a:spcBef>
              <a:spcAft>
                <a:spcPts val="0"/>
              </a:spcAft>
              <a:buClr>
                <a:srgbClr val="000000"/>
              </a:buClr>
              <a:buSzPts val="6600"/>
              <a:buFont typeface="Arial"/>
              <a:buNone/>
            </a:pPr>
            <a:endParaRPr sz="5400" b="1" i="0" u="none" strike="noStrike" cap="none" dirty="0">
              <a:solidFill>
                <a:srgbClr val="FFFFFF"/>
              </a:solidFill>
              <a:latin typeface="Bangla MN" pitchFamily="2" charset="0"/>
              <a:ea typeface="Gungsuh" panose="02030600000101010101" pitchFamily="18" charset="-127"/>
              <a:cs typeface="Bangla MN" pitchFamily="2" charset="0"/>
              <a:sym typeface="Calibri"/>
            </a:endParaRPr>
          </a:p>
          <a:p>
            <a:pPr marL="0" marR="0" lvl="0" indent="0" algn="ctr" rtl="0">
              <a:lnSpc>
                <a:spcPct val="90000"/>
              </a:lnSpc>
              <a:spcBef>
                <a:spcPts val="600"/>
              </a:spcBef>
              <a:spcAft>
                <a:spcPts val="0"/>
              </a:spcAft>
              <a:buClr>
                <a:srgbClr val="000000"/>
              </a:buClr>
              <a:buSzPts val="6600"/>
              <a:buFont typeface="Arial"/>
              <a:buNone/>
            </a:pPr>
            <a:r>
              <a:rPr lang="en-GB" sz="5400" b="1" i="0" u="none" strike="noStrike" cap="none" dirty="0">
                <a:solidFill>
                  <a:srgbClr val="FFFFFF"/>
                </a:solidFill>
                <a:latin typeface="Bangla MN" pitchFamily="2" charset="0"/>
                <a:ea typeface="Gungsuh" panose="02030600000101010101" pitchFamily="18" charset="-127"/>
                <a:cs typeface="Bangla MN" pitchFamily="2" charset="0"/>
                <a:sym typeface="Calibri"/>
              </a:rPr>
              <a:t>An economy designed to deliver what </a:t>
            </a:r>
          </a:p>
          <a:p>
            <a:pPr marL="0" marR="0" lvl="0" indent="0" algn="ctr" rtl="0">
              <a:lnSpc>
                <a:spcPct val="90000"/>
              </a:lnSpc>
              <a:spcBef>
                <a:spcPts val="600"/>
              </a:spcBef>
              <a:spcAft>
                <a:spcPts val="0"/>
              </a:spcAft>
              <a:buClr>
                <a:srgbClr val="000000"/>
              </a:buClr>
              <a:buSzPts val="6600"/>
              <a:buFont typeface="Arial"/>
              <a:buNone/>
            </a:pPr>
            <a:r>
              <a:rPr lang="en-GB" sz="5400" b="1" i="0" u="none" strike="noStrike" cap="none" dirty="0">
                <a:solidFill>
                  <a:srgbClr val="FFFFFF"/>
                </a:solidFill>
                <a:latin typeface="Bangla MN" pitchFamily="2" charset="0"/>
                <a:ea typeface="Gungsuh" panose="02030600000101010101" pitchFamily="18" charset="-127"/>
                <a:cs typeface="Bangla MN" pitchFamily="2" charset="0"/>
                <a:sym typeface="Calibri"/>
              </a:rPr>
              <a:t>people and planet need</a:t>
            </a:r>
            <a:endParaRPr sz="5400" b="1" i="0" u="none" strike="noStrike" cap="none" dirty="0">
              <a:solidFill>
                <a:srgbClr val="FFFFFF"/>
              </a:solidFill>
              <a:latin typeface="Bangla MN" pitchFamily="2" charset="0"/>
              <a:ea typeface="Gungsuh" panose="02030600000101010101" pitchFamily="18" charset="-127"/>
              <a:cs typeface="Bangla MN" pitchFamily="2" charset="0"/>
              <a:sym typeface="Calibri"/>
            </a:endParaRPr>
          </a:p>
        </p:txBody>
      </p:sp>
      <p:sp>
        <p:nvSpPr>
          <p:cNvPr id="143" name="Google Shape;143;p9"/>
          <p:cNvSpPr txBox="1"/>
          <p:nvPr/>
        </p:nvSpPr>
        <p:spPr>
          <a:xfrm>
            <a:off x="1106644" y="330740"/>
            <a:ext cx="9978693"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000" b="1" i="0" u="none" strike="noStrike" cap="none" dirty="0">
                <a:solidFill>
                  <a:srgbClr val="FFFFFF"/>
                </a:solidFill>
                <a:latin typeface="Bangla MN" pitchFamily="2" charset="0"/>
                <a:ea typeface="Gungsuh" panose="02030600000101010101" pitchFamily="18" charset="-127"/>
                <a:cs typeface="Bangla MN" pitchFamily="2" charset="0"/>
                <a:sym typeface="Calibri"/>
              </a:rPr>
              <a:t>A wellbeing economy: </a:t>
            </a:r>
            <a:endParaRPr sz="3200" b="0" i="0" u="none" strike="noStrike" cap="none" dirty="0">
              <a:solidFill>
                <a:srgbClr val="000000"/>
              </a:solidFill>
              <a:latin typeface="Bangla MN" pitchFamily="2" charset="0"/>
              <a:ea typeface="Gungsuh" panose="02030600000101010101" pitchFamily="18" charset="-127"/>
              <a:cs typeface="Bangla MN" pitchFamily="2" charset="0"/>
              <a:sym typeface="Arial"/>
            </a:endParaRPr>
          </a:p>
        </p:txBody>
      </p:sp>
      <p:sp>
        <p:nvSpPr>
          <p:cNvPr id="2" name="TextBox 1">
            <a:extLst>
              <a:ext uri="{FF2B5EF4-FFF2-40B4-BE49-F238E27FC236}">
                <a16:creationId xmlns:a16="http://schemas.microsoft.com/office/drawing/2014/main" id="{1A2D53EB-4EF7-8D45-94AB-F1B52E2C1E48}"/>
              </a:ext>
            </a:extLst>
          </p:cNvPr>
          <p:cNvSpPr txBox="1"/>
          <p:nvPr/>
        </p:nvSpPr>
        <p:spPr>
          <a:xfrm>
            <a:off x="10141528" y="6413698"/>
            <a:ext cx="1816523" cy="261610"/>
          </a:xfrm>
          <a:prstGeom prst="rect">
            <a:avLst/>
          </a:prstGeom>
          <a:noFill/>
        </p:spPr>
        <p:txBody>
          <a:bodyPr wrap="none" rtlCol="0">
            <a:spAutoFit/>
          </a:bodyPr>
          <a:lstStyle/>
          <a:p>
            <a:pPr algn="ctr"/>
            <a:r>
              <a:rPr lang="en-US" sz="1100" dirty="0">
                <a:solidFill>
                  <a:schemeClr val="bg1"/>
                </a:solidFill>
                <a:latin typeface="Gungsuh" panose="02030600000101010101" pitchFamily="18" charset="-127"/>
                <a:ea typeface="Gungsuh" panose="02030600000101010101" pitchFamily="18" charset="-127"/>
              </a:rPr>
              <a:t>Credit: Thomas </a:t>
            </a:r>
            <a:r>
              <a:rPr lang="en-US" sz="1100" dirty="0" err="1">
                <a:solidFill>
                  <a:schemeClr val="bg1"/>
                </a:solidFill>
                <a:latin typeface="Gungsuh" panose="02030600000101010101" pitchFamily="18" charset="-127"/>
                <a:ea typeface="Gungsuh" panose="02030600000101010101" pitchFamily="18" charset="-127"/>
              </a:rPr>
              <a:t>Lipke</a:t>
            </a:r>
            <a:endParaRPr lang="en-US" sz="1100" dirty="0">
              <a:solidFill>
                <a:schemeClr val="bg1"/>
              </a:solidFill>
              <a:latin typeface="Gungsuh" panose="02030600000101010101" pitchFamily="18" charset="-127"/>
              <a:ea typeface="Gungsuh" panose="02030600000101010101" pitchFamily="18"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with text and colorful shapes&#10;&#10;AI-generated content may be incorrect.">
            <a:extLst>
              <a:ext uri="{FF2B5EF4-FFF2-40B4-BE49-F238E27FC236}">
                <a16:creationId xmlns:a16="http://schemas.microsoft.com/office/drawing/2014/main" id="{A3CAC8A6-F38E-22A1-3FF7-1FA14E7ED474}"/>
              </a:ext>
            </a:extLst>
          </p:cNvPr>
          <p:cNvPicPr>
            <a:picLocks noChangeAspect="1"/>
          </p:cNvPicPr>
          <p:nvPr/>
        </p:nvPicPr>
        <p:blipFill>
          <a:blip r:embed="rId3"/>
          <a:srcRect l="832" t="1303" r="4081"/>
          <a:stretch>
            <a:fillRect/>
          </a:stretch>
        </p:blipFill>
        <p:spPr>
          <a:xfrm>
            <a:off x="1828801" y="0"/>
            <a:ext cx="8296101" cy="6730666"/>
          </a:xfrm>
          <a:prstGeom prst="rect">
            <a:avLst/>
          </a:prstGeom>
        </p:spPr>
      </p:pic>
    </p:spTree>
    <p:extLst>
      <p:ext uri="{BB962C8B-B14F-4D97-AF65-F5344CB8AC3E}">
        <p14:creationId xmlns:p14="http://schemas.microsoft.com/office/powerpoint/2010/main" val="4166449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couch&#10;&#10;Description automatically generated">
            <a:extLst>
              <a:ext uri="{FF2B5EF4-FFF2-40B4-BE49-F238E27FC236}">
                <a16:creationId xmlns:a16="http://schemas.microsoft.com/office/drawing/2014/main" id="{1D16DF76-2FF4-4D44-B0A0-925D017E603E}"/>
              </a:ext>
            </a:extLst>
          </p:cNvPr>
          <p:cNvPicPr>
            <a:picLocks noChangeAspect="1"/>
          </p:cNvPicPr>
          <p:nvPr/>
        </p:nvPicPr>
        <p:blipFill rotWithShape="1">
          <a:blip r:embed="rId3">
            <a:alphaModFix amt="35000"/>
          </a:blip>
          <a:srcRect t="173" b="15558"/>
          <a:stretch/>
        </p:blipFill>
        <p:spPr>
          <a:xfrm>
            <a:off x="20" y="10"/>
            <a:ext cx="12191980" cy="6857990"/>
          </a:xfrm>
          <a:prstGeom prst="rect">
            <a:avLst/>
          </a:prstGeom>
        </p:spPr>
      </p:pic>
      <p:sp>
        <p:nvSpPr>
          <p:cNvPr id="2" name="Title 1">
            <a:extLst>
              <a:ext uri="{FF2B5EF4-FFF2-40B4-BE49-F238E27FC236}">
                <a16:creationId xmlns:a16="http://schemas.microsoft.com/office/drawing/2014/main" id="{C84DDD7A-43DE-B54F-BF7D-802234484DB0}"/>
              </a:ext>
            </a:extLst>
          </p:cNvPr>
          <p:cNvSpPr>
            <a:spLocks noGrp="1"/>
          </p:cNvSpPr>
          <p:nvPr>
            <p:ph type="title"/>
          </p:nvPr>
        </p:nvSpPr>
        <p:spPr>
          <a:xfrm>
            <a:off x="259405" y="192285"/>
            <a:ext cx="11673190" cy="1325563"/>
          </a:xfrm>
        </p:spPr>
        <p:txBody>
          <a:bodyPr>
            <a:normAutofit/>
          </a:bodyPr>
          <a:lstStyle/>
          <a:p>
            <a:r>
              <a:rPr lang="en-US" sz="3700" b="1" dirty="0">
                <a:solidFill>
                  <a:srgbClr val="FFFFFF"/>
                </a:solidFill>
                <a:latin typeface="Bangla MN" pitchFamily="2" charset="0"/>
                <a:ea typeface="Lato Medium" panose="020F0502020204030203" pitchFamily="34" charset="0"/>
                <a:cs typeface="Bangla MN" pitchFamily="2" charset="0"/>
              </a:rPr>
              <a:t>Bronnie Ware, a palliative nurse, documented common regrets of patients in their last days</a:t>
            </a:r>
            <a:r>
              <a:rPr lang="pt-PT" sz="3700" b="1" dirty="0">
                <a:solidFill>
                  <a:srgbClr val="FFFFFF"/>
                </a:solidFill>
                <a:latin typeface="Bangla MN" pitchFamily="2" charset="0"/>
                <a:ea typeface="Lato Medium" panose="020F0502020204030203" pitchFamily="34" charset="0"/>
                <a:cs typeface="Bangla MN" pitchFamily="2" charset="0"/>
              </a:rPr>
              <a:t>: </a:t>
            </a:r>
            <a:endParaRPr lang="en-GB" sz="3700" dirty="0">
              <a:solidFill>
                <a:srgbClr val="FFFFFF"/>
              </a:solidFill>
              <a:latin typeface="Bangla MN" pitchFamily="2" charset="0"/>
              <a:cs typeface="Bangla MN" pitchFamily="2" charset="0"/>
            </a:endParaRPr>
          </a:p>
        </p:txBody>
      </p:sp>
      <p:sp>
        <p:nvSpPr>
          <p:cNvPr id="3" name="Content Placeholder 2">
            <a:extLst>
              <a:ext uri="{FF2B5EF4-FFF2-40B4-BE49-F238E27FC236}">
                <a16:creationId xmlns:a16="http://schemas.microsoft.com/office/drawing/2014/main" id="{039247A3-901A-964E-B87F-58E8D1F2A888}"/>
              </a:ext>
            </a:extLst>
          </p:cNvPr>
          <p:cNvSpPr>
            <a:spLocks noGrp="1"/>
          </p:cNvSpPr>
          <p:nvPr>
            <p:ph idx="1"/>
          </p:nvPr>
        </p:nvSpPr>
        <p:spPr>
          <a:xfrm>
            <a:off x="838200" y="1574483"/>
            <a:ext cx="10515600" cy="4351338"/>
          </a:xfrm>
        </p:spPr>
        <p:txBody>
          <a:bodyPr>
            <a:noAutofit/>
          </a:bodyPr>
          <a:lstStyle/>
          <a:p>
            <a:pPr lvl="0" fontAlgn="base"/>
            <a:r>
              <a:rPr lang="en-US" b="1" dirty="0">
                <a:solidFill>
                  <a:srgbClr val="FFFFFF"/>
                </a:solidFill>
                <a:latin typeface="Bangla MN" pitchFamily="2" charset="0"/>
                <a:ea typeface="Lato Medium" panose="020F0502020204030203" pitchFamily="34" charset="0"/>
                <a:cs typeface="Bangla MN" pitchFamily="2" charset="0"/>
              </a:rPr>
              <a:t>I wish I'd had the courage to live a life true to myself, not the life others expected of me</a:t>
            </a:r>
          </a:p>
          <a:p>
            <a:pPr marL="0" lvl="0" indent="0" fontAlgn="base">
              <a:buNone/>
            </a:pPr>
            <a:endParaRPr lang="en-GB" b="1" dirty="0">
              <a:solidFill>
                <a:srgbClr val="FFFFFF"/>
              </a:solidFill>
              <a:latin typeface="Bangla MN" pitchFamily="2" charset="0"/>
              <a:ea typeface="Lato Medium" panose="020F0502020204030203" pitchFamily="34" charset="0"/>
              <a:cs typeface="Bangla MN" pitchFamily="2" charset="0"/>
            </a:endParaRPr>
          </a:p>
          <a:p>
            <a:pPr lvl="0" fontAlgn="base"/>
            <a:r>
              <a:rPr lang="en-US" b="1" dirty="0">
                <a:solidFill>
                  <a:srgbClr val="FFFFFF"/>
                </a:solidFill>
                <a:latin typeface="Bangla MN" pitchFamily="2" charset="0"/>
                <a:ea typeface="Lato Medium" panose="020F0502020204030203" pitchFamily="34" charset="0"/>
                <a:cs typeface="Bangla MN" pitchFamily="2" charset="0"/>
              </a:rPr>
              <a:t>I wish I hadn't worked so hard ( ‘every male patient’)</a:t>
            </a:r>
            <a:br>
              <a:rPr lang="en-US" b="1" dirty="0">
                <a:solidFill>
                  <a:srgbClr val="FFFFFF"/>
                </a:solidFill>
                <a:latin typeface="Bangla MN" pitchFamily="2" charset="0"/>
                <a:ea typeface="Lato Medium" panose="020F0502020204030203" pitchFamily="34" charset="0"/>
                <a:cs typeface="Bangla MN" pitchFamily="2" charset="0"/>
              </a:rPr>
            </a:br>
            <a:endParaRPr lang="en-GB" b="1" dirty="0">
              <a:solidFill>
                <a:srgbClr val="FFFFFF"/>
              </a:solidFill>
              <a:latin typeface="Bangla MN" pitchFamily="2" charset="0"/>
              <a:ea typeface="Lato Medium" panose="020F0502020204030203" pitchFamily="34" charset="0"/>
              <a:cs typeface="Bangla MN" pitchFamily="2" charset="0"/>
            </a:endParaRPr>
          </a:p>
          <a:p>
            <a:pPr lvl="0" fontAlgn="base"/>
            <a:r>
              <a:rPr lang="en-US" b="1" dirty="0">
                <a:solidFill>
                  <a:srgbClr val="FFFFFF"/>
                </a:solidFill>
                <a:latin typeface="Bangla MN" pitchFamily="2" charset="0"/>
                <a:ea typeface="Lato Medium" panose="020F0502020204030203" pitchFamily="34" charset="0"/>
                <a:cs typeface="Bangla MN" pitchFamily="2" charset="0"/>
              </a:rPr>
              <a:t>I wish I'd had the courage to express my feelings</a:t>
            </a:r>
            <a:br>
              <a:rPr lang="en-US" b="1" dirty="0">
                <a:solidFill>
                  <a:srgbClr val="FFFFFF"/>
                </a:solidFill>
                <a:latin typeface="Bangla MN" pitchFamily="2" charset="0"/>
                <a:ea typeface="Lato Medium" panose="020F0502020204030203" pitchFamily="34" charset="0"/>
                <a:cs typeface="Bangla MN" pitchFamily="2" charset="0"/>
              </a:rPr>
            </a:br>
            <a:endParaRPr lang="en-GB" b="1" dirty="0">
              <a:solidFill>
                <a:srgbClr val="FFFFFF"/>
              </a:solidFill>
              <a:latin typeface="Bangla MN" pitchFamily="2" charset="0"/>
              <a:ea typeface="Lato Medium" panose="020F0502020204030203" pitchFamily="34" charset="0"/>
              <a:cs typeface="Bangla MN" pitchFamily="2" charset="0"/>
            </a:endParaRPr>
          </a:p>
          <a:p>
            <a:pPr lvl="0" fontAlgn="base"/>
            <a:r>
              <a:rPr lang="en-US" b="1" dirty="0">
                <a:solidFill>
                  <a:srgbClr val="FFFFFF"/>
                </a:solidFill>
                <a:latin typeface="Bangla MN" pitchFamily="2" charset="0"/>
                <a:ea typeface="Lato Medium" panose="020F0502020204030203" pitchFamily="34" charset="0"/>
                <a:cs typeface="Bangla MN" pitchFamily="2" charset="0"/>
              </a:rPr>
              <a:t>I wish I had stayed in touch with my friends</a:t>
            </a:r>
            <a:br>
              <a:rPr lang="en-US" b="1" dirty="0">
                <a:solidFill>
                  <a:srgbClr val="FFFFFF"/>
                </a:solidFill>
                <a:latin typeface="Bangla MN" pitchFamily="2" charset="0"/>
                <a:ea typeface="Lato Medium" panose="020F0502020204030203" pitchFamily="34" charset="0"/>
                <a:cs typeface="Bangla MN" pitchFamily="2" charset="0"/>
              </a:rPr>
            </a:br>
            <a:endParaRPr lang="en-GB" b="1" dirty="0">
              <a:solidFill>
                <a:srgbClr val="FFFFFF"/>
              </a:solidFill>
              <a:latin typeface="Bangla MN" pitchFamily="2" charset="0"/>
              <a:ea typeface="Lato Medium" panose="020F0502020204030203" pitchFamily="34" charset="0"/>
              <a:cs typeface="Bangla MN" pitchFamily="2" charset="0"/>
            </a:endParaRPr>
          </a:p>
          <a:p>
            <a:pPr lvl="0" fontAlgn="base"/>
            <a:r>
              <a:rPr lang="en-US" b="1" dirty="0">
                <a:solidFill>
                  <a:srgbClr val="FFFFFF"/>
                </a:solidFill>
                <a:latin typeface="Bangla MN" pitchFamily="2" charset="0"/>
                <a:ea typeface="Lato Medium" panose="020F0502020204030203" pitchFamily="34" charset="0"/>
                <a:cs typeface="Bangla MN" pitchFamily="2" charset="0"/>
              </a:rPr>
              <a:t>I wish that I had let myself be happier</a:t>
            </a:r>
            <a:endParaRPr lang="en-GB" b="1" dirty="0">
              <a:solidFill>
                <a:srgbClr val="FFFFFF"/>
              </a:solidFill>
              <a:latin typeface="Bangla MN" pitchFamily="2" charset="0"/>
              <a:ea typeface="Lato Medium" panose="020F0502020204030203" pitchFamily="34" charset="0"/>
              <a:cs typeface="Bangla MN" pitchFamily="2" charset="0"/>
            </a:endParaRPr>
          </a:p>
        </p:txBody>
      </p:sp>
      <p:sp>
        <p:nvSpPr>
          <p:cNvPr id="6" name="TextBox 5">
            <a:extLst>
              <a:ext uri="{FF2B5EF4-FFF2-40B4-BE49-F238E27FC236}">
                <a16:creationId xmlns:a16="http://schemas.microsoft.com/office/drawing/2014/main" id="{9E8AFE81-5B12-1A4B-9A96-15E261D283FB}"/>
              </a:ext>
            </a:extLst>
          </p:cNvPr>
          <p:cNvSpPr txBox="1"/>
          <p:nvPr/>
        </p:nvSpPr>
        <p:spPr>
          <a:xfrm>
            <a:off x="10230289" y="6371471"/>
            <a:ext cx="1961691" cy="369332"/>
          </a:xfrm>
          <a:prstGeom prst="rect">
            <a:avLst/>
          </a:prstGeom>
          <a:noFill/>
        </p:spPr>
        <p:txBody>
          <a:bodyPr wrap="none" rtlCol="0">
            <a:spAutoFit/>
          </a:bodyPr>
          <a:lstStyle/>
          <a:p>
            <a:r>
              <a:rPr lang="en-US" dirty="0"/>
              <a:t>Credit: Jorge Lopez</a:t>
            </a:r>
          </a:p>
        </p:txBody>
      </p:sp>
      <p:sp>
        <p:nvSpPr>
          <p:cNvPr id="4" name="TextBox 3">
            <a:extLst>
              <a:ext uri="{FF2B5EF4-FFF2-40B4-BE49-F238E27FC236}">
                <a16:creationId xmlns:a16="http://schemas.microsoft.com/office/drawing/2014/main" id="{2D8A773C-BFDD-515C-BCE4-9133F4BE3B39}"/>
              </a:ext>
            </a:extLst>
          </p:cNvPr>
          <p:cNvSpPr txBox="1"/>
          <p:nvPr/>
        </p:nvSpPr>
        <p:spPr>
          <a:xfrm>
            <a:off x="9144000" y="6176963"/>
            <a:ext cx="1778051" cy="307777"/>
          </a:xfrm>
          <a:prstGeom prst="rect">
            <a:avLst/>
          </a:prstGeom>
          <a:noFill/>
        </p:spPr>
        <p:txBody>
          <a:bodyPr wrap="none" rtlCol="0">
            <a:spAutoFit/>
          </a:bodyPr>
          <a:lstStyle/>
          <a:p>
            <a:r>
              <a:rPr lang="en-US" dirty="0">
                <a:solidFill>
                  <a:schemeClr val="bg1"/>
                </a:solidFill>
              </a:rPr>
              <a:t>Credit: Aditya Joshi </a:t>
            </a:r>
          </a:p>
        </p:txBody>
      </p:sp>
    </p:spTree>
    <p:extLst>
      <p:ext uri="{BB962C8B-B14F-4D97-AF65-F5344CB8AC3E}">
        <p14:creationId xmlns:p14="http://schemas.microsoft.com/office/powerpoint/2010/main" val="111176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diagram of wellbeing economy&#10;&#10;Description automatically generated">
            <a:extLst>
              <a:ext uri="{FF2B5EF4-FFF2-40B4-BE49-F238E27FC236}">
                <a16:creationId xmlns:a16="http://schemas.microsoft.com/office/drawing/2014/main" id="{6FFF9578-F286-908D-8640-DF7CA5DB3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294" y="0"/>
            <a:ext cx="76671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118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on a hill&#10;&#10;AI-generated content may be incorrect.">
            <a:extLst>
              <a:ext uri="{FF2B5EF4-FFF2-40B4-BE49-F238E27FC236}">
                <a16:creationId xmlns:a16="http://schemas.microsoft.com/office/drawing/2014/main" id="{35A921FE-7C2F-FF14-A689-3EA07E6D1FCD}"/>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6F0968F-DCBE-9EDE-9FA6-B5D6124F7E39}"/>
              </a:ext>
            </a:extLst>
          </p:cNvPr>
          <p:cNvSpPr>
            <a:spLocks noGrp="1"/>
          </p:cNvSpPr>
          <p:nvPr>
            <p:ph type="ctrTitle"/>
          </p:nvPr>
        </p:nvSpPr>
        <p:spPr>
          <a:xfrm>
            <a:off x="0" y="5348082"/>
            <a:ext cx="12192000" cy="1190351"/>
          </a:xfrm>
        </p:spPr>
        <p:txBody>
          <a:bodyPr/>
          <a:lstStyle/>
          <a:p>
            <a:pPr algn="ctr"/>
            <a:r>
              <a:rPr lang="en-AU" sz="4267" dirty="0">
                <a:solidFill>
                  <a:schemeClr val="bg1"/>
                </a:solidFill>
                <a:latin typeface="Work Sans"/>
                <a:ea typeface="Work Sans"/>
                <a:cs typeface="Work Sans"/>
              </a:rPr>
              <a:t>So what changes in the economy are needed to align it with the future Australians want for themselves &amp; their communities?</a:t>
            </a:r>
            <a:endParaRPr lang="en-US" sz="4267" dirty="0"/>
          </a:p>
        </p:txBody>
      </p:sp>
    </p:spTree>
    <p:extLst>
      <p:ext uri="{BB962C8B-B14F-4D97-AF65-F5344CB8AC3E}">
        <p14:creationId xmlns:p14="http://schemas.microsoft.com/office/powerpoint/2010/main" val="21266379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9E1282-D2D5-714E-A330-5D7E287CA95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47781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1" descr="A picture containing table, plate, food, indoor&#10;&#10;Description automatically generated"/>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8000"/>
                    </a14:imgEffect>
                  </a14:imgLayer>
                </a14:imgProps>
              </a:ext>
            </a:extLst>
          </a:blip>
          <a:srcRect t="28270" b="34189"/>
          <a:stretch/>
        </p:blipFill>
        <p:spPr>
          <a:xfrm>
            <a:off x="20" y="1282"/>
            <a:ext cx="12191980" cy="6856718"/>
          </a:xfrm>
          <a:prstGeom prst="rect">
            <a:avLst/>
          </a:prstGeom>
          <a:noFill/>
          <a:ln>
            <a:noFill/>
          </a:ln>
        </p:spPr>
      </p:pic>
      <p:sp>
        <p:nvSpPr>
          <p:cNvPr id="164" name="Google Shape;164;p11"/>
          <p:cNvSpPr txBox="1"/>
          <p:nvPr/>
        </p:nvSpPr>
        <p:spPr>
          <a:xfrm>
            <a:off x="10302438" y="6074736"/>
            <a:ext cx="188803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Credit: Bianca Ackermann</a:t>
            </a:r>
            <a:endParaRPr sz="1800" b="0" i="0" u="none" strike="noStrike" cap="none">
              <a:solidFill>
                <a:schemeClr val="dk1"/>
              </a:solidFill>
              <a:latin typeface="Calibri"/>
              <a:ea typeface="Calibri"/>
              <a:cs typeface="Calibri"/>
              <a:sym typeface="Calibri"/>
            </a:endParaRPr>
          </a:p>
        </p:txBody>
      </p:sp>
      <p:sp>
        <p:nvSpPr>
          <p:cNvPr id="165" name="Google Shape;165;p11"/>
          <p:cNvSpPr txBox="1"/>
          <p:nvPr/>
        </p:nvSpPr>
        <p:spPr>
          <a:xfrm>
            <a:off x="1143000" y="444794"/>
            <a:ext cx="10091057" cy="4524275"/>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B0F0"/>
              </a:buClr>
              <a:buSzPts val="6600"/>
              <a:buFont typeface="Calibri"/>
              <a:buNone/>
            </a:pPr>
            <a:r>
              <a:rPr lang="en-US" sz="8000" b="1" i="0" u="none" strike="noStrike" cap="none" dirty="0">
                <a:solidFill>
                  <a:schemeClr val="bg1"/>
                </a:solidFill>
                <a:latin typeface="Bangla MN" pitchFamily="2" charset="0"/>
                <a:ea typeface="Gungsuh" panose="02030600000101010101" pitchFamily="18" charset="-127"/>
                <a:cs typeface="Bangla MN" pitchFamily="2" charset="0"/>
                <a:sym typeface="Calibri"/>
              </a:rPr>
              <a:t>Purpose</a:t>
            </a:r>
            <a:endParaRPr b="1" dirty="0">
              <a:solidFill>
                <a:schemeClr val="bg1"/>
              </a:solidFill>
              <a:latin typeface="Bangla MN" pitchFamily="2" charset="0"/>
              <a:ea typeface="Gungsuh" panose="02030600000101010101" pitchFamily="18" charset="-127"/>
              <a:cs typeface="Bangla MN" pitchFamily="2" charset="0"/>
            </a:endParaRPr>
          </a:p>
          <a:p>
            <a:pPr marL="0" marR="0" lvl="0" indent="0" algn="ctr" rtl="0">
              <a:lnSpc>
                <a:spcPct val="90000"/>
              </a:lnSpc>
              <a:spcBef>
                <a:spcPts val="0"/>
              </a:spcBef>
              <a:spcAft>
                <a:spcPts val="0"/>
              </a:spcAft>
              <a:buClr>
                <a:srgbClr val="00B0F0"/>
              </a:buClr>
              <a:buSzPts val="6600"/>
              <a:buFont typeface="Calibri"/>
              <a:buNone/>
            </a:pPr>
            <a:r>
              <a:rPr lang="en-US" sz="8000" b="1" i="0" u="none" strike="noStrike" cap="none" dirty="0">
                <a:solidFill>
                  <a:schemeClr val="bg1"/>
                </a:solidFill>
                <a:latin typeface="Bangla MN" pitchFamily="2" charset="0"/>
                <a:ea typeface="Gungsuh" panose="02030600000101010101" pitchFamily="18" charset="-127"/>
                <a:cs typeface="Bangla MN" pitchFamily="2" charset="0"/>
                <a:sym typeface="Calibri"/>
              </a:rPr>
              <a:t>Prevention</a:t>
            </a:r>
            <a:endParaRPr b="1" dirty="0">
              <a:solidFill>
                <a:schemeClr val="bg1"/>
              </a:solidFill>
              <a:latin typeface="Bangla MN" pitchFamily="2" charset="0"/>
              <a:ea typeface="Gungsuh" panose="02030600000101010101" pitchFamily="18" charset="-127"/>
              <a:cs typeface="Bangla MN" pitchFamily="2" charset="0"/>
            </a:endParaRPr>
          </a:p>
          <a:p>
            <a:pPr marL="0" marR="0" lvl="0" indent="0" algn="ctr" rtl="0">
              <a:lnSpc>
                <a:spcPct val="90000"/>
              </a:lnSpc>
              <a:spcBef>
                <a:spcPts val="0"/>
              </a:spcBef>
              <a:spcAft>
                <a:spcPts val="0"/>
              </a:spcAft>
              <a:buClr>
                <a:srgbClr val="00B0F0"/>
              </a:buClr>
              <a:buSzPts val="6600"/>
              <a:buFont typeface="Calibri"/>
              <a:buNone/>
            </a:pPr>
            <a:r>
              <a:rPr lang="en-US" sz="8000" b="1" i="0" u="none" strike="noStrike" cap="none" dirty="0">
                <a:solidFill>
                  <a:schemeClr val="bg1"/>
                </a:solidFill>
                <a:latin typeface="Bangla MN" pitchFamily="2" charset="0"/>
                <a:ea typeface="Gungsuh" panose="02030600000101010101" pitchFamily="18" charset="-127"/>
                <a:cs typeface="Bangla MN" pitchFamily="2" charset="0"/>
                <a:sym typeface="Calibri"/>
              </a:rPr>
              <a:t>Predistribution</a:t>
            </a:r>
            <a:endParaRPr sz="8000" b="1" i="0" u="none" strike="noStrike" cap="none" dirty="0">
              <a:solidFill>
                <a:schemeClr val="bg1"/>
              </a:solidFill>
              <a:latin typeface="Bangla MN" pitchFamily="2" charset="0"/>
              <a:ea typeface="Gungsuh" panose="02030600000101010101" pitchFamily="18" charset="-127"/>
              <a:cs typeface="Bangla MN" pitchFamily="2" charset="0"/>
              <a:sym typeface="Calibri"/>
            </a:endParaRPr>
          </a:p>
          <a:p>
            <a:pPr marL="0" marR="0" lvl="0" indent="0" algn="ctr" rtl="0">
              <a:lnSpc>
                <a:spcPct val="90000"/>
              </a:lnSpc>
              <a:spcBef>
                <a:spcPts val="0"/>
              </a:spcBef>
              <a:spcAft>
                <a:spcPts val="0"/>
              </a:spcAft>
              <a:buClr>
                <a:srgbClr val="00B0F0"/>
              </a:buClr>
              <a:buSzPts val="6600"/>
              <a:buFont typeface="Calibri"/>
              <a:buNone/>
            </a:pPr>
            <a:r>
              <a:rPr lang="en-US" sz="8000" b="1" i="0" u="none" strike="noStrike" cap="none" dirty="0">
                <a:solidFill>
                  <a:schemeClr val="bg1"/>
                </a:solidFill>
                <a:latin typeface="Bangla MN" pitchFamily="2" charset="0"/>
                <a:ea typeface="Gungsuh" panose="02030600000101010101" pitchFamily="18" charset="-127"/>
                <a:cs typeface="Bangla MN" pitchFamily="2" charset="0"/>
                <a:sym typeface="Calibri"/>
              </a:rPr>
              <a:t>People powered</a:t>
            </a:r>
            <a:r>
              <a:rPr lang="en-US" sz="6600" b="1" i="0" u="none" strike="noStrike" cap="none" dirty="0">
                <a:solidFill>
                  <a:schemeClr val="bg1"/>
                </a:solidFill>
                <a:latin typeface="Bangla MN" pitchFamily="2" charset="0"/>
                <a:ea typeface="Gungsuh" panose="02030600000101010101" pitchFamily="18" charset="-127"/>
                <a:cs typeface="Bangla MN" pitchFamily="2" charset="0"/>
                <a:sym typeface="Calibri"/>
              </a:rPr>
              <a:t> </a:t>
            </a:r>
            <a:endParaRPr sz="4000" b="1" i="0" u="none" strike="noStrike" cap="none" dirty="0">
              <a:solidFill>
                <a:schemeClr val="bg1"/>
              </a:solidFill>
              <a:latin typeface="Bangla MN" pitchFamily="2" charset="0"/>
              <a:ea typeface="Gungsuh" panose="02030600000101010101" pitchFamily="18" charset="-127"/>
              <a:cs typeface="Bangla MN" pitchFamily="2" charset="0"/>
              <a:sym typeface="Calibri"/>
            </a:endParaRPr>
          </a:p>
        </p:txBody>
      </p:sp>
    </p:spTree>
    <p:extLst>
      <p:ext uri="{BB962C8B-B14F-4D97-AF65-F5344CB8AC3E}">
        <p14:creationId xmlns:p14="http://schemas.microsoft.com/office/powerpoint/2010/main" val="261845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1" name="Google Shape;181;p24"/>
          <p:cNvPicPr preferRelativeResize="0"/>
          <p:nvPr/>
        </p:nvPicPr>
        <p:blipFill rotWithShape="1">
          <a:blip r:embed="rId3">
            <a:alphaModFix/>
          </a:blip>
          <a:srcRect l="4451" r="4451"/>
          <a:stretch/>
        </p:blipFill>
        <p:spPr>
          <a:xfrm>
            <a:off x="20" y="1282"/>
            <a:ext cx="12191980" cy="6856718"/>
          </a:xfrm>
          <a:prstGeom prst="rect">
            <a:avLst/>
          </a:prstGeom>
          <a:noFill/>
          <a:ln>
            <a:noFill/>
          </a:ln>
        </p:spPr>
      </p:pic>
      <p:sp>
        <p:nvSpPr>
          <p:cNvPr id="182" name="Google Shape;182;p24"/>
          <p:cNvSpPr txBox="1"/>
          <p:nvPr/>
        </p:nvSpPr>
        <p:spPr>
          <a:xfrm>
            <a:off x="987287" y="1637093"/>
            <a:ext cx="10217426"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6000" b="1" i="0" u="none" strike="noStrike" cap="none" dirty="0">
                <a:solidFill>
                  <a:schemeClr val="lt1"/>
                </a:solidFill>
                <a:latin typeface="Bangla MN" pitchFamily="2" charset="0"/>
                <a:ea typeface="Calibri"/>
                <a:cs typeface="Bangla MN" pitchFamily="2" charset="0"/>
                <a:sym typeface="Calibri"/>
              </a:rPr>
              <a:t>The role of government</a:t>
            </a:r>
            <a:endParaRPr lang="en-US" sz="1600" dirty="0">
              <a:latin typeface="Bangla MN" pitchFamily="2" charset="0"/>
              <a:cs typeface="Bangla MN" pitchFamily="2" charset="0"/>
            </a:endParaRPr>
          </a:p>
        </p:txBody>
      </p:sp>
      <p:sp>
        <p:nvSpPr>
          <p:cNvPr id="183" name="Google Shape;183;p24"/>
          <p:cNvSpPr txBox="1"/>
          <p:nvPr/>
        </p:nvSpPr>
        <p:spPr>
          <a:xfrm>
            <a:off x="10316245" y="6548941"/>
            <a:ext cx="18742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Credit: Aditya Joshi</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315BCD-748E-18F5-4A0C-6A145D342575}"/>
              </a:ext>
            </a:extLst>
          </p:cNvPr>
          <p:cNvPicPr>
            <a:picLocks noChangeAspect="1"/>
          </p:cNvPicPr>
          <p:nvPr/>
        </p:nvPicPr>
        <p:blipFill>
          <a:blip r:embed="rId3"/>
          <a:srcRect l="4136" t="11872" r="5637" b="4888"/>
          <a:stretch/>
        </p:blipFill>
        <p:spPr>
          <a:xfrm>
            <a:off x="0" y="0"/>
            <a:ext cx="12191999" cy="6857999"/>
          </a:xfrm>
          <a:prstGeom prst="rect">
            <a:avLst/>
          </a:prstGeom>
        </p:spPr>
      </p:pic>
      <p:pic>
        <p:nvPicPr>
          <p:cNvPr id="2" name="Picture 1" descr="A logo for a company&#10;&#10;Description automatically generated">
            <a:extLst>
              <a:ext uri="{FF2B5EF4-FFF2-40B4-BE49-F238E27FC236}">
                <a16:creationId xmlns:a16="http://schemas.microsoft.com/office/drawing/2014/main" id="{B96067FD-893C-A605-FB45-5D76A19F5A39}"/>
              </a:ext>
            </a:extLst>
          </p:cNvPr>
          <p:cNvPicPr>
            <a:picLocks noChangeAspect="1"/>
          </p:cNvPicPr>
          <p:nvPr/>
        </p:nvPicPr>
        <p:blipFill>
          <a:blip r:embed="rId4"/>
          <a:stretch>
            <a:fillRect/>
          </a:stretch>
        </p:blipFill>
        <p:spPr>
          <a:xfrm>
            <a:off x="10517102" y="6044545"/>
            <a:ext cx="1170593" cy="453351"/>
          </a:xfrm>
          <a:prstGeom prst="rect">
            <a:avLst/>
          </a:prstGeom>
        </p:spPr>
      </p:pic>
    </p:spTree>
    <p:extLst>
      <p:ext uri="{BB962C8B-B14F-4D97-AF65-F5344CB8AC3E}">
        <p14:creationId xmlns:p14="http://schemas.microsoft.com/office/powerpoint/2010/main" val="548080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ver of a book&#10;&#10;AI-generated content may be incorrect.">
            <a:extLst>
              <a:ext uri="{FF2B5EF4-FFF2-40B4-BE49-F238E27FC236}">
                <a16:creationId xmlns:a16="http://schemas.microsoft.com/office/drawing/2014/main" id="{64C8A4F0-BAFE-ECE3-1259-081E46BF30AF}"/>
              </a:ext>
            </a:extLst>
          </p:cNvPr>
          <p:cNvPicPr>
            <a:picLocks noChangeAspect="1"/>
          </p:cNvPicPr>
          <p:nvPr/>
        </p:nvPicPr>
        <p:blipFill>
          <a:blip r:embed="rId3"/>
          <a:stretch>
            <a:fillRect/>
          </a:stretch>
        </p:blipFill>
        <p:spPr>
          <a:xfrm>
            <a:off x="0" y="0"/>
            <a:ext cx="6367549" cy="6858000"/>
          </a:xfrm>
          <a:prstGeom prst="rect">
            <a:avLst/>
          </a:prstGeom>
        </p:spPr>
      </p:pic>
      <p:sp>
        <p:nvSpPr>
          <p:cNvPr id="3" name="Text Placeholder 2">
            <a:extLst>
              <a:ext uri="{FF2B5EF4-FFF2-40B4-BE49-F238E27FC236}">
                <a16:creationId xmlns:a16="http://schemas.microsoft.com/office/drawing/2014/main" id="{DF8F435B-2152-26F7-63F2-8F0A625EC340}"/>
              </a:ext>
            </a:extLst>
          </p:cNvPr>
          <p:cNvSpPr>
            <a:spLocks noGrp="1"/>
          </p:cNvSpPr>
          <p:nvPr>
            <p:ph type="body" idx="1"/>
          </p:nvPr>
        </p:nvSpPr>
        <p:spPr>
          <a:xfrm>
            <a:off x="6426927" y="482103"/>
            <a:ext cx="5824451" cy="6671732"/>
          </a:xfrm>
        </p:spPr>
        <p:txBody>
          <a:bodyPr>
            <a:noAutofit/>
          </a:bodyPr>
          <a:lstStyle/>
          <a:p>
            <a:pPr marL="114300" indent="0">
              <a:buNone/>
            </a:pPr>
            <a:r>
              <a:rPr lang="en-US" sz="4600" dirty="0">
                <a:solidFill>
                  <a:schemeClr val="bg1"/>
                </a:solidFill>
              </a:rPr>
              <a:t>“…a shift from economic indicators alone to a holistic view that encompasses the social, environmental, cultural, and economic dimensions of life in our island state”</a:t>
            </a:r>
          </a:p>
        </p:txBody>
      </p:sp>
      <p:pic>
        <p:nvPicPr>
          <p:cNvPr id="5" name="Picture 4">
            <a:extLst>
              <a:ext uri="{FF2B5EF4-FFF2-40B4-BE49-F238E27FC236}">
                <a16:creationId xmlns:a16="http://schemas.microsoft.com/office/drawing/2014/main" id="{A44529D6-3FBD-CAEF-C028-DA514CD7409C}"/>
              </a:ext>
            </a:extLst>
          </p:cNvPr>
          <p:cNvPicPr>
            <a:picLocks noChangeAspect="1"/>
          </p:cNvPicPr>
          <p:nvPr/>
        </p:nvPicPr>
        <p:blipFill>
          <a:blip r:embed="rId4"/>
          <a:stretch>
            <a:fillRect/>
          </a:stretch>
        </p:blipFill>
        <p:spPr>
          <a:xfrm>
            <a:off x="857668" y="0"/>
            <a:ext cx="8481484" cy="6857999"/>
          </a:xfrm>
          <a:prstGeom prst="rect">
            <a:avLst/>
          </a:prstGeom>
        </p:spPr>
      </p:pic>
    </p:spTree>
    <p:extLst>
      <p:ext uri="{BB962C8B-B14F-4D97-AF65-F5344CB8AC3E}">
        <p14:creationId xmlns:p14="http://schemas.microsoft.com/office/powerpoint/2010/main" val="69553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ver of a book&#10;&#10;Description automatically generated">
            <a:extLst>
              <a:ext uri="{FF2B5EF4-FFF2-40B4-BE49-F238E27FC236}">
                <a16:creationId xmlns:a16="http://schemas.microsoft.com/office/drawing/2014/main" id="{7FB4A986-2908-CC4E-AF22-58324DE1937E}"/>
              </a:ext>
            </a:extLst>
          </p:cNvPr>
          <p:cNvPicPr>
            <a:picLocks noChangeAspect="1"/>
          </p:cNvPicPr>
          <p:nvPr/>
        </p:nvPicPr>
        <p:blipFill>
          <a:blip r:embed="rId3"/>
          <a:stretch>
            <a:fillRect/>
          </a:stretch>
        </p:blipFill>
        <p:spPr>
          <a:xfrm>
            <a:off x="195942" y="952499"/>
            <a:ext cx="3222172" cy="4953000"/>
          </a:xfrm>
          <a:prstGeom prst="rect">
            <a:avLst/>
          </a:prstGeom>
        </p:spPr>
      </p:pic>
      <p:sp>
        <p:nvSpPr>
          <p:cNvPr id="6" name="TextBox 5">
            <a:extLst>
              <a:ext uri="{FF2B5EF4-FFF2-40B4-BE49-F238E27FC236}">
                <a16:creationId xmlns:a16="http://schemas.microsoft.com/office/drawing/2014/main" id="{C7F4066B-0A8B-E946-9262-5C51B0647147}"/>
              </a:ext>
            </a:extLst>
          </p:cNvPr>
          <p:cNvSpPr txBox="1"/>
          <p:nvPr/>
        </p:nvSpPr>
        <p:spPr>
          <a:xfrm>
            <a:off x="3570515" y="220428"/>
            <a:ext cx="8621485" cy="6417141"/>
          </a:xfrm>
          <a:prstGeom prst="rect">
            <a:avLst/>
          </a:prstGeom>
          <a:solidFill>
            <a:schemeClr val="accent6">
              <a:lumMod val="20000"/>
              <a:lumOff val="80000"/>
              <a:alpha val="75000"/>
            </a:schemeClr>
          </a:solidFill>
        </p:spPr>
        <p:txBody>
          <a:bodyPr wrap="square" rtlCol="0">
            <a:spAutoFit/>
          </a:bodyPr>
          <a:lstStyle/>
          <a:p>
            <a:pPr algn="ctr"/>
            <a:r>
              <a:rPr lang="en-GB" sz="3600" b="1" dirty="0">
                <a:effectLst/>
                <a:latin typeface="Bangla MN" pitchFamily="2" charset="0"/>
                <a:ea typeface="Gungsuh" panose="02030600000101010101" pitchFamily="18" charset="-127"/>
                <a:cs typeface="Bangla MN" pitchFamily="2" charset="0"/>
              </a:rPr>
              <a:t>‘We will know we have succeeded…</a:t>
            </a:r>
          </a:p>
          <a:p>
            <a:pPr algn="ctr"/>
            <a:br>
              <a:rPr lang="en-GB" sz="1100" b="1" dirty="0">
                <a:latin typeface="Bangla MN" pitchFamily="2" charset="0"/>
                <a:ea typeface="Gungsuh" panose="02030600000101010101" pitchFamily="18" charset="-127"/>
                <a:cs typeface="Bangla MN" pitchFamily="2" charset="0"/>
              </a:rPr>
            </a:br>
            <a:r>
              <a:rPr lang="en-GB" sz="3600" b="1" dirty="0">
                <a:latin typeface="Bangla MN" pitchFamily="2" charset="0"/>
                <a:ea typeface="Gungsuh" panose="02030600000101010101" pitchFamily="18" charset="-127"/>
                <a:cs typeface="Bangla MN" pitchFamily="2" charset="0"/>
              </a:rPr>
              <a:t>when </a:t>
            </a:r>
            <a:r>
              <a:rPr lang="en-GB" sz="3600" b="1" dirty="0">
                <a:effectLst/>
                <a:latin typeface="Bangla MN" pitchFamily="2" charset="0"/>
                <a:ea typeface="Gungsuh" panose="02030600000101010101" pitchFamily="18" charset="-127"/>
                <a:cs typeface="Bangla MN" pitchFamily="2" charset="0"/>
              </a:rPr>
              <a:t>our industries are sustainable &amp; powered by renewable energy</a:t>
            </a:r>
            <a:br>
              <a:rPr lang="en-GB" sz="3600" b="1" dirty="0">
                <a:effectLst/>
                <a:latin typeface="Bangla MN" pitchFamily="2" charset="0"/>
                <a:ea typeface="Gungsuh" panose="02030600000101010101" pitchFamily="18" charset="-127"/>
                <a:cs typeface="Bangla MN" pitchFamily="2" charset="0"/>
              </a:rPr>
            </a:br>
            <a:endParaRPr lang="en-GB" sz="1100" b="1" dirty="0">
              <a:effectLst/>
              <a:latin typeface="Bangla MN" pitchFamily="2" charset="0"/>
              <a:ea typeface="Gungsuh" panose="02030600000101010101" pitchFamily="18" charset="-127"/>
              <a:cs typeface="Bangla MN" pitchFamily="2" charset="0"/>
            </a:endParaRPr>
          </a:p>
          <a:p>
            <a:pPr algn="ctr"/>
            <a:r>
              <a:rPr lang="en-GB" sz="3600" b="1" dirty="0">
                <a:effectLst/>
                <a:latin typeface="Bangla MN" pitchFamily="2" charset="0"/>
                <a:ea typeface="Gungsuh" panose="02030600000101010101" pitchFamily="18" charset="-127"/>
                <a:cs typeface="Bangla MN" pitchFamily="2" charset="0"/>
              </a:rPr>
              <a:t>…When more South Australians are in meaningful &amp; skilled work</a:t>
            </a:r>
            <a:br>
              <a:rPr lang="en-GB" sz="3600" b="1" dirty="0">
                <a:effectLst/>
                <a:latin typeface="Bangla MN" pitchFamily="2" charset="0"/>
                <a:ea typeface="Gungsuh" panose="02030600000101010101" pitchFamily="18" charset="-127"/>
                <a:cs typeface="Bangla MN" pitchFamily="2" charset="0"/>
              </a:rPr>
            </a:br>
            <a:r>
              <a:rPr lang="en-GB" sz="3600" b="1" dirty="0">
                <a:effectLst/>
                <a:latin typeface="Bangla MN" pitchFamily="2" charset="0"/>
                <a:ea typeface="Gungsuh" panose="02030600000101010101" pitchFamily="18" charset="-127"/>
                <a:cs typeface="Bangla MN" pitchFamily="2" charset="0"/>
              </a:rPr>
              <a:t>&amp; are paid fairly for their contribution. </a:t>
            </a:r>
          </a:p>
          <a:p>
            <a:pPr algn="ctr"/>
            <a:br>
              <a:rPr lang="en-GB" sz="1100" b="1" dirty="0">
                <a:effectLst/>
                <a:latin typeface="Bangla MN" pitchFamily="2" charset="0"/>
                <a:ea typeface="Gungsuh" panose="02030600000101010101" pitchFamily="18" charset="-127"/>
                <a:cs typeface="Bangla MN" pitchFamily="2" charset="0"/>
              </a:rPr>
            </a:br>
            <a:r>
              <a:rPr lang="en-GB" sz="3600" b="1" dirty="0">
                <a:effectLst/>
                <a:latin typeface="Bangla MN" pitchFamily="2" charset="0"/>
                <a:ea typeface="Gungsuh" panose="02030600000101010101" pitchFamily="18" charset="-127"/>
                <a:cs typeface="Bangla MN" pitchFamily="2" charset="0"/>
              </a:rPr>
              <a:t>When all South Australians feel the benefits of our strong economy, </a:t>
            </a:r>
            <a:br>
              <a:rPr lang="en-GB" sz="3600" b="1" dirty="0">
                <a:effectLst/>
                <a:latin typeface="Bangla MN" pitchFamily="2" charset="0"/>
                <a:ea typeface="Gungsuh" panose="02030600000101010101" pitchFamily="18" charset="-127"/>
                <a:cs typeface="Bangla MN" pitchFamily="2" charset="0"/>
              </a:rPr>
            </a:br>
            <a:endParaRPr lang="en-GB" sz="1100" b="1" dirty="0">
              <a:effectLst/>
              <a:latin typeface="Bangla MN" pitchFamily="2" charset="0"/>
              <a:ea typeface="Gungsuh" panose="02030600000101010101" pitchFamily="18" charset="-127"/>
              <a:cs typeface="Bangla MN" pitchFamily="2" charset="0"/>
            </a:endParaRPr>
          </a:p>
          <a:p>
            <a:pPr algn="ctr"/>
            <a:r>
              <a:rPr lang="en-GB" sz="3600" b="1" dirty="0">
                <a:effectLst/>
                <a:latin typeface="Bangla MN" pitchFamily="2" charset="0"/>
                <a:ea typeface="Gungsuh" panose="02030600000101010101" pitchFamily="18" charset="-127"/>
                <a:cs typeface="Bangla MN" pitchFamily="2" charset="0"/>
              </a:rPr>
              <a:t>we’ll know we got it right’ </a:t>
            </a:r>
            <a:endParaRPr lang="en-GB" sz="3600" b="1" dirty="0">
              <a:latin typeface="Bangla MN" pitchFamily="2" charset="0"/>
              <a:ea typeface="Gungsuh" panose="02030600000101010101" pitchFamily="18" charset="-127"/>
              <a:cs typeface="Bangla MN" pitchFamily="2" charset="0"/>
            </a:endParaRPr>
          </a:p>
          <a:p>
            <a:pPr algn="ctr"/>
            <a:endParaRPr lang="en-GB" sz="1100" b="1" dirty="0">
              <a:effectLst/>
              <a:latin typeface="Bangla MN" pitchFamily="2" charset="0"/>
              <a:ea typeface="Gungsuh" panose="02030600000101010101" pitchFamily="18" charset="-127"/>
              <a:cs typeface="Bangla MN" pitchFamily="2" charset="0"/>
            </a:endParaRPr>
          </a:p>
          <a:p>
            <a:pPr algn="ctr"/>
            <a:r>
              <a:rPr lang="en-GB" sz="3200" b="1" dirty="0">
                <a:effectLst/>
                <a:latin typeface="Bangla MN" pitchFamily="2" charset="0"/>
                <a:ea typeface="Gungsuh" panose="02030600000101010101" pitchFamily="18" charset="-127"/>
                <a:cs typeface="Bangla MN" pitchFamily="2" charset="0"/>
              </a:rPr>
              <a:t>– South Australian Economic Statement </a:t>
            </a:r>
          </a:p>
        </p:txBody>
      </p:sp>
      <p:sp>
        <p:nvSpPr>
          <p:cNvPr id="2" name="TextBox 1">
            <a:extLst>
              <a:ext uri="{FF2B5EF4-FFF2-40B4-BE49-F238E27FC236}">
                <a16:creationId xmlns:a16="http://schemas.microsoft.com/office/drawing/2014/main" id="{EE7D7201-69A8-E24B-9F39-4664B435A96A}"/>
              </a:ext>
            </a:extLst>
          </p:cNvPr>
          <p:cNvSpPr txBox="1"/>
          <p:nvPr/>
        </p:nvSpPr>
        <p:spPr>
          <a:xfrm rot="21048292">
            <a:off x="200803" y="2168610"/>
            <a:ext cx="11996058" cy="2123658"/>
          </a:xfrm>
          <a:prstGeom prst="rect">
            <a:avLst/>
          </a:prstGeom>
          <a:solidFill>
            <a:schemeClr val="accent4">
              <a:lumMod val="20000"/>
              <a:lumOff val="80000"/>
            </a:schemeClr>
          </a:solidFill>
        </p:spPr>
        <p:txBody>
          <a:bodyPr wrap="square" rtlCol="0">
            <a:spAutoFit/>
          </a:bodyPr>
          <a:lstStyle/>
          <a:p>
            <a:r>
              <a:rPr lang="en-US" sz="4400" b="1" dirty="0">
                <a:solidFill>
                  <a:srgbClr val="0070C0"/>
                </a:solidFill>
                <a:latin typeface="Bangla MN" pitchFamily="2" charset="0"/>
                <a:ea typeface="Gungsuh" panose="02030600000101010101" pitchFamily="18" charset="-127"/>
                <a:cs typeface="Bangla MN" pitchFamily="2" charset="0"/>
              </a:rPr>
              <a:t>…One where we care </a:t>
            </a:r>
            <a:r>
              <a:rPr lang="en-US" sz="4400" b="1" i="1" dirty="0">
                <a:solidFill>
                  <a:srgbClr val="0070C0"/>
                </a:solidFill>
                <a:latin typeface="Bangla MN" pitchFamily="2" charset="0"/>
                <a:ea typeface="Gungsuh" panose="02030600000101010101" pitchFamily="18" charset="-127"/>
                <a:cs typeface="Bangla MN" pitchFamily="2" charset="0"/>
              </a:rPr>
              <a:t>as much</a:t>
            </a:r>
            <a:r>
              <a:rPr lang="en-US" sz="4400" b="1" dirty="0">
                <a:solidFill>
                  <a:srgbClr val="0070C0"/>
                </a:solidFill>
                <a:latin typeface="Bangla MN" pitchFamily="2" charset="0"/>
                <a:ea typeface="Gungsuh" panose="02030600000101010101" pitchFamily="18" charset="-127"/>
                <a:cs typeface="Bangla MN" pitchFamily="2" charset="0"/>
              </a:rPr>
              <a:t> about the state </a:t>
            </a:r>
          </a:p>
          <a:p>
            <a:r>
              <a:rPr lang="en-US" sz="4400" b="1" dirty="0">
                <a:solidFill>
                  <a:srgbClr val="0070C0"/>
                </a:solidFill>
                <a:latin typeface="Bangla MN" pitchFamily="2" charset="0"/>
                <a:ea typeface="Gungsuh" panose="02030600000101010101" pitchFamily="18" charset="-127"/>
                <a:cs typeface="Bangla MN" pitchFamily="2" charset="0"/>
              </a:rPr>
              <a:t>our children and their children will inherit,</a:t>
            </a:r>
          </a:p>
          <a:p>
            <a:r>
              <a:rPr lang="en-US" sz="4400" b="1" i="1" dirty="0">
                <a:solidFill>
                  <a:srgbClr val="0070C0"/>
                </a:solidFill>
                <a:latin typeface="Bangla MN" pitchFamily="2" charset="0"/>
                <a:ea typeface="Gungsuh" panose="02030600000101010101" pitchFamily="18" charset="-127"/>
                <a:cs typeface="Bangla MN" pitchFamily="2" charset="0"/>
              </a:rPr>
              <a:t>as the headline statistics </a:t>
            </a:r>
            <a:r>
              <a:rPr lang="en-US" sz="4400" b="1" dirty="0">
                <a:solidFill>
                  <a:srgbClr val="0070C0"/>
                </a:solidFill>
                <a:latin typeface="Bangla MN" pitchFamily="2" charset="0"/>
                <a:ea typeface="Gungsuh" panose="02030600000101010101" pitchFamily="18" charset="-127"/>
                <a:cs typeface="Bangla MN" pitchFamily="2" charset="0"/>
              </a:rPr>
              <a:t>of today…</a:t>
            </a:r>
          </a:p>
        </p:txBody>
      </p:sp>
    </p:spTree>
    <p:extLst>
      <p:ext uri="{BB962C8B-B14F-4D97-AF65-F5344CB8AC3E}">
        <p14:creationId xmlns:p14="http://schemas.microsoft.com/office/powerpoint/2010/main" val="76209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315BCD-748E-18F5-4A0C-6A145D342575}"/>
              </a:ext>
            </a:extLst>
          </p:cNvPr>
          <p:cNvPicPr>
            <a:picLocks noChangeAspect="1"/>
          </p:cNvPicPr>
          <p:nvPr/>
        </p:nvPicPr>
        <p:blipFill>
          <a:blip r:embed="rId3"/>
          <a:srcRect l="4136" t="11872" r="5637" b="4888"/>
          <a:stretch/>
        </p:blipFill>
        <p:spPr>
          <a:xfrm>
            <a:off x="0" y="0"/>
            <a:ext cx="12191999" cy="6857999"/>
          </a:xfrm>
          <a:prstGeom prst="rect">
            <a:avLst/>
          </a:prstGeom>
        </p:spPr>
      </p:pic>
      <p:pic>
        <p:nvPicPr>
          <p:cNvPr id="2" name="Picture 1" descr="A logo for a company&#10;&#10;Description automatically generated">
            <a:extLst>
              <a:ext uri="{FF2B5EF4-FFF2-40B4-BE49-F238E27FC236}">
                <a16:creationId xmlns:a16="http://schemas.microsoft.com/office/drawing/2014/main" id="{B96067FD-893C-A605-FB45-5D76A19F5A39}"/>
              </a:ext>
            </a:extLst>
          </p:cNvPr>
          <p:cNvPicPr>
            <a:picLocks noChangeAspect="1"/>
          </p:cNvPicPr>
          <p:nvPr/>
        </p:nvPicPr>
        <p:blipFill>
          <a:blip r:embed="rId4"/>
          <a:stretch>
            <a:fillRect/>
          </a:stretch>
        </p:blipFill>
        <p:spPr>
          <a:xfrm>
            <a:off x="10517102" y="6044545"/>
            <a:ext cx="1170593" cy="453351"/>
          </a:xfrm>
          <a:prstGeom prst="rect">
            <a:avLst/>
          </a:prstGeom>
        </p:spPr>
      </p:pic>
      <p:sp>
        <p:nvSpPr>
          <p:cNvPr id="4" name="TextBox 3">
            <a:extLst>
              <a:ext uri="{FF2B5EF4-FFF2-40B4-BE49-F238E27FC236}">
                <a16:creationId xmlns:a16="http://schemas.microsoft.com/office/drawing/2014/main" id="{5C94C54A-FB89-C4DB-7725-AF512C036E53}"/>
              </a:ext>
            </a:extLst>
          </p:cNvPr>
          <p:cNvSpPr txBox="1"/>
          <p:nvPr/>
        </p:nvSpPr>
        <p:spPr>
          <a:xfrm>
            <a:off x="6766560" y="4640502"/>
            <a:ext cx="5314275" cy="461665"/>
          </a:xfrm>
          <a:prstGeom prst="rect">
            <a:avLst/>
          </a:prstGeom>
          <a:noFill/>
        </p:spPr>
        <p:txBody>
          <a:bodyPr wrap="none" rtlCol="0">
            <a:spAutoFit/>
          </a:bodyPr>
          <a:lstStyle/>
          <a:p>
            <a:r>
              <a:rPr lang="en-US" sz="2400" b="1" dirty="0">
                <a:solidFill>
                  <a:schemeClr val="bg2"/>
                </a:solidFill>
                <a:latin typeface="Bangla MN" pitchFamily="2" charset="0"/>
                <a:cs typeface="Bangla MN" pitchFamily="2" charset="0"/>
              </a:rPr>
              <a:t>Steering, supporting, servicing, stopping</a:t>
            </a:r>
          </a:p>
        </p:txBody>
      </p:sp>
      <p:sp>
        <p:nvSpPr>
          <p:cNvPr id="6" name="TextBox 5">
            <a:extLst>
              <a:ext uri="{FF2B5EF4-FFF2-40B4-BE49-F238E27FC236}">
                <a16:creationId xmlns:a16="http://schemas.microsoft.com/office/drawing/2014/main" id="{86A2375E-B42F-6729-B708-636225F84AF4}"/>
              </a:ext>
            </a:extLst>
          </p:cNvPr>
          <p:cNvSpPr txBox="1"/>
          <p:nvPr/>
        </p:nvSpPr>
        <p:spPr>
          <a:xfrm>
            <a:off x="5636029" y="2776451"/>
            <a:ext cx="65" cy="215444"/>
          </a:xfrm>
          <a:prstGeom prst="rect">
            <a:avLst/>
          </a:prstGeom>
          <a:noFill/>
        </p:spPr>
        <p:txBody>
          <a:bodyPr wrap="none" lIns="0" tIns="0" rIns="0" bIns="0" rtlCol="0">
            <a:spAutoFit/>
          </a:bodyPr>
          <a:lstStyle/>
          <a:p>
            <a:endParaRPr lang="en-US" dirty="0"/>
          </a:p>
        </p:txBody>
      </p:sp>
      <p:sp>
        <p:nvSpPr>
          <p:cNvPr id="10" name="Right Arrow Callout 9">
            <a:extLst>
              <a:ext uri="{FF2B5EF4-FFF2-40B4-BE49-F238E27FC236}">
                <a16:creationId xmlns:a16="http://schemas.microsoft.com/office/drawing/2014/main" id="{12458A3B-E3C9-4AA9-9E16-E84B0FD788AA}"/>
              </a:ext>
            </a:extLst>
          </p:cNvPr>
          <p:cNvSpPr/>
          <p:nvPr/>
        </p:nvSpPr>
        <p:spPr>
          <a:xfrm rot="5400000">
            <a:off x="9143322" y="1791341"/>
            <a:ext cx="453351" cy="5206874"/>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51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1E17B5-013A-3644-B466-FBB35C274310}"/>
              </a:ext>
            </a:extLst>
          </p:cNvPr>
          <p:cNvPicPr>
            <a:picLocks noChangeAspect="1"/>
          </p:cNvPicPr>
          <p:nvPr/>
        </p:nvPicPr>
        <p:blipFill>
          <a:blip r:embed="rId2"/>
          <a:stretch>
            <a:fillRect/>
          </a:stretch>
        </p:blipFill>
        <p:spPr>
          <a:xfrm>
            <a:off x="1066420" y="0"/>
            <a:ext cx="10059159" cy="6858000"/>
          </a:xfrm>
          <a:prstGeom prst="rect">
            <a:avLst/>
          </a:prstGeom>
        </p:spPr>
      </p:pic>
    </p:spTree>
    <p:extLst>
      <p:ext uri="{BB962C8B-B14F-4D97-AF65-F5344CB8AC3E}">
        <p14:creationId xmlns:p14="http://schemas.microsoft.com/office/powerpoint/2010/main" val="1715949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flag&#10;&#10;AI-generated content may be incorrect.">
            <a:extLst>
              <a:ext uri="{FF2B5EF4-FFF2-40B4-BE49-F238E27FC236}">
                <a16:creationId xmlns:a16="http://schemas.microsoft.com/office/drawing/2014/main" id="{D76ED65B-E1CD-ADB6-82AB-31A5CECCAAF2}"/>
              </a:ext>
            </a:extLst>
          </p:cNvPr>
          <p:cNvPicPr>
            <a:picLocks noChangeAspect="1"/>
          </p:cNvPicPr>
          <p:nvPr/>
        </p:nvPicPr>
        <p:blipFill>
          <a:blip r:embed="rId3"/>
          <a:stretch>
            <a:fillRect/>
          </a:stretch>
        </p:blipFill>
        <p:spPr>
          <a:xfrm>
            <a:off x="6312823" y="0"/>
            <a:ext cx="5347162" cy="6858000"/>
          </a:xfrm>
          <a:prstGeom prst="rect">
            <a:avLst/>
          </a:prstGeom>
        </p:spPr>
      </p:pic>
      <p:sp>
        <p:nvSpPr>
          <p:cNvPr id="4" name="TextBox 3">
            <a:extLst>
              <a:ext uri="{FF2B5EF4-FFF2-40B4-BE49-F238E27FC236}">
                <a16:creationId xmlns:a16="http://schemas.microsoft.com/office/drawing/2014/main" id="{567155C9-2FCB-3E36-0403-1B2F857365EA}"/>
              </a:ext>
            </a:extLst>
          </p:cNvPr>
          <p:cNvSpPr txBox="1"/>
          <p:nvPr/>
        </p:nvSpPr>
        <p:spPr>
          <a:xfrm>
            <a:off x="185041" y="1905506"/>
            <a:ext cx="5793574" cy="3046988"/>
          </a:xfrm>
          <a:prstGeom prst="rect">
            <a:avLst/>
          </a:prstGeom>
          <a:noFill/>
        </p:spPr>
        <p:txBody>
          <a:bodyPr wrap="none" rtlCol="0">
            <a:spAutoFit/>
          </a:bodyPr>
          <a:lstStyle/>
          <a:p>
            <a:r>
              <a:rPr lang="en-US" sz="4800" b="1" dirty="0">
                <a:solidFill>
                  <a:schemeClr val="bg1"/>
                </a:solidFill>
                <a:latin typeface="Bangla MN" pitchFamily="2" charset="0"/>
                <a:cs typeface="Bangla MN" pitchFamily="2" charset="0"/>
              </a:rPr>
              <a:t>Tax on private jets</a:t>
            </a:r>
          </a:p>
          <a:p>
            <a:r>
              <a:rPr lang="en-US" sz="4800" b="1" dirty="0">
                <a:solidFill>
                  <a:schemeClr val="bg1"/>
                </a:solidFill>
                <a:latin typeface="Bangla MN" pitchFamily="2" charset="0"/>
                <a:cs typeface="Bangla MN" pitchFamily="2" charset="0"/>
              </a:rPr>
              <a:t>and</a:t>
            </a:r>
          </a:p>
          <a:p>
            <a:r>
              <a:rPr lang="en-US" sz="4800" b="1" dirty="0">
                <a:solidFill>
                  <a:schemeClr val="bg1"/>
                </a:solidFill>
                <a:latin typeface="Bangla MN" pitchFamily="2" charset="0"/>
                <a:cs typeface="Bangla MN" pitchFamily="2" charset="0"/>
              </a:rPr>
              <a:t>higher council tax on </a:t>
            </a:r>
          </a:p>
          <a:p>
            <a:r>
              <a:rPr lang="en-US" sz="4800" b="1" dirty="0">
                <a:solidFill>
                  <a:schemeClr val="bg1"/>
                </a:solidFill>
                <a:latin typeface="Bangla MN" pitchFamily="2" charset="0"/>
                <a:cs typeface="Bangla MN" pitchFamily="2" charset="0"/>
              </a:rPr>
              <a:t>houses over £1million</a:t>
            </a:r>
          </a:p>
        </p:txBody>
      </p:sp>
      <p:sp>
        <p:nvSpPr>
          <p:cNvPr id="5" name="TextBox 4">
            <a:extLst>
              <a:ext uri="{FF2B5EF4-FFF2-40B4-BE49-F238E27FC236}">
                <a16:creationId xmlns:a16="http://schemas.microsoft.com/office/drawing/2014/main" id="{008A5E7F-C9BF-AF36-F586-73EE66271EED}"/>
              </a:ext>
            </a:extLst>
          </p:cNvPr>
          <p:cNvSpPr txBox="1"/>
          <p:nvPr/>
        </p:nvSpPr>
        <p:spPr>
          <a:xfrm>
            <a:off x="5644342" y="2776451"/>
            <a:ext cx="65" cy="215444"/>
          </a:xfrm>
          <a:prstGeom prst="rect">
            <a:avLst/>
          </a:prstGeom>
          <a:noFill/>
        </p:spPr>
        <p:txBody>
          <a:bodyPr wrap="none" lIns="0" tIns="0" rIns="0" bIns="0" rtlCol="0">
            <a:spAutoFit/>
          </a:bodyPr>
          <a:lstStyle/>
          <a:p>
            <a:endParaRPr lang="en-US" dirty="0"/>
          </a:p>
        </p:txBody>
      </p:sp>
    </p:spTree>
    <p:extLst>
      <p:ext uri="{BB962C8B-B14F-4D97-AF65-F5344CB8AC3E}">
        <p14:creationId xmlns:p14="http://schemas.microsoft.com/office/powerpoint/2010/main" val="1729788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hands&#10;&#10;AI-generated content may be incorrect.">
            <a:extLst>
              <a:ext uri="{FF2B5EF4-FFF2-40B4-BE49-F238E27FC236}">
                <a16:creationId xmlns:a16="http://schemas.microsoft.com/office/drawing/2014/main" id="{C7D3205B-9211-2C20-A98A-4CA1374EA3AA}"/>
              </a:ext>
            </a:extLst>
          </p:cNvPr>
          <p:cNvPicPr>
            <a:picLocks noChangeAspect="1"/>
          </p:cNvPicPr>
          <p:nvPr/>
        </p:nvPicPr>
        <p:blipFill>
          <a:blip r:embed="rId3"/>
          <a:srcRect l="7728" r="8701"/>
          <a:stretch>
            <a:fillRect/>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733E7806-5249-FAF9-A409-2FFA13CD1364}"/>
              </a:ext>
            </a:extLst>
          </p:cNvPr>
          <p:cNvSpPr txBox="1"/>
          <p:nvPr/>
        </p:nvSpPr>
        <p:spPr>
          <a:xfrm>
            <a:off x="9574101" y="6548941"/>
            <a:ext cx="2483372" cy="307777"/>
          </a:xfrm>
          <a:prstGeom prst="rect">
            <a:avLst/>
          </a:prstGeom>
          <a:noFill/>
        </p:spPr>
        <p:txBody>
          <a:bodyPr wrap="none" rtlCol="0">
            <a:spAutoFit/>
          </a:bodyPr>
          <a:lstStyle/>
          <a:p>
            <a:r>
              <a:rPr lang="en-US" dirty="0">
                <a:solidFill>
                  <a:schemeClr val="bg1"/>
                </a:solidFill>
              </a:rPr>
              <a:t>Credit: Brazilian Government</a:t>
            </a:r>
          </a:p>
        </p:txBody>
      </p:sp>
    </p:spTree>
    <p:extLst>
      <p:ext uri="{BB962C8B-B14F-4D97-AF65-F5344CB8AC3E}">
        <p14:creationId xmlns:p14="http://schemas.microsoft.com/office/powerpoint/2010/main" val="247669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itting at a desk&#10;&#10;Description automatically generated with medium confidence">
            <a:extLst>
              <a:ext uri="{FF2B5EF4-FFF2-40B4-BE49-F238E27FC236}">
                <a16:creationId xmlns:a16="http://schemas.microsoft.com/office/drawing/2014/main" id="{6816B7FE-F8D7-984F-9687-26F42AE00DC2}"/>
              </a:ext>
            </a:extLst>
          </p:cNvPr>
          <p:cNvPicPr>
            <a:picLocks noChangeAspect="1"/>
          </p:cNvPicPr>
          <p:nvPr/>
        </p:nvPicPr>
        <p:blipFill>
          <a:blip r:embed="rId3"/>
          <a:stretch>
            <a:fillRect/>
          </a:stretch>
        </p:blipFill>
        <p:spPr>
          <a:xfrm>
            <a:off x="849086" y="21583"/>
            <a:ext cx="10215154" cy="6814834"/>
          </a:xfrm>
          <a:prstGeom prst="rect">
            <a:avLst/>
          </a:prstGeom>
        </p:spPr>
      </p:pic>
      <p:sp>
        <p:nvSpPr>
          <p:cNvPr id="2" name="TextBox 1">
            <a:extLst>
              <a:ext uri="{FF2B5EF4-FFF2-40B4-BE49-F238E27FC236}">
                <a16:creationId xmlns:a16="http://schemas.microsoft.com/office/drawing/2014/main" id="{4C5664EE-61FA-FE30-943F-0C2326175DF7}"/>
              </a:ext>
            </a:extLst>
          </p:cNvPr>
          <p:cNvSpPr txBox="1"/>
          <p:nvPr/>
        </p:nvSpPr>
        <p:spPr>
          <a:xfrm>
            <a:off x="396435" y="5780782"/>
            <a:ext cx="184731" cy="584775"/>
          </a:xfrm>
          <a:prstGeom prst="rect">
            <a:avLst/>
          </a:prstGeom>
          <a:noFill/>
        </p:spPr>
        <p:txBody>
          <a:bodyPr wrap="none" rtlCol="0">
            <a:spAutoFit/>
          </a:bodyPr>
          <a:lstStyle/>
          <a:p>
            <a:endParaRPr lang="en-US" sz="3200" dirty="0">
              <a:solidFill>
                <a:schemeClr val="bg1"/>
              </a:solidFill>
            </a:endParaRPr>
          </a:p>
        </p:txBody>
      </p:sp>
    </p:spTree>
    <p:extLst>
      <p:ext uri="{BB962C8B-B14F-4D97-AF65-F5344CB8AC3E}">
        <p14:creationId xmlns:p14="http://schemas.microsoft.com/office/powerpoint/2010/main" val="3902298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6F0D4-205E-C140-A871-818BD80991FA}"/>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5726ABCF-F4F4-F543-95FF-1F24397F46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pic>
        <p:nvPicPr>
          <p:cNvPr id="5" name="Picture 4">
            <a:extLst>
              <a:ext uri="{FF2B5EF4-FFF2-40B4-BE49-F238E27FC236}">
                <a16:creationId xmlns:a16="http://schemas.microsoft.com/office/drawing/2014/main" id="{53084ACC-C271-8240-BFE1-894A7D0526FA}"/>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502168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reet with buildings on the side&#10;&#10;Description automatically generated with low confidence">
            <a:extLst>
              <a:ext uri="{FF2B5EF4-FFF2-40B4-BE49-F238E27FC236}">
                <a16:creationId xmlns:a16="http://schemas.microsoft.com/office/drawing/2014/main" id="{DF353B27-F872-3C42-ACB3-D4AA86250213}"/>
              </a:ext>
            </a:extLst>
          </p:cNvPr>
          <p:cNvPicPr>
            <a:picLocks noChangeAspect="1"/>
          </p:cNvPicPr>
          <p:nvPr/>
        </p:nvPicPr>
        <p:blipFill>
          <a:blip r:embed="rId3"/>
          <a:stretch>
            <a:fillRect/>
          </a:stretch>
        </p:blipFill>
        <p:spPr>
          <a:xfrm>
            <a:off x="0" y="0"/>
            <a:ext cx="6916189" cy="6858000"/>
          </a:xfrm>
          <a:prstGeom prst="rect">
            <a:avLst/>
          </a:prstGeom>
        </p:spPr>
      </p:pic>
      <p:sp>
        <p:nvSpPr>
          <p:cNvPr id="2" name="TextBox 1">
            <a:extLst>
              <a:ext uri="{FF2B5EF4-FFF2-40B4-BE49-F238E27FC236}">
                <a16:creationId xmlns:a16="http://schemas.microsoft.com/office/drawing/2014/main" id="{A32AEEC8-A8D3-5A75-3688-EC2F3094587C}"/>
              </a:ext>
            </a:extLst>
          </p:cNvPr>
          <p:cNvSpPr txBox="1"/>
          <p:nvPr/>
        </p:nvSpPr>
        <p:spPr>
          <a:xfrm>
            <a:off x="6916189" y="274290"/>
            <a:ext cx="5275811" cy="6801862"/>
          </a:xfrm>
          <a:prstGeom prst="rect">
            <a:avLst/>
          </a:prstGeom>
          <a:noFill/>
        </p:spPr>
        <p:txBody>
          <a:bodyPr wrap="square" rtlCol="0">
            <a:spAutoFit/>
          </a:bodyPr>
          <a:lstStyle/>
          <a:p>
            <a:r>
              <a:rPr lang="en-GB" sz="5400" b="1" dirty="0">
                <a:solidFill>
                  <a:schemeClr val="bg1"/>
                </a:solidFill>
                <a:effectLst/>
                <a:latin typeface="Bangla MN" pitchFamily="2" charset="0"/>
                <a:ea typeface="Times New Roman" panose="02020603050405020304" pitchFamily="18" charset="0"/>
                <a:cs typeface="Bangla MN" pitchFamily="2" charset="0"/>
              </a:rPr>
              <a:t>Bologna</a:t>
            </a:r>
            <a:r>
              <a:rPr lang="en-GB" sz="5400" b="1" dirty="0">
                <a:solidFill>
                  <a:schemeClr val="bg1"/>
                </a:solidFill>
                <a:latin typeface="Bangla MN" pitchFamily="2" charset="0"/>
                <a:ea typeface="Times New Roman" panose="02020603050405020304" pitchFamily="18" charset="0"/>
                <a:cs typeface="Bangla MN" pitchFamily="2" charset="0"/>
              </a:rPr>
              <a:t>: cooperative region</a:t>
            </a:r>
            <a:endParaRPr lang="en-GB" sz="5400" b="1" dirty="0">
              <a:solidFill>
                <a:schemeClr val="bg1"/>
              </a:solidFill>
              <a:effectLst/>
              <a:latin typeface="Bangla MN" pitchFamily="2" charset="0"/>
              <a:ea typeface="Times New Roman" panose="02020603050405020304" pitchFamily="18" charset="0"/>
              <a:cs typeface="Bangla MN" pitchFamily="2" charset="0"/>
            </a:endParaRPr>
          </a:p>
          <a:p>
            <a:endParaRPr lang="en-GB" sz="1800" b="1" dirty="0">
              <a:solidFill>
                <a:schemeClr val="bg1"/>
              </a:solidFill>
              <a:latin typeface="Bangla MN" pitchFamily="2" charset="0"/>
              <a:ea typeface="Times New Roman" panose="02020603050405020304" pitchFamily="18" charset="0"/>
              <a:cs typeface="Bangla MN" pitchFamily="2" charset="0"/>
            </a:endParaRPr>
          </a:p>
          <a:p>
            <a:r>
              <a:rPr lang="en-GB" sz="3200" dirty="0">
                <a:solidFill>
                  <a:schemeClr val="bg1"/>
                </a:solidFill>
                <a:effectLst/>
                <a:latin typeface="Bangla MN" pitchFamily="2" charset="0"/>
                <a:ea typeface="Times New Roman" panose="02020603050405020304" pitchFamily="18" charset="0"/>
                <a:cs typeface="Bangla MN" pitchFamily="2" charset="0"/>
              </a:rPr>
              <a:t>- Highest female participation in L force </a:t>
            </a:r>
          </a:p>
          <a:p>
            <a:r>
              <a:rPr lang="en-GB" sz="3200" dirty="0">
                <a:solidFill>
                  <a:schemeClr val="bg1"/>
                </a:solidFill>
                <a:effectLst/>
                <a:latin typeface="Bangla MN" pitchFamily="2" charset="0"/>
                <a:ea typeface="Times New Roman" panose="02020603050405020304" pitchFamily="18" charset="0"/>
                <a:cs typeface="Bangla MN" pitchFamily="2" charset="0"/>
              </a:rPr>
              <a:t>- Political activism</a:t>
            </a:r>
          </a:p>
          <a:p>
            <a:r>
              <a:rPr lang="en-GB" sz="3200" dirty="0">
                <a:solidFill>
                  <a:schemeClr val="bg1"/>
                </a:solidFill>
                <a:effectLst/>
                <a:latin typeface="Bangla MN" pitchFamily="2" charset="0"/>
                <a:ea typeface="Times New Roman" panose="02020603050405020304" pitchFamily="18" charset="0"/>
                <a:cs typeface="Bangla MN" pitchFamily="2" charset="0"/>
              </a:rPr>
              <a:t>- Resistance to public service cuts</a:t>
            </a:r>
          </a:p>
          <a:p>
            <a:r>
              <a:rPr lang="en-GB" sz="3200" dirty="0">
                <a:solidFill>
                  <a:schemeClr val="bg1"/>
                </a:solidFill>
                <a:effectLst/>
                <a:latin typeface="Bangla MN" pitchFamily="2" charset="0"/>
                <a:ea typeface="Times New Roman" panose="02020603050405020304" pitchFamily="18" charset="0"/>
                <a:cs typeface="Bangla MN" pitchFamily="2" charset="0"/>
              </a:rPr>
              <a:t>- High wages</a:t>
            </a:r>
          </a:p>
          <a:p>
            <a:r>
              <a:rPr lang="en-GB" sz="3200" dirty="0">
                <a:solidFill>
                  <a:schemeClr val="bg1"/>
                </a:solidFill>
                <a:latin typeface="Bangla MN" pitchFamily="2" charset="0"/>
                <a:ea typeface="Times New Roman" panose="02020603050405020304" pitchFamily="18" charset="0"/>
                <a:cs typeface="Bangla MN" pitchFamily="2" charset="0"/>
              </a:rPr>
              <a:t>- Richest city</a:t>
            </a:r>
          </a:p>
          <a:p>
            <a:pPr marL="457200" indent="-457200">
              <a:buFontTx/>
              <a:buChar char="-"/>
            </a:pPr>
            <a:endParaRPr lang="en-GB" sz="3200" dirty="0">
              <a:solidFill>
                <a:schemeClr val="bg1"/>
              </a:solidFill>
              <a:effectLst/>
              <a:latin typeface="Bangla MN" pitchFamily="2" charset="0"/>
              <a:ea typeface="Times New Roman" panose="02020603050405020304" pitchFamily="18" charset="0"/>
              <a:cs typeface="Bangla MN" pitchFamily="2" charset="0"/>
            </a:endParaRPr>
          </a:p>
        </p:txBody>
      </p:sp>
    </p:spTree>
    <p:extLst>
      <p:ext uri="{BB962C8B-B14F-4D97-AF65-F5344CB8AC3E}">
        <p14:creationId xmlns:p14="http://schemas.microsoft.com/office/powerpoint/2010/main" val="460152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6EF9A-D055-02C4-266A-286A385701C4}"/>
            </a:ext>
          </a:extLst>
        </p:cNvPr>
        <p:cNvGrpSpPr/>
        <p:nvPr/>
      </p:nvGrpSpPr>
      <p:grpSpPr>
        <a:xfrm>
          <a:off x="0" y="0"/>
          <a:ext cx="0" cy="0"/>
          <a:chOff x="0" y="0"/>
          <a:chExt cx="0" cy="0"/>
        </a:xfrm>
      </p:grpSpPr>
      <p:pic>
        <p:nvPicPr>
          <p:cNvPr id="4" name="Picture 3" descr="A tree bark with a pattern&#10;&#10;Description automatically generated with medium confidence">
            <a:extLst>
              <a:ext uri="{FF2B5EF4-FFF2-40B4-BE49-F238E27FC236}">
                <a16:creationId xmlns:a16="http://schemas.microsoft.com/office/drawing/2014/main" id="{769A41F7-A7D7-6DC4-94D3-1CAEFB1923BB}"/>
              </a:ext>
            </a:extLst>
          </p:cNvPr>
          <p:cNvPicPr>
            <a:picLocks noChangeAspect="1"/>
          </p:cNvPicPr>
          <p:nvPr/>
        </p:nvPicPr>
        <p:blipFill>
          <a:blip r:embed="rId3"/>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id="{D0651181-D176-4486-1DCE-8D6954E45D37}"/>
              </a:ext>
            </a:extLst>
          </p:cNvPr>
          <p:cNvSpPr>
            <a:spLocks noGrp="1"/>
          </p:cNvSpPr>
          <p:nvPr>
            <p:ph type="ctrTitle"/>
          </p:nvPr>
        </p:nvSpPr>
        <p:spPr>
          <a:xfrm>
            <a:off x="256032" y="3022383"/>
            <a:ext cx="9838944" cy="2065261"/>
          </a:xfrm>
          <a:solidFill>
            <a:schemeClr val="accent5">
              <a:lumMod val="20000"/>
              <a:lumOff val="80000"/>
              <a:alpha val="88000"/>
            </a:schemeClr>
          </a:solidFill>
        </p:spPr>
        <p:txBody>
          <a:bodyPr/>
          <a:lstStyle/>
          <a:p>
            <a:r>
              <a:rPr lang="en-AU" sz="4800" dirty="0">
                <a:solidFill>
                  <a:srgbClr val="002060"/>
                </a:solidFill>
                <a:latin typeface="Work Sans"/>
                <a:ea typeface="Work Sans"/>
                <a:cs typeface="Work Sans"/>
              </a:rPr>
              <a:t>Australia has the </a:t>
            </a:r>
            <a:br>
              <a:rPr lang="en-AU" sz="4800" dirty="0">
                <a:solidFill>
                  <a:srgbClr val="002060"/>
                </a:solidFill>
                <a:latin typeface="Work Sans"/>
                <a:ea typeface="Work Sans"/>
                <a:cs typeface="Work Sans"/>
              </a:rPr>
            </a:br>
            <a:r>
              <a:rPr lang="en-AU" sz="4800" dirty="0">
                <a:solidFill>
                  <a:srgbClr val="002060"/>
                </a:solidFill>
                <a:latin typeface="Work Sans"/>
                <a:ea typeface="Work Sans"/>
                <a:cs typeface="Work Sans"/>
              </a:rPr>
              <a:t>ideas, evidence &amp; energy </a:t>
            </a:r>
            <a:br>
              <a:rPr lang="en-AU" sz="4800" dirty="0">
                <a:solidFill>
                  <a:srgbClr val="002060"/>
                </a:solidFill>
                <a:latin typeface="Work Sans"/>
                <a:ea typeface="Work Sans"/>
                <a:cs typeface="Work Sans"/>
              </a:rPr>
            </a:br>
            <a:r>
              <a:rPr lang="en-AU" sz="4800" dirty="0">
                <a:solidFill>
                  <a:srgbClr val="002060"/>
                </a:solidFill>
                <a:latin typeface="Work Sans"/>
                <a:ea typeface="Work Sans"/>
                <a:cs typeface="Work Sans"/>
              </a:rPr>
              <a:t>to build a wellbeing economy…</a:t>
            </a:r>
            <a:endParaRPr lang="en-US" sz="38266" dirty="0">
              <a:solidFill>
                <a:srgbClr val="002060"/>
              </a:solidFill>
            </a:endParaRPr>
          </a:p>
        </p:txBody>
      </p:sp>
    </p:spTree>
    <p:extLst>
      <p:ext uri="{BB962C8B-B14F-4D97-AF65-F5344CB8AC3E}">
        <p14:creationId xmlns:p14="http://schemas.microsoft.com/office/powerpoint/2010/main" val="15279880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3D93D-1583-1129-E045-A860EF580322}"/>
            </a:ext>
          </a:extLst>
        </p:cNvPr>
        <p:cNvGrpSpPr/>
        <p:nvPr/>
      </p:nvGrpSpPr>
      <p:grpSpPr>
        <a:xfrm>
          <a:off x="0" y="0"/>
          <a:ext cx="0" cy="0"/>
          <a:chOff x="0" y="0"/>
          <a:chExt cx="0" cy="0"/>
        </a:xfrm>
      </p:grpSpPr>
      <p:pic>
        <p:nvPicPr>
          <p:cNvPr id="4" name="Picture 3" descr="A tree bark with a pattern&#10;&#10;Description automatically generated with medium confidence">
            <a:extLst>
              <a:ext uri="{FF2B5EF4-FFF2-40B4-BE49-F238E27FC236}">
                <a16:creationId xmlns:a16="http://schemas.microsoft.com/office/drawing/2014/main" id="{FAD8878D-1A5A-3491-D3FB-BF5A665F443D}"/>
              </a:ext>
            </a:extLst>
          </p:cNvPr>
          <p:cNvPicPr>
            <a:picLocks noChangeAspect="1"/>
          </p:cNvPicPr>
          <p:nvPr/>
        </p:nvPicPr>
        <p:blipFill>
          <a:blip r:embed="rId3"/>
          <a:stretch>
            <a:fillRect/>
          </a:stretch>
        </p:blipFill>
        <p:spPr>
          <a:xfrm>
            <a:off x="0" y="0"/>
            <a:ext cx="12192000" cy="6858000"/>
          </a:xfrm>
          <a:prstGeom prst="rect">
            <a:avLst/>
          </a:prstGeom>
        </p:spPr>
      </p:pic>
      <p:sp>
        <p:nvSpPr>
          <p:cNvPr id="10" name="Subtitle 9">
            <a:extLst>
              <a:ext uri="{FF2B5EF4-FFF2-40B4-BE49-F238E27FC236}">
                <a16:creationId xmlns:a16="http://schemas.microsoft.com/office/drawing/2014/main" id="{0918F8D7-8C72-4B36-D529-90B4EBF13C28}"/>
              </a:ext>
            </a:extLst>
          </p:cNvPr>
          <p:cNvSpPr>
            <a:spLocks noGrp="1"/>
          </p:cNvSpPr>
          <p:nvPr>
            <p:ph type="subTitle" idx="1"/>
          </p:nvPr>
        </p:nvSpPr>
        <p:spPr>
          <a:xfrm>
            <a:off x="304800" y="3994199"/>
            <a:ext cx="11582400" cy="781229"/>
          </a:xfrm>
          <a:solidFill>
            <a:schemeClr val="accent5">
              <a:lumMod val="20000"/>
              <a:lumOff val="80000"/>
              <a:alpha val="88000"/>
            </a:schemeClr>
          </a:solidFill>
        </p:spPr>
        <p:txBody>
          <a:bodyPr/>
          <a:lstStyle/>
          <a:p>
            <a:r>
              <a:rPr lang="en-AU" sz="2933" b="1" dirty="0">
                <a:solidFill>
                  <a:srgbClr val="002060"/>
                </a:solidFill>
                <a:latin typeface="Work Sans"/>
                <a:ea typeface="Work Sans"/>
                <a:cs typeface="Work Sans"/>
              </a:rPr>
              <a:t>…but </a:t>
            </a:r>
            <a:r>
              <a:rPr lang="en-AU" sz="3067" b="1" dirty="0">
                <a:solidFill>
                  <a:srgbClr val="002060"/>
                </a:solidFill>
                <a:latin typeface="Work Sans"/>
                <a:ea typeface="Work Sans"/>
                <a:cs typeface="Work Sans"/>
              </a:rPr>
              <a:t>progress</a:t>
            </a:r>
            <a:r>
              <a:rPr lang="en-AU" sz="2933" b="1" dirty="0">
                <a:solidFill>
                  <a:srgbClr val="002060"/>
                </a:solidFill>
                <a:latin typeface="Work Sans"/>
                <a:ea typeface="Work Sans"/>
                <a:cs typeface="Work Sans"/>
              </a:rPr>
              <a:t> remains fragmented &amp; vulnerable to reversal </a:t>
            </a:r>
          </a:p>
        </p:txBody>
      </p:sp>
      <p:sp>
        <p:nvSpPr>
          <p:cNvPr id="9" name="Title 8">
            <a:extLst>
              <a:ext uri="{FF2B5EF4-FFF2-40B4-BE49-F238E27FC236}">
                <a16:creationId xmlns:a16="http://schemas.microsoft.com/office/drawing/2014/main" id="{3095B64E-104C-268F-3EA8-3F8F07543E67}"/>
              </a:ext>
            </a:extLst>
          </p:cNvPr>
          <p:cNvSpPr>
            <a:spLocks noGrp="1"/>
          </p:cNvSpPr>
          <p:nvPr>
            <p:ph type="ctrTitle"/>
          </p:nvPr>
        </p:nvSpPr>
        <p:spPr>
          <a:xfrm>
            <a:off x="304800" y="1730031"/>
            <a:ext cx="9838944" cy="2065261"/>
          </a:xfrm>
          <a:solidFill>
            <a:schemeClr val="accent5">
              <a:lumMod val="20000"/>
              <a:lumOff val="80000"/>
              <a:alpha val="88000"/>
            </a:schemeClr>
          </a:solidFill>
        </p:spPr>
        <p:txBody>
          <a:bodyPr/>
          <a:lstStyle/>
          <a:p>
            <a:r>
              <a:rPr lang="en-AU" sz="4800" dirty="0">
                <a:solidFill>
                  <a:srgbClr val="002060"/>
                </a:solidFill>
                <a:latin typeface="Work Sans"/>
                <a:ea typeface="Work Sans"/>
                <a:cs typeface="Work Sans"/>
              </a:rPr>
              <a:t>Australia has the </a:t>
            </a:r>
            <a:br>
              <a:rPr lang="en-AU" sz="4800" dirty="0">
                <a:solidFill>
                  <a:srgbClr val="002060"/>
                </a:solidFill>
                <a:latin typeface="Work Sans"/>
                <a:ea typeface="Work Sans"/>
                <a:cs typeface="Work Sans"/>
              </a:rPr>
            </a:br>
            <a:r>
              <a:rPr lang="en-AU" sz="4800" dirty="0">
                <a:solidFill>
                  <a:srgbClr val="002060"/>
                </a:solidFill>
                <a:latin typeface="Work Sans"/>
                <a:ea typeface="Work Sans"/>
                <a:cs typeface="Work Sans"/>
              </a:rPr>
              <a:t>ideas, evidence &amp; energy </a:t>
            </a:r>
            <a:br>
              <a:rPr lang="en-AU" sz="4800" dirty="0">
                <a:solidFill>
                  <a:srgbClr val="002060"/>
                </a:solidFill>
                <a:latin typeface="Work Sans"/>
                <a:ea typeface="Work Sans"/>
                <a:cs typeface="Work Sans"/>
              </a:rPr>
            </a:br>
            <a:r>
              <a:rPr lang="en-AU" sz="4800" dirty="0">
                <a:solidFill>
                  <a:srgbClr val="002060"/>
                </a:solidFill>
                <a:latin typeface="Work Sans"/>
                <a:ea typeface="Work Sans"/>
                <a:cs typeface="Work Sans"/>
              </a:rPr>
              <a:t>to build a wellbeing economy…</a:t>
            </a:r>
            <a:endParaRPr lang="en-US" sz="38266" dirty="0">
              <a:solidFill>
                <a:srgbClr val="002060"/>
              </a:solidFill>
            </a:endParaRPr>
          </a:p>
        </p:txBody>
      </p:sp>
    </p:spTree>
    <p:extLst>
      <p:ext uri="{BB962C8B-B14F-4D97-AF65-F5344CB8AC3E}">
        <p14:creationId xmlns:p14="http://schemas.microsoft.com/office/powerpoint/2010/main" val="24859007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C150A-23DA-25DE-8FDC-B2A4D96A5281}"/>
            </a:ext>
          </a:extLst>
        </p:cNvPr>
        <p:cNvGrpSpPr/>
        <p:nvPr/>
      </p:nvGrpSpPr>
      <p:grpSpPr>
        <a:xfrm>
          <a:off x="0" y="0"/>
          <a:ext cx="0" cy="0"/>
          <a:chOff x="0" y="0"/>
          <a:chExt cx="0" cy="0"/>
        </a:xfrm>
      </p:grpSpPr>
      <p:pic>
        <p:nvPicPr>
          <p:cNvPr id="4" name="Picture 3" descr="A tree bark with a pattern&#10;&#10;Description automatically generated with medium confidence">
            <a:extLst>
              <a:ext uri="{FF2B5EF4-FFF2-40B4-BE49-F238E27FC236}">
                <a16:creationId xmlns:a16="http://schemas.microsoft.com/office/drawing/2014/main" id="{12D09F21-F31B-3B2D-1F82-F8BAFD08B264}"/>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5134C0C4-20F8-835C-A095-6F848B4DC253}"/>
              </a:ext>
            </a:extLst>
          </p:cNvPr>
          <p:cNvSpPr>
            <a:spLocks noGrp="1"/>
          </p:cNvSpPr>
          <p:nvPr>
            <p:ph type="body" sz="quarter" idx="10"/>
          </p:nvPr>
        </p:nvSpPr>
        <p:spPr>
          <a:xfrm>
            <a:off x="304800" y="4974335"/>
            <a:ext cx="11582400" cy="1883665"/>
          </a:xfrm>
          <a:solidFill>
            <a:schemeClr val="accent5">
              <a:lumMod val="20000"/>
              <a:lumOff val="80000"/>
              <a:alpha val="88000"/>
            </a:schemeClr>
          </a:solidFill>
        </p:spPr>
        <p:txBody>
          <a:bodyPr/>
          <a:lstStyle/>
          <a:p>
            <a:pPr>
              <a:buNone/>
            </a:pPr>
            <a:r>
              <a:rPr lang="en-AU" sz="3467" b="1" dirty="0">
                <a:solidFill>
                  <a:srgbClr val="002060"/>
                </a:solidFill>
                <a:latin typeface="Work Sans"/>
                <a:ea typeface="Work Sans"/>
                <a:cs typeface="Work Sans"/>
                <a:sym typeface="Work Sans"/>
              </a:rPr>
              <a:t>Upstream change is held back by crisis-driven responses, narrow mindsets, vested interests and systems that reward the status quo </a:t>
            </a:r>
          </a:p>
        </p:txBody>
      </p:sp>
      <p:sp>
        <p:nvSpPr>
          <p:cNvPr id="10" name="Subtitle 9">
            <a:extLst>
              <a:ext uri="{FF2B5EF4-FFF2-40B4-BE49-F238E27FC236}">
                <a16:creationId xmlns:a16="http://schemas.microsoft.com/office/drawing/2014/main" id="{F8BC76DD-18BA-783F-E68E-1DAC1C8C84A4}"/>
              </a:ext>
            </a:extLst>
          </p:cNvPr>
          <p:cNvSpPr>
            <a:spLocks noGrp="1"/>
          </p:cNvSpPr>
          <p:nvPr>
            <p:ph type="subTitle" idx="1"/>
          </p:nvPr>
        </p:nvSpPr>
        <p:spPr>
          <a:xfrm>
            <a:off x="304800" y="3994199"/>
            <a:ext cx="11582400" cy="781229"/>
          </a:xfrm>
          <a:solidFill>
            <a:schemeClr val="accent5">
              <a:lumMod val="20000"/>
              <a:lumOff val="80000"/>
              <a:alpha val="88000"/>
            </a:schemeClr>
          </a:solidFill>
        </p:spPr>
        <p:txBody>
          <a:bodyPr/>
          <a:lstStyle/>
          <a:p>
            <a:r>
              <a:rPr lang="en-AU" sz="2933" b="1" dirty="0">
                <a:solidFill>
                  <a:srgbClr val="002060"/>
                </a:solidFill>
                <a:latin typeface="Work Sans"/>
                <a:ea typeface="Work Sans"/>
                <a:cs typeface="Work Sans"/>
              </a:rPr>
              <a:t>…but </a:t>
            </a:r>
            <a:r>
              <a:rPr lang="en-AU" sz="3067" b="1" dirty="0">
                <a:solidFill>
                  <a:srgbClr val="002060"/>
                </a:solidFill>
                <a:latin typeface="Work Sans"/>
                <a:ea typeface="Work Sans"/>
                <a:cs typeface="Work Sans"/>
              </a:rPr>
              <a:t>progress</a:t>
            </a:r>
            <a:r>
              <a:rPr lang="en-AU" sz="2933" b="1" dirty="0">
                <a:solidFill>
                  <a:srgbClr val="002060"/>
                </a:solidFill>
                <a:latin typeface="Work Sans"/>
                <a:ea typeface="Work Sans"/>
                <a:cs typeface="Work Sans"/>
              </a:rPr>
              <a:t> remains fragmented &amp; vulnerable to reversal </a:t>
            </a:r>
          </a:p>
        </p:txBody>
      </p:sp>
      <p:sp>
        <p:nvSpPr>
          <p:cNvPr id="9" name="Title 8">
            <a:extLst>
              <a:ext uri="{FF2B5EF4-FFF2-40B4-BE49-F238E27FC236}">
                <a16:creationId xmlns:a16="http://schemas.microsoft.com/office/drawing/2014/main" id="{7572A097-DD14-F1EC-7D4D-761D830BE418}"/>
              </a:ext>
            </a:extLst>
          </p:cNvPr>
          <p:cNvSpPr>
            <a:spLocks noGrp="1"/>
          </p:cNvSpPr>
          <p:nvPr>
            <p:ph type="ctrTitle"/>
          </p:nvPr>
        </p:nvSpPr>
        <p:spPr>
          <a:xfrm>
            <a:off x="304800" y="1730031"/>
            <a:ext cx="9107424" cy="2065261"/>
          </a:xfrm>
          <a:solidFill>
            <a:schemeClr val="accent5">
              <a:lumMod val="20000"/>
              <a:lumOff val="80000"/>
              <a:alpha val="88000"/>
            </a:schemeClr>
          </a:solidFill>
        </p:spPr>
        <p:txBody>
          <a:bodyPr/>
          <a:lstStyle/>
          <a:p>
            <a:r>
              <a:rPr lang="en-AU" sz="4267" dirty="0">
                <a:solidFill>
                  <a:srgbClr val="002060"/>
                </a:solidFill>
                <a:latin typeface="Work Sans"/>
                <a:ea typeface="Work Sans"/>
                <a:cs typeface="Work Sans"/>
              </a:rPr>
              <a:t>Australia has the </a:t>
            </a:r>
            <a:br>
              <a:rPr lang="en-AU" sz="4267" dirty="0">
                <a:solidFill>
                  <a:srgbClr val="002060"/>
                </a:solidFill>
                <a:latin typeface="Work Sans"/>
                <a:ea typeface="Work Sans"/>
                <a:cs typeface="Work Sans"/>
              </a:rPr>
            </a:br>
            <a:r>
              <a:rPr lang="en-AU" sz="4267" dirty="0">
                <a:solidFill>
                  <a:srgbClr val="002060"/>
                </a:solidFill>
                <a:latin typeface="Work Sans"/>
                <a:ea typeface="Work Sans"/>
                <a:cs typeface="Work Sans"/>
              </a:rPr>
              <a:t>ideas, evidence &amp; energy </a:t>
            </a:r>
            <a:br>
              <a:rPr lang="en-AU" sz="4267" dirty="0">
                <a:solidFill>
                  <a:srgbClr val="002060"/>
                </a:solidFill>
                <a:latin typeface="Work Sans"/>
                <a:ea typeface="Work Sans"/>
                <a:cs typeface="Work Sans"/>
              </a:rPr>
            </a:br>
            <a:r>
              <a:rPr lang="en-AU" sz="4267" dirty="0">
                <a:solidFill>
                  <a:srgbClr val="002060"/>
                </a:solidFill>
                <a:latin typeface="Work Sans"/>
                <a:ea typeface="Work Sans"/>
                <a:cs typeface="Work Sans"/>
              </a:rPr>
              <a:t>to build a wellbeing economy…</a:t>
            </a:r>
            <a:endParaRPr lang="en-US" sz="31866" dirty="0">
              <a:solidFill>
                <a:srgbClr val="002060"/>
              </a:solidFill>
            </a:endParaRPr>
          </a:p>
        </p:txBody>
      </p:sp>
    </p:spTree>
    <p:extLst>
      <p:ext uri="{BB962C8B-B14F-4D97-AF65-F5344CB8AC3E}">
        <p14:creationId xmlns:p14="http://schemas.microsoft.com/office/powerpoint/2010/main" val="29903041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1"/>
          <p:cNvPicPr preferRelativeResize="0"/>
          <p:nvPr/>
        </p:nvPicPr>
        <p:blipFill rotWithShape="1">
          <a:blip r:embed="rId3"/>
          <a:srcRect r="5882" b="-1"/>
          <a:stretch/>
        </p:blipFill>
        <p:spPr>
          <a:xfrm>
            <a:off x="0" y="10"/>
            <a:ext cx="12191999" cy="6857990"/>
          </a:xfrm>
          <a:prstGeom prst="rect">
            <a:avLst/>
          </a:prstGeom>
          <a:noFill/>
        </p:spPr>
      </p:pic>
      <p:sp>
        <p:nvSpPr>
          <p:cNvPr id="172" name="Google Shape;172;p21"/>
          <p:cNvSpPr txBox="1">
            <a:spLocks noGrp="1"/>
          </p:cNvSpPr>
          <p:nvPr>
            <p:ph type="title"/>
          </p:nvPr>
        </p:nvSpPr>
        <p:spPr>
          <a:xfrm>
            <a:off x="6095999" y="254332"/>
            <a:ext cx="5881255" cy="2196260"/>
          </a:xfrm>
          <a:prstGeom prst="rect">
            <a:avLst/>
          </a:prstGeom>
          <a:solidFill>
            <a:schemeClr val="bg2">
              <a:lumMod val="20000"/>
              <a:lumOff val="80000"/>
              <a:alpha val="76000"/>
            </a:schemeClr>
          </a:solidFill>
        </p:spPr>
        <p:txBody>
          <a:bodyPr spcFirstLastPara="1" lIns="91425" tIns="45700" rIns="91425" bIns="45700" anchorCtr="0">
            <a:normAutofit/>
          </a:bodyPr>
          <a:lstStyle/>
          <a:p>
            <a:pPr>
              <a:buClr>
                <a:srgbClr val="FFFFFF"/>
              </a:buClr>
              <a:buSzPct val="100000"/>
            </a:pPr>
            <a:r>
              <a:rPr lang="en-GB" sz="4800" b="1" dirty="0">
                <a:solidFill>
                  <a:schemeClr val="bg2"/>
                </a:solidFill>
                <a:latin typeface="Bangla MN" pitchFamily="2" charset="0"/>
                <a:cs typeface="Bangla MN" pitchFamily="2" charset="0"/>
              </a:rPr>
              <a:t>Beyond single heroes to a </a:t>
            </a:r>
            <a:br>
              <a:rPr lang="en-GB" sz="4800" b="1" dirty="0">
                <a:solidFill>
                  <a:schemeClr val="bg2"/>
                </a:solidFill>
                <a:latin typeface="Bangla MN" pitchFamily="2" charset="0"/>
                <a:cs typeface="Bangla MN" pitchFamily="2" charset="0"/>
              </a:rPr>
            </a:br>
            <a:r>
              <a:rPr lang="en-GB" sz="4800" b="1" dirty="0">
                <a:solidFill>
                  <a:schemeClr val="bg2"/>
                </a:solidFill>
                <a:latin typeface="Bangla MN" pitchFamily="2" charset="0"/>
                <a:cs typeface="Bangla MN" pitchFamily="2" charset="0"/>
              </a:rPr>
              <a:t>mosaic movement</a:t>
            </a:r>
          </a:p>
        </p:txBody>
      </p:sp>
      <p:sp>
        <p:nvSpPr>
          <p:cNvPr id="2" name="TextBox 1">
            <a:extLst>
              <a:ext uri="{FF2B5EF4-FFF2-40B4-BE49-F238E27FC236}">
                <a16:creationId xmlns:a16="http://schemas.microsoft.com/office/drawing/2014/main" id="{904A5391-30F5-0B49-8243-AA6EE9608324}"/>
              </a:ext>
            </a:extLst>
          </p:cNvPr>
          <p:cNvSpPr txBox="1"/>
          <p:nvPr/>
        </p:nvSpPr>
        <p:spPr>
          <a:xfrm>
            <a:off x="84999" y="6473015"/>
            <a:ext cx="990977" cy="307777"/>
          </a:xfrm>
          <a:prstGeom prst="rect">
            <a:avLst/>
          </a:prstGeom>
          <a:noFill/>
        </p:spPr>
        <p:txBody>
          <a:bodyPr wrap="none" rtlCol="0">
            <a:spAutoFit/>
          </a:bodyPr>
          <a:lstStyle/>
          <a:p>
            <a:r>
              <a:rPr lang="en-US" dirty="0">
                <a:solidFill>
                  <a:schemeClr val="bg1"/>
                </a:solidFill>
              </a:rPr>
              <a:t>Credit: TK</a:t>
            </a:r>
          </a:p>
        </p:txBody>
      </p:sp>
      <p:sp>
        <p:nvSpPr>
          <p:cNvPr id="3" name="TextBox 2">
            <a:extLst>
              <a:ext uri="{FF2B5EF4-FFF2-40B4-BE49-F238E27FC236}">
                <a16:creationId xmlns:a16="http://schemas.microsoft.com/office/drawing/2014/main" id="{D542ADF5-AA41-00E4-AB72-7448D234A8A0}"/>
              </a:ext>
            </a:extLst>
          </p:cNvPr>
          <p:cNvSpPr txBox="1"/>
          <p:nvPr/>
        </p:nvSpPr>
        <p:spPr>
          <a:xfrm>
            <a:off x="227016" y="3649084"/>
            <a:ext cx="8234947" cy="2585323"/>
          </a:xfrm>
          <a:prstGeom prst="rect">
            <a:avLst/>
          </a:prstGeom>
          <a:solidFill>
            <a:schemeClr val="bg2">
              <a:lumMod val="20000"/>
              <a:lumOff val="80000"/>
              <a:alpha val="76000"/>
            </a:schemeClr>
          </a:solidFill>
        </p:spPr>
        <p:txBody>
          <a:bodyPr wrap="none" rtlCol="0">
            <a:spAutoFit/>
          </a:bodyPr>
          <a:lstStyle/>
          <a:p>
            <a:r>
              <a:rPr lang="en-AU" sz="5400" b="1" dirty="0">
                <a:solidFill>
                  <a:schemeClr val="bg2"/>
                </a:solidFill>
                <a:effectLst/>
                <a:latin typeface="Bangla MN" pitchFamily="2" charset="0"/>
                <a:ea typeface="Times New Roman" panose="02020603050405020304" pitchFamily="18" charset="0"/>
                <a:cs typeface="Bangla MN" pitchFamily="2" charset="0"/>
              </a:rPr>
              <a:t>"Ma </a:t>
            </a:r>
            <a:r>
              <a:rPr lang="en-AU" sz="5400" b="1" dirty="0" err="1">
                <a:solidFill>
                  <a:schemeClr val="bg2"/>
                </a:solidFill>
                <a:effectLst/>
                <a:latin typeface="Bangla MN" pitchFamily="2" charset="0"/>
                <a:ea typeface="Times New Roman" panose="02020603050405020304" pitchFamily="18" charset="0"/>
                <a:cs typeface="Bangla MN" pitchFamily="2" charset="0"/>
              </a:rPr>
              <a:t>whero</a:t>
            </a:r>
            <a:r>
              <a:rPr lang="en-AU" sz="5400" b="1" dirty="0">
                <a:solidFill>
                  <a:schemeClr val="bg2"/>
                </a:solidFill>
                <a:effectLst/>
                <a:latin typeface="Bangla MN" pitchFamily="2" charset="0"/>
                <a:ea typeface="Times New Roman" panose="02020603050405020304" pitchFamily="18" charset="0"/>
                <a:cs typeface="Bangla MN" pitchFamily="2" charset="0"/>
              </a:rPr>
              <a:t> ma </a:t>
            </a:r>
            <a:r>
              <a:rPr lang="en-AU" sz="5400" b="1" dirty="0" err="1">
                <a:solidFill>
                  <a:schemeClr val="bg2"/>
                </a:solidFill>
                <a:effectLst/>
                <a:latin typeface="Bangla MN" pitchFamily="2" charset="0"/>
                <a:ea typeface="Times New Roman" panose="02020603050405020304" pitchFamily="18" charset="0"/>
                <a:cs typeface="Bangla MN" pitchFamily="2" charset="0"/>
              </a:rPr>
              <a:t>pango</a:t>
            </a:r>
            <a:r>
              <a:rPr lang="en-AU" sz="5400" b="1" dirty="0">
                <a:solidFill>
                  <a:schemeClr val="bg2"/>
                </a:solidFill>
                <a:effectLst/>
                <a:latin typeface="Bangla MN" pitchFamily="2" charset="0"/>
                <a:ea typeface="Times New Roman" panose="02020603050405020304" pitchFamily="18" charset="0"/>
                <a:cs typeface="Bangla MN" pitchFamily="2" charset="0"/>
              </a:rPr>
              <a:t> </a:t>
            </a:r>
          </a:p>
          <a:p>
            <a:r>
              <a:rPr lang="en-AU" sz="5400" b="1" dirty="0">
                <a:solidFill>
                  <a:schemeClr val="bg2"/>
                </a:solidFill>
                <a:effectLst/>
                <a:latin typeface="Bangla MN" pitchFamily="2" charset="0"/>
                <a:ea typeface="Times New Roman" panose="02020603050405020304" pitchFamily="18" charset="0"/>
                <a:cs typeface="Bangla MN" pitchFamily="2" charset="0"/>
              </a:rPr>
              <a:t>ka </a:t>
            </a:r>
            <a:r>
              <a:rPr lang="en-AU" sz="5400" b="1" dirty="0" err="1">
                <a:solidFill>
                  <a:schemeClr val="bg2"/>
                </a:solidFill>
                <a:effectLst/>
                <a:latin typeface="Bangla MN" pitchFamily="2" charset="0"/>
                <a:ea typeface="Times New Roman" panose="02020603050405020304" pitchFamily="18" charset="0"/>
                <a:cs typeface="Bangla MN" pitchFamily="2" charset="0"/>
              </a:rPr>
              <a:t>oti</a:t>
            </a:r>
            <a:r>
              <a:rPr lang="en-AU" sz="5400" b="1" dirty="0">
                <a:solidFill>
                  <a:schemeClr val="bg2"/>
                </a:solidFill>
                <a:effectLst/>
                <a:latin typeface="Bangla MN" pitchFamily="2" charset="0"/>
                <a:ea typeface="Times New Roman" panose="02020603050405020304" pitchFamily="18" charset="0"/>
                <a:cs typeface="Bangla MN" pitchFamily="2" charset="0"/>
              </a:rPr>
              <a:t> ai </a:t>
            </a:r>
            <a:r>
              <a:rPr lang="en-AU" sz="5400" b="1" dirty="0" err="1">
                <a:solidFill>
                  <a:schemeClr val="bg2"/>
                </a:solidFill>
                <a:effectLst/>
                <a:latin typeface="Bangla MN" pitchFamily="2" charset="0"/>
                <a:ea typeface="Times New Roman" panose="02020603050405020304" pitchFamily="18" charset="0"/>
                <a:cs typeface="Bangla MN" pitchFamily="2" charset="0"/>
              </a:rPr>
              <a:t>te</a:t>
            </a:r>
            <a:r>
              <a:rPr lang="en-AU" sz="5400" b="1" dirty="0">
                <a:solidFill>
                  <a:schemeClr val="bg2"/>
                </a:solidFill>
                <a:effectLst/>
                <a:latin typeface="Bangla MN" pitchFamily="2" charset="0"/>
                <a:ea typeface="Times New Roman" panose="02020603050405020304" pitchFamily="18" charset="0"/>
                <a:cs typeface="Bangla MN" pitchFamily="2" charset="0"/>
              </a:rPr>
              <a:t> mahi" </a:t>
            </a:r>
          </a:p>
          <a:p>
            <a:r>
              <a:rPr lang="en-AU" sz="5400" b="1" dirty="0">
                <a:solidFill>
                  <a:schemeClr val="bg2"/>
                </a:solidFill>
                <a:latin typeface="Bangla MN" pitchFamily="2" charset="0"/>
                <a:ea typeface="Times New Roman" panose="02020603050405020304" pitchFamily="18" charset="0"/>
                <a:cs typeface="Bangla MN" pitchFamily="2" charset="0"/>
              </a:rPr>
              <a:t>- </a:t>
            </a:r>
            <a:r>
              <a:rPr lang="en-AU" sz="5400" b="1" dirty="0" err="1">
                <a:solidFill>
                  <a:schemeClr val="bg2"/>
                </a:solidFill>
                <a:effectLst/>
                <a:latin typeface="Bangla MN" pitchFamily="2" charset="0"/>
                <a:ea typeface="Times New Roman" panose="02020603050405020304" pitchFamily="18" charset="0"/>
                <a:cs typeface="Bangla MN" pitchFamily="2" charset="0"/>
              </a:rPr>
              <a:t>Maori</a:t>
            </a:r>
            <a:r>
              <a:rPr lang="en-AU" sz="5400" b="1" dirty="0">
                <a:solidFill>
                  <a:schemeClr val="bg2"/>
                </a:solidFill>
                <a:effectLst/>
                <a:latin typeface="Bangla MN" pitchFamily="2" charset="0"/>
                <a:ea typeface="Times New Roman" panose="02020603050405020304" pitchFamily="18" charset="0"/>
                <a:cs typeface="Bangla MN" pitchFamily="2" charset="0"/>
              </a:rPr>
              <a:t> proverb</a:t>
            </a:r>
            <a:endParaRPr lang="en-AU" sz="5400" b="1" dirty="0">
              <a:solidFill>
                <a:schemeClr val="bg2"/>
              </a:solidFill>
              <a:latin typeface="Bangla MN" pitchFamily="2" charset="0"/>
              <a:ea typeface="Times New Roman" panose="02020603050405020304" pitchFamily="18" charset="0"/>
              <a:cs typeface="Bangla MN" pitchFamily="2" charset="0"/>
            </a:endParaRPr>
          </a:p>
        </p:txBody>
      </p:sp>
    </p:spTree>
    <p:extLst>
      <p:ext uri="{BB962C8B-B14F-4D97-AF65-F5344CB8AC3E}">
        <p14:creationId xmlns:p14="http://schemas.microsoft.com/office/powerpoint/2010/main" val="245918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CBA11-5ECB-9754-1D4C-51AECBC9B153}"/>
            </a:ext>
          </a:extLst>
        </p:cNvPr>
        <p:cNvGrpSpPr/>
        <p:nvPr/>
      </p:nvGrpSpPr>
      <p:grpSpPr>
        <a:xfrm>
          <a:off x="0" y="0"/>
          <a:ext cx="0" cy="0"/>
          <a:chOff x="0" y="0"/>
          <a:chExt cx="0" cy="0"/>
        </a:xfrm>
      </p:grpSpPr>
      <p:pic>
        <p:nvPicPr>
          <p:cNvPr id="2" name="Picture 1" descr="A collage of cartoon images of people working&#10;&#10;AI-generated content may be incorrect.">
            <a:extLst>
              <a:ext uri="{FF2B5EF4-FFF2-40B4-BE49-F238E27FC236}">
                <a16:creationId xmlns:a16="http://schemas.microsoft.com/office/drawing/2014/main" id="{ED27BFE9-3D8D-2BAC-9124-386322B40431}"/>
              </a:ext>
            </a:extLst>
          </p:cNvPr>
          <p:cNvPicPr>
            <a:picLocks noChangeAspect="1"/>
          </p:cNvPicPr>
          <p:nvPr/>
        </p:nvPicPr>
        <p:blipFill>
          <a:blip r:embed="rId3"/>
          <a:stretch>
            <a:fillRect/>
          </a:stretch>
        </p:blipFill>
        <p:spPr>
          <a:xfrm>
            <a:off x="4437888" y="0"/>
            <a:ext cx="6370971" cy="6858000"/>
          </a:xfrm>
          <a:prstGeom prst="rect">
            <a:avLst/>
          </a:prstGeom>
        </p:spPr>
      </p:pic>
      <p:sp>
        <p:nvSpPr>
          <p:cNvPr id="4" name="Subtitle 9">
            <a:extLst>
              <a:ext uri="{FF2B5EF4-FFF2-40B4-BE49-F238E27FC236}">
                <a16:creationId xmlns:a16="http://schemas.microsoft.com/office/drawing/2014/main" id="{5F0F67E3-DBAE-C845-26CD-5E8E6EDADDC9}"/>
              </a:ext>
            </a:extLst>
          </p:cNvPr>
          <p:cNvSpPr txBox="1">
            <a:spLocks/>
          </p:cNvSpPr>
          <p:nvPr/>
        </p:nvSpPr>
        <p:spPr>
          <a:xfrm>
            <a:off x="204555" y="1022444"/>
            <a:ext cx="5159925" cy="705449"/>
          </a:xfrm>
          <a:prstGeom prst="rect">
            <a:avLst/>
          </a:prstGeom>
          <a:noFill/>
          <a:ln>
            <a:noFill/>
          </a:ln>
        </p:spPr>
        <p:txBody>
          <a:bodyPr spcFirstLastPara="1" vert="horz" wrap="square" lIns="121900" tIns="60933" rIns="121900" bIns="60933" rtlCol="0" anchor="b" anchorCtr="0">
            <a:noAutofit/>
          </a:bodyPr>
          <a:lstStyle>
            <a:defPPr marR="0" lvl="0" algn="l" rtl="0">
              <a:lnSpc>
                <a:spcPct val="100000"/>
              </a:lnSpc>
              <a:spcBef>
                <a:spcPts val="0"/>
              </a:spcBef>
              <a:spcAft>
                <a:spcPts val="0"/>
              </a:spcAft>
            </a:defPPr>
            <a:lvl1pPr marL="6350" marR="0" lvl="0" indent="0" algn="l" rtl="0" eaLnBrk="1" hangingPunct="1">
              <a:lnSpc>
                <a:spcPts val="2000"/>
              </a:lnSpc>
              <a:spcBef>
                <a:spcPts val="0"/>
              </a:spcBef>
              <a:spcAft>
                <a:spcPts val="0"/>
              </a:spcAft>
              <a:buClr>
                <a:schemeClr val="dk2"/>
              </a:buClr>
              <a:buSzPts val="1800"/>
              <a:buFont typeface="Work Sans"/>
              <a:buNone/>
              <a:tabLst/>
              <a:defRPr sz="2000" b="1" i="0" u="none" strike="noStrike" cap="none">
                <a:solidFill>
                  <a:srgbClr val="2D4C44"/>
                </a:solidFill>
                <a:latin typeface="Figtree" pitchFamily="2" charset="0"/>
                <a:ea typeface="Figtree" pitchFamily="2" charset="0"/>
                <a:cs typeface="Figtree" pitchFamily="2" charset="0"/>
                <a:sym typeface="Work Sans"/>
              </a:defRPr>
            </a:lvl1pPr>
            <a:lvl2pPr marL="914400" marR="0" lvl="1" indent="-342900" algn="l" rtl="0" eaLnBrk="1" hangingPunct="1">
              <a:lnSpc>
                <a:spcPct val="90000"/>
              </a:lnSpc>
              <a:spcBef>
                <a:spcPts val="211"/>
              </a:spcBef>
              <a:spcAft>
                <a:spcPts val="0"/>
              </a:spcAft>
              <a:buClr>
                <a:schemeClr val="dk2"/>
              </a:buClr>
              <a:buSzPts val="1800"/>
              <a:buFont typeface="Arial" panose="020B0604020202020204" pitchFamily="34" charset="0"/>
              <a:buChar char="•"/>
              <a:defRPr sz="1400" b="0" i="0" u="none" strike="noStrike" cap="none">
                <a:solidFill>
                  <a:srgbClr val="000000"/>
                </a:solidFill>
                <a:latin typeface="Figtree" pitchFamily="2" charset="0"/>
                <a:ea typeface="Figtree" pitchFamily="2" charset="0"/>
                <a:cs typeface="Arial"/>
                <a:sym typeface="Arial"/>
              </a:defRPr>
            </a:lvl2pPr>
            <a:lvl3pPr marL="1371600" marR="0" lvl="2" indent="-342900" algn="l" rtl="0" eaLnBrk="1" hangingPunct="1">
              <a:lnSpc>
                <a:spcPct val="90000"/>
              </a:lnSpc>
              <a:spcBef>
                <a:spcPts val="211"/>
              </a:spcBef>
              <a:spcAft>
                <a:spcPts val="0"/>
              </a:spcAft>
              <a:buClr>
                <a:schemeClr val="dk2"/>
              </a:buClr>
              <a:buSzPts val="1800"/>
              <a:buFont typeface="Arial" panose="020B0604020202020204" pitchFamily="34" charset="0"/>
              <a:buChar char="–"/>
              <a:defRPr sz="1400" b="0" i="0" u="none" strike="noStrike" cap="none">
                <a:solidFill>
                  <a:srgbClr val="000000"/>
                </a:solidFill>
                <a:latin typeface="Figtree" pitchFamily="2" charset="0"/>
                <a:ea typeface="Figtree" pitchFamily="2" charset="0"/>
                <a:cs typeface="Arial"/>
                <a:sym typeface="Arial"/>
              </a:defRPr>
            </a:lvl3pPr>
            <a:lvl4pPr marL="1828800" marR="0" lvl="3" indent="-342900" algn="l" rtl="0" eaLnBrk="1" hangingPunct="1">
              <a:lnSpc>
                <a:spcPct val="90000"/>
              </a:lnSpc>
              <a:spcBef>
                <a:spcPts val="211"/>
              </a:spcBef>
              <a:spcAft>
                <a:spcPts val="0"/>
              </a:spcAft>
              <a:buClr>
                <a:schemeClr val="dk2"/>
              </a:buClr>
              <a:buSzPts val="1800"/>
              <a:buFont typeface="Arial"/>
              <a:buChar char="•"/>
              <a:defRPr sz="1400" b="0" i="0" u="none" strike="noStrike" cap="none">
                <a:solidFill>
                  <a:srgbClr val="000000"/>
                </a:solidFill>
                <a:latin typeface="Figtree" pitchFamily="2" charset="0"/>
                <a:ea typeface="Figtree" pitchFamily="2" charset="0"/>
                <a:cs typeface="Arial"/>
                <a:sym typeface="Arial"/>
              </a:defRPr>
            </a:lvl4pPr>
            <a:lvl5pPr marL="2286000" marR="0" lvl="4" indent="-342900" algn="l" rtl="0" eaLnBrk="1" hangingPunct="1">
              <a:lnSpc>
                <a:spcPct val="90000"/>
              </a:lnSpc>
              <a:spcBef>
                <a:spcPts val="211"/>
              </a:spcBef>
              <a:spcAft>
                <a:spcPts val="0"/>
              </a:spcAft>
              <a:buClr>
                <a:schemeClr val="dk2"/>
              </a:buClr>
              <a:buSzPts val="1800"/>
              <a:buFont typeface="Arial"/>
              <a:buChar char="•"/>
              <a:defRPr sz="1400" b="0" i="0" u="none" strike="noStrike" cap="none">
                <a:solidFill>
                  <a:srgbClr val="000000"/>
                </a:solidFill>
                <a:latin typeface="Figtree" pitchFamily="2" charset="0"/>
                <a:ea typeface="Figtree" pitchFamily="2" charset="0"/>
                <a:cs typeface="Arial"/>
                <a:sym typeface="Arial"/>
              </a:defRPr>
            </a:lvl5pPr>
            <a:lvl6pPr marL="2743200" marR="0" lvl="5" indent="-342900" algn="l" rtl="0" eaLnBrk="1" hangingPunct="1">
              <a:lnSpc>
                <a:spcPct val="90000"/>
              </a:lnSpc>
              <a:spcBef>
                <a:spcPts val="211"/>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eaLnBrk="1" hangingPunct="1">
              <a:lnSpc>
                <a:spcPct val="90000"/>
              </a:lnSpc>
              <a:spcBef>
                <a:spcPts val="211"/>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228600" algn="l" rtl="0" eaLnBrk="1" hangingPunct="1">
              <a:lnSpc>
                <a:spcPct val="90000"/>
              </a:lnSpc>
              <a:spcBef>
                <a:spcPts val="211"/>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8pPr>
            <a:lvl9pPr marL="4114800" marR="0" lvl="8" indent="-342900" algn="l" rtl="0" eaLnBrk="1" hangingPunct="1">
              <a:lnSpc>
                <a:spcPct val="90000"/>
              </a:lnSpc>
              <a:spcBef>
                <a:spcPts val="211"/>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r>
              <a:rPr lang="en-US" sz="4800" dirty="0">
                <a:solidFill>
                  <a:srgbClr val="002060"/>
                </a:solidFill>
              </a:rPr>
              <a:t>Thank you!</a:t>
            </a:r>
          </a:p>
          <a:p>
            <a:r>
              <a:rPr lang="en-US" sz="4800" dirty="0">
                <a:solidFill>
                  <a:srgbClr val="002060"/>
                </a:solidFill>
              </a:rPr>
              <a:t> </a:t>
            </a:r>
          </a:p>
          <a:p>
            <a:r>
              <a:rPr lang="en-US" sz="3733" dirty="0">
                <a:solidFill>
                  <a:srgbClr val="002060"/>
                </a:solidFill>
              </a:rPr>
              <a:t>Get the report here:</a:t>
            </a:r>
          </a:p>
        </p:txBody>
      </p:sp>
      <p:pic>
        <p:nvPicPr>
          <p:cNvPr id="6" name="Picture 5" descr="A qr code with black squares&#10;&#10;AI-generated content may be incorrect.">
            <a:extLst>
              <a:ext uri="{FF2B5EF4-FFF2-40B4-BE49-F238E27FC236}">
                <a16:creationId xmlns:a16="http://schemas.microsoft.com/office/drawing/2014/main" id="{CD265D35-3DBE-446A-2B85-52E241FB8E4F}"/>
              </a:ext>
            </a:extLst>
          </p:cNvPr>
          <p:cNvPicPr>
            <a:picLocks noChangeAspect="1"/>
          </p:cNvPicPr>
          <p:nvPr/>
        </p:nvPicPr>
        <p:blipFill>
          <a:blip r:embed="rId4"/>
          <a:stretch>
            <a:fillRect/>
          </a:stretch>
        </p:blipFill>
        <p:spPr>
          <a:xfrm>
            <a:off x="204555" y="1823555"/>
            <a:ext cx="4233333" cy="4233333"/>
          </a:xfrm>
          <a:prstGeom prst="rect">
            <a:avLst/>
          </a:prstGeom>
        </p:spPr>
      </p:pic>
    </p:spTree>
    <p:extLst>
      <p:ext uri="{BB962C8B-B14F-4D97-AF65-F5344CB8AC3E}">
        <p14:creationId xmlns:p14="http://schemas.microsoft.com/office/powerpoint/2010/main" val="33746304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9"/>
          <p:cNvPicPr preferRelativeResize="0"/>
          <p:nvPr/>
        </p:nvPicPr>
        <p:blipFill rotWithShape="1">
          <a:blip r:embed="rId3">
            <a:alphaModFix/>
          </a:blip>
          <a:srcRect/>
          <a:stretch/>
        </p:blipFill>
        <p:spPr>
          <a:xfrm>
            <a:off x="0" y="-57666"/>
            <a:ext cx="12192000" cy="6673333"/>
          </a:xfrm>
          <a:prstGeom prst="rect">
            <a:avLst/>
          </a:prstGeom>
          <a:noFill/>
          <a:ln>
            <a:noFill/>
          </a:ln>
        </p:spPr>
      </p:pic>
      <p:sp>
        <p:nvSpPr>
          <p:cNvPr id="114" name="Google Shape;114;p19"/>
          <p:cNvSpPr txBox="1"/>
          <p:nvPr/>
        </p:nvSpPr>
        <p:spPr>
          <a:xfrm>
            <a:off x="0" y="6615667"/>
            <a:ext cx="41031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Credit: Dr Gerry McCartney, NHS Scotland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5B407-C248-0D66-3B85-73DF4BEE3071}"/>
            </a:ext>
          </a:extLst>
        </p:cNvPr>
        <p:cNvGrpSpPr/>
        <p:nvPr/>
      </p:nvGrpSpPr>
      <p:grpSpPr>
        <a:xfrm>
          <a:off x="0" y="0"/>
          <a:ext cx="0" cy="0"/>
          <a:chOff x="0" y="0"/>
          <a:chExt cx="0" cy="0"/>
        </a:xfrm>
      </p:grpSpPr>
      <p:pic>
        <p:nvPicPr>
          <p:cNvPr id="10" name="Picture 9" descr="A landscape with trees and mountains&#10;&#10;Description automatically generated">
            <a:extLst>
              <a:ext uri="{FF2B5EF4-FFF2-40B4-BE49-F238E27FC236}">
                <a16:creationId xmlns:a16="http://schemas.microsoft.com/office/drawing/2014/main" id="{8EDE5CCA-632D-75A5-48A6-6FBA9734B1E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D62882D-7D75-61CE-C803-4818616F0716}"/>
              </a:ext>
            </a:extLst>
          </p:cNvPr>
          <p:cNvSpPr>
            <a:spLocks noGrp="1"/>
          </p:cNvSpPr>
          <p:nvPr>
            <p:ph type="ctrTitle"/>
          </p:nvPr>
        </p:nvSpPr>
        <p:spPr>
          <a:xfrm>
            <a:off x="0" y="5495215"/>
            <a:ext cx="12192000" cy="1190351"/>
          </a:xfrm>
        </p:spPr>
        <p:txBody>
          <a:bodyPr/>
          <a:lstStyle/>
          <a:p>
            <a:pPr algn="ctr"/>
            <a:r>
              <a:rPr lang="en-AU" sz="5333" dirty="0">
                <a:solidFill>
                  <a:schemeClr val="bg1"/>
                </a:solidFill>
                <a:latin typeface="Work Sans"/>
                <a:ea typeface="Work Sans"/>
                <a:cs typeface="Work Sans"/>
              </a:rPr>
              <a:t>Australia performs strongly on global metrics like life expectancy, education &amp; income</a:t>
            </a:r>
            <a:endParaRPr lang="en-US" sz="45866" dirty="0">
              <a:solidFill>
                <a:schemeClr val="bg1"/>
              </a:solidFill>
            </a:endParaRPr>
          </a:p>
        </p:txBody>
      </p:sp>
    </p:spTree>
    <p:extLst>
      <p:ext uri="{BB962C8B-B14F-4D97-AF65-F5344CB8AC3E}">
        <p14:creationId xmlns:p14="http://schemas.microsoft.com/office/powerpoint/2010/main" val="13046440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7AD68-9F9D-406F-DD2B-20B2F395B094}"/>
            </a:ext>
          </a:extLst>
        </p:cNvPr>
        <p:cNvGrpSpPr/>
        <p:nvPr/>
      </p:nvGrpSpPr>
      <p:grpSpPr>
        <a:xfrm>
          <a:off x="0" y="0"/>
          <a:ext cx="0" cy="0"/>
          <a:chOff x="0" y="0"/>
          <a:chExt cx="0" cy="0"/>
        </a:xfrm>
      </p:grpSpPr>
      <p:pic>
        <p:nvPicPr>
          <p:cNvPr id="3" name="Picture 2" descr="A landscape with trees and mountains&#10;&#10;Description automatically generated">
            <a:extLst>
              <a:ext uri="{FF2B5EF4-FFF2-40B4-BE49-F238E27FC236}">
                <a16:creationId xmlns:a16="http://schemas.microsoft.com/office/drawing/2014/main" id="{D2495E7C-413C-F419-7F3B-C59C198C7F5F}"/>
              </a:ext>
            </a:extLst>
          </p:cNvPr>
          <p:cNvPicPr>
            <a:picLocks noChangeAspect="1"/>
          </p:cNvPicPr>
          <p:nvPr/>
        </p:nvPicPr>
        <p:blipFill>
          <a:blip r:embed="rId3"/>
          <a:stretch>
            <a:fillRect/>
          </a:stretch>
        </p:blipFill>
        <p:spPr>
          <a:xfrm>
            <a:off x="0" y="0"/>
            <a:ext cx="12192000" cy="6858000"/>
          </a:xfrm>
          <a:prstGeom prst="rect">
            <a:avLst/>
          </a:prstGeom>
        </p:spPr>
      </p:pic>
      <p:sp>
        <p:nvSpPr>
          <p:cNvPr id="5" name="Subtitle 4">
            <a:extLst>
              <a:ext uri="{FF2B5EF4-FFF2-40B4-BE49-F238E27FC236}">
                <a16:creationId xmlns:a16="http://schemas.microsoft.com/office/drawing/2014/main" id="{F904CAD9-AF6A-D4C4-A349-4B2E50411597}"/>
              </a:ext>
            </a:extLst>
          </p:cNvPr>
          <p:cNvSpPr>
            <a:spLocks noGrp="1"/>
          </p:cNvSpPr>
          <p:nvPr>
            <p:ph type="subTitle" idx="1"/>
          </p:nvPr>
        </p:nvSpPr>
        <p:spPr>
          <a:xfrm>
            <a:off x="877825" y="2535937"/>
            <a:ext cx="10533888" cy="4023361"/>
          </a:xfrm>
          <a:solidFill>
            <a:schemeClr val="accent5">
              <a:lumMod val="20000"/>
              <a:lumOff val="80000"/>
              <a:alpha val="85000"/>
            </a:schemeClr>
          </a:solidFill>
        </p:spPr>
        <p:txBody>
          <a:bodyPr/>
          <a:lstStyle/>
          <a:p>
            <a:pPr algn="ctr">
              <a:lnSpc>
                <a:spcPct val="100000"/>
              </a:lnSpc>
            </a:pPr>
            <a:r>
              <a:rPr lang="en-AU" sz="4800" b="1" dirty="0">
                <a:solidFill>
                  <a:srgbClr val="002060"/>
                </a:solidFill>
                <a:latin typeface="Work Sans"/>
                <a:ea typeface="Work Sans"/>
                <a:cs typeface="Work Sans"/>
              </a:rPr>
              <a:t>….but measures calculated as averages conceal entrenched inequalities </a:t>
            </a:r>
          </a:p>
          <a:p>
            <a:pPr algn="ctr">
              <a:lnSpc>
                <a:spcPct val="100000"/>
              </a:lnSpc>
            </a:pPr>
            <a:r>
              <a:rPr lang="en-AU" sz="4800" b="1" dirty="0">
                <a:solidFill>
                  <a:srgbClr val="002060"/>
                </a:solidFill>
                <a:latin typeface="Work Sans"/>
                <a:ea typeface="Work Sans"/>
                <a:cs typeface="Work Sans"/>
              </a:rPr>
              <a:t>in housing, food security, employment &amp; basic services </a:t>
            </a:r>
          </a:p>
        </p:txBody>
      </p:sp>
    </p:spTree>
    <p:extLst>
      <p:ext uri="{BB962C8B-B14F-4D97-AF65-F5344CB8AC3E}">
        <p14:creationId xmlns:p14="http://schemas.microsoft.com/office/powerpoint/2010/main" val="22517561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1F84A-B8FE-9264-280B-F60A691DBB71}"/>
            </a:ext>
          </a:extLst>
        </p:cNvPr>
        <p:cNvGrpSpPr/>
        <p:nvPr/>
      </p:nvGrpSpPr>
      <p:grpSpPr>
        <a:xfrm>
          <a:off x="0" y="0"/>
          <a:ext cx="0" cy="0"/>
          <a:chOff x="0" y="0"/>
          <a:chExt cx="0" cy="0"/>
        </a:xfrm>
      </p:grpSpPr>
      <p:pic>
        <p:nvPicPr>
          <p:cNvPr id="4" name="Picture 3" descr="Cartoon of a car with a person standing next to a car with a broken hood&#10;&#10;AI-generated content may be incorrect.">
            <a:extLst>
              <a:ext uri="{FF2B5EF4-FFF2-40B4-BE49-F238E27FC236}">
                <a16:creationId xmlns:a16="http://schemas.microsoft.com/office/drawing/2014/main" id="{F2FA8654-D1D9-3998-F82B-67EB215E9C71}"/>
              </a:ext>
            </a:extLst>
          </p:cNvPr>
          <p:cNvPicPr>
            <a:picLocks noChangeAspect="1"/>
          </p:cNvPicPr>
          <p:nvPr/>
        </p:nvPicPr>
        <p:blipFill>
          <a:blip r:embed="rId3"/>
          <a:srcRect l="7800" r="8844" b="9158"/>
          <a:stretch>
            <a:fillRect/>
          </a:stretch>
        </p:blipFill>
        <p:spPr>
          <a:xfrm>
            <a:off x="2121408" y="0"/>
            <a:ext cx="8924544" cy="7046976"/>
          </a:xfrm>
          <a:prstGeom prst="rect">
            <a:avLst/>
          </a:prstGeom>
        </p:spPr>
      </p:pic>
    </p:spTree>
    <p:extLst>
      <p:ext uri="{BB962C8B-B14F-4D97-AF65-F5344CB8AC3E}">
        <p14:creationId xmlns:p14="http://schemas.microsoft.com/office/powerpoint/2010/main" val="3415840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9F72E-FA5E-0343-B703-E37E9530BBE4}"/>
              </a:ext>
            </a:extLst>
          </p:cNvPr>
          <p:cNvSpPr>
            <a:spLocks noGrp="1"/>
          </p:cNvSpPr>
          <p:nvPr>
            <p:ph type="title"/>
          </p:nvPr>
        </p:nvSpPr>
        <p:spPr>
          <a:xfrm>
            <a:off x="270933" y="4927600"/>
            <a:ext cx="11650134" cy="1623418"/>
          </a:xfrm>
        </p:spPr>
        <p:txBody>
          <a:bodyPr>
            <a:noAutofit/>
          </a:bodyPr>
          <a:lstStyle/>
          <a:p>
            <a:pPr algn="ctr"/>
            <a:r>
              <a:rPr lang="en-US" sz="6000" b="1" dirty="0">
                <a:solidFill>
                  <a:schemeClr val="bg1"/>
                </a:solidFill>
                <a:latin typeface="Bangla MN" pitchFamily="2" charset="0"/>
                <a:ea typeface="Gungsuh" panose="02030600000101010101" pitchFamily="18" charset="-127"/>
                <a:cs typeface="Bangla MN" pitchFamily="2" charset="0"/>
              </a:rPr>
              <a:t>A country that is unequal</a:t>
            </a:r>
          </a:p>
        </p:txBody>
      </p:sp>
      <p:pic>
        <p:nvPicPr>
          <p:cNvPr id="5" name="Picture 4" descr="Cartoon of two people sitting at a table&#10;&#10;Description automatically generated">
            <a:extLst>
              <a:ext uri="{FF2B5EF4-FFF2-40B4-BE49-F238E27FC236}">
                <a16:creationId xmlns:a16="http://schemas.microsoft.com/office/drawing/2014/main" id="{49397A7F-C5A0-E945-8AD4-FB183E9A9698}"/>
              </a:ext>
            </a:extLst>
          </p:cNvPr>
          <p:cNvPicPr>
            <a:picLocks noChangeAspect="1"/>
          </p:cNvPicPr>
          <p:nvPr/>
        </p:nvPicPr>
        <p:blipFill>
          <a:blip r:embed="rId3"/>
          <a:stretch>
            <a:fillRect/>
          </a:stretch>
        </p:blipFill>
        <p:spPr>
          <a:xfrm>
            <a:off x="6270170" y="331367"/>
            <a:ext cx="5921830" cy="4265727"/>
          </a:xfrm>
          <a:prstGeom prst="rect">
            <a:avLst/>
          </a:prstGeom>
        </p:spPr>
      </p:pic>
      <p:pic>
        <p:nvPicPr>
          <p:cNvPr id="8" name="Picture 7" descr="A person pouring a drink into a glass&#10;&#10;Description automatically generated">
            <a:extLst>
              <a:ext uri="{FF2B5EF4-FFF2-40B4-BE49-F238E27FC236}">
                <a16:creationId xmlns:a16="http://schemas.microsoft.com/office/drawing/2014/main" id="{DC69BA09-3BCC-344D-810D-CFCC381F2F8C}"/>
              </a:ext>
            </a:extLst>
          </p:cNvPr>
          <p:cNvPicPr>
            <a:picLocks noChangeAspect="1"/>
          </p:cNvPicPr>
          <p:nvPr/>
        </p:nvPicPr>
        <p:blipFill>
          <a:blip r:embed="rId4"/>
          <a:stretch>
            <a:fillRect/>
          </a:stretch>
        </p:blipFill>
        <p:spPr>
          <a:xfrm>
            <a:off x="-1" y="331367"/>
            <a:ext cx="6270171" cy="4177501"/>
          </a:xfrm>
          <a:prstGeom prst="rect">
            <a:avLst/>
          </a:prstGeom>
        </p:spPr>
      </p:pic>
      <p:sp>
        <p:nvSpPr>
          <p:cNvPr id="3" name="TextBox 2">
            <a:extLst>
              <a:ext uri="{FF2B5EF4-FFF2-40B4-BE49-F238E27FC236}">
                <a16:creationId xmlns:a16="http://schemas.microsoft.com/office/drawing/2014/main" id="{7044A9EA-7F39-3485-7D45-0222AC16280F}"/>
              </a:ext>
            </a:extLst>
          </p:cNvPr>
          <p:cNvSpPr txBox="1"/>
          <p:nvPr/>
        </p:nvSpPr>
        <p:spPr>
          <a:xfrm>
            <a:off x="0" y="4201091"/>
            <a:ext cx="2000869" cy="276999"/>
          </a:xfrm>
          <a:prstGeom prst="rect">
            <a:avLst/>
          </a:prstGeom>
          <a:noFill/>
        </p:spPr>
        <p:txBody>
          <a:bodyPr wrap="none" rtlCol="0">
            <a:spAutoFit/>
          </a:bodyPr>
          <a:lstStyle/>
          <a:p>
            <a:r>
              <a:rPr lang="en-US" sz="1200" dirty="0">
                <a:solidFill>
                  <a:schemeClr val="bg1"/>
                </a:solidFill>
              </a:rPr>
              <a:t>Credit: </a:t>
            </a:r>
            <a:r>
              <a:rPr lang="en-AU" sz="1200" dirty="0">
                <a:solidFill>
                  <a:schemeClr val="bg1"/>
                </a:solidFill>
              </a:rPr>
              <a:t>Karon Photography</a:t>
            </a:r>
            <a:endParaRPr lang="en-US" sz="1200" dirty="0">
              <a:solidFill>
                <a:schemeClr val="bg1"/>
              </a:solidFill>
            </a:endParaRPr>
          </a:p>
        </p:txBody>
      </p:sp>
    </p:spTree>
    <p:extLst>
      <p:ext uri="{BB962C8B-B14F-4D97-AF65-F5344CB8AC3E}">
        <p14:creationId xmlns:p14="http://schemas.microsoft.com/office/powerpoint/2010/main" val="3961604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CCD2E-9888-19CC-CA13-89D228FB1D7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DEE9CE2-AE57-E913-FED4-355381E5042A}"/>
              </a:ext>
            </a:extLst>
          </p:cNvPr>
          <p:cNvPicPr>
            <a:picLocks noChangeAspect="1"/>
          </p:cNvPicPr>
          <p:nvPr/>
        </p:nvPicPr>
        <p:blipFill>
          <a:blip r:embed="rId3"/>
          <a:srcRect l="3782" t="6502" r="3567" b="14220"/>
          <a:stretch>
            <a:fillRect/>
          </a:stretch>
        </p:blipFill>
        <p:spPr>
          <a:xfrm>
            <a:off x="1" y="0"/>
            <a:ext cx="12192000" cy="6858000"/>
          </a:xfrm>
          <a:prstGeom prst="rect">
            <a:avLst/>
          </a:prstGeom>
        </p:spPr>
      </p:pic>
    </p:spTree>
    <p:extLst>
      <p:ext uri="{BB962C8B-B14F-4D97-AF65-F5344CB8AC3E}">
        <p14:creationId xmlns:p14="http://schemas.microsoft.com/office/powerpoint/2010/main" val="32998398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18255</TotalTime>
  <Words>2021</Words>
  <Application>Microsoft Office PowerPoint</Application>
  <PresentationFormat>Widescreen</PresentationFormat>
  <Paragraphs>174</Paragraphs>
  <Slides>35</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Bangla MN</vt:lpstr>
      <vt:lpstr>Arial</vt:lpstr>
      <vt:lpstr>Calibri</vt:lpstr>
      <vt:lpstr>Work Sans</vt:lpstr>
      <vt:lpstr>Figtree</vt:lpstr>
      <vt:lpstr>Gungsuh</vt:lpstr>
      <vt:lpstr>Times New Roman</vt:lpstr>
      <vt:lpstr>Office Theme</vt:lpstr>
      <vt:lpstr>What if we started with wellbeing?</vt:lpstr>
      <vt:lpstr>PowerPoint Presentation</vt:lpstr>
      <vt:lpstr>PowerPoint Presentation</vt:lpstr>
      <vt:lpstr>PowerPoint Presentation</vt:lpstr>
      <vt:lpstr>Australia performs strongly on global metrics like life expectancy, education &amp; income</vt:lpstr>
      <vt:lpstr>PowerPoint Presentation</vt:lpstr>
      <vt:lpstr>PowerPoint Presentation</vt:lpstr>
      <vt:lpstr>A country that is unequal</vt:lpstr>
      <vt:lpstr>PowerPoint Presentation</vt:lpstr>
      <vt:lpstr>PowerPoint Presentation</vt:lpstr>
      <vt:lpstr>PowerPoint Presentation</vt:lpstr>
      <vt:lpstr>The lenses we adopt matter</vt:lpstr>
      <vt:lpstr>PowerPoint Presentation</vt:lpstr>
      <vt:lpstr>PowerPoint Presentation</vt:lpstr>
      <vt:lpstr>PowerPoint Presentation</vt:lpstr>
      <vt:lpstr>PowerPoint Presentation</vt:lpstr>
      <vt:lpstr>Bronnie Ware, a palliative nurse, documented common regrets of patients in their last days: </vt:lpstr>
      <vt:lpstr>PowerPoint Presentation</vt:lpstr>
      <vt:lpstr>So what changes in the economy are needed to align it with the future Australians want for themselves &amp; their communities?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Australia has the  ideas, evidence &amp; energy  to build a wellbeing economy…</vt:lpstr>
      <vt:lpstr>Australia has the  ideas, evidence &amp; energy  to build a wellbeing economy…</vt:lpstr>
      <vt:lpstr>Australia has the  ideas, evidence &amp; energy  to build a wellbeing economy…</vt:lpstr>
      <vt:lpstr>Beyond single heroes to a  mosaic movement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wellbeing economy: an introductory dialogue</dc:title>
  <dc:creator>Katherine Trebeck</dc:creator>
  <cp:lastModifiedBy>Client</cp:lastModifiedBy>
  <cp:revision>213</cp:revision>
  <dcterms:created xsi:type="dcterms:W3CDTF">2021-02-26T13:36:46Z</dcterms:created>
  <dcterms:modified xsi:type="dcterms:W3CDTF">2026-05-25T00:52:30Z</dcterms:modified>
</cp:coreProperties>
</file>