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2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tags/tag2.xml" ContentType="application/vnd.openxmlformats-officedocument.presentationml.tags+xml"/>
  <Override PartName="/ppt/notesSlides/notesSlide2.xml" ContentType="application/vnd.openxmlformats-officedocument.presentationml.notesSlide+xml"/>
  <Override PartName="/ppt/tags/tag3.xml" ContentType="application/vnd.openxmlformats-officedocument.presentationml.tags+xml"/>
  <Override PartName="/ppt/notesSlides/notesSlide3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1"/>
    <p:sldMasterId id="2147483733" r:id="rId2"/>
    <p:sldMasterId id="2147483714" r:id="rId3"/>
  </p:sldMasterIdLst>
  <p:notesMasterIdLst>
    <p:notesMasterId r:id="rId22"/>
  </p:notesMasterIdLst>
  <p:sldIdLst>
    <p:sldId id="276" r:id="rId4"/>
    <p:sldId id="1307" r:id="rId5"/>
    <p:sldId id="257" r:id="rId6"/>
    <p:sldId id="326" r:id="rId7"/>
    <p:sldId id="1309" r:id="rId8"/>
    <p:sldId id="1308" r:id="rId9"/>
    <p:sldId id="1311" r:id="rId10"/>
    <p:sldId id="1310" r:id="rId11"/>
    <p:sldId id="1312" r:id="rId12"/>
    <p:sldId id="601" r:id="rId13"/>
    <p:sldId id="1314" r:id="rId14"/>
    <p:sldId id="2147482599" r:id="rId15"/>
    <p:sldId id="1315" r:id="rId16"/>
    <p:sldId id="2147481962" r:id="rId17"/>
    <p:sldId id="2147482598" r:id="rId18"/>
    <p:sldId id="2147482579" r:id="rId19"/>
    <p:sldId id="2147482601" r:id="rId20"/>
    <p:sldId id="2147482600" r:id="rId21"/>
  </p:sldIdLst>
  <p:sldSz cx="12192000" cy="6858000"/>
  <p:notesSz cx="6802438" cy="9934575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7772E"/>
    <a:srgbClr val="6DAF7F"/>
    <a:srgbClr val="92D05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7" autoAdjust="0"/>
    <p:restoredTop sz="94636" autoAdjust="0"/>
  </p:normalViewPr>
  <p:slideViewPr>
    <p:cSldViewPr snapToGrid="0">
      <p:cViewPr varScale="1">
        <p:scale>
          <a:sx n="98" d="100"/>
          <a:sy n="98" d="100"/>
        </p:scale>
        <p:origin x="1074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presProps" Target="pres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E:\Talks\2026\Qld%20MH\spend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E:\Talks\2026\Qld%20MH\spend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https://emphn-my.sharepoint.com/personal/aparna_palekar_emphn_org_au/Documents/Microsoft%20Teams%20Chat%20Files/Out-3%20Completion%20rates%20of%20Clinical%20Outcomes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spPr>
            <a:ln w="381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Sheet1!$N$14:$N$24</c:f>
              <c:numCache>
                <c:formatCode>General</c:formatCode>
                <c:ptCount val="11"/>
                <c:pt idx="0" formatCode="_-* #,##0_-;\-* #,##0_-;_-* &quot;-&quot;??_-;_-@_-">
                  <c:v>340.95437834000001</c:v>
                </c:pt>
                <c:pt idx="2" formatCode="_-* #,##0_-;\-* #,##0_-;_-* &quot;-&quot;??_-;_-@_-">
                  <c:v>973.70542467999996</c:v>
                </c:pt>
                <c:pt idx="3" formatCode="_-* #,##0_-;\-* #,##0_-;_-* &quot;-&quot;??_-;_-@_-">
                  <c:v>30.417914204999999</c:v>
                </c:pt>
                <c:pt idx="4" formatCode="_-* #,##0_-;\-* #,##0_-;_-* &quot;-&quot;??_-;_-@_-">
                  <c:v>70.562808681999996</c:v>
                </c:pt>
                <c:pt idx="5" formatCode="_-* #,##0_-;\-* #,##0_-;_-* &quot;-&quot;??_-;_-@_-">
                  <c:v>2355.1667920999998</c:v>
                </c:pt>
                <c:pt idx="6" formatCode="_-* #,##0_-;\-* #,##0_-;_-* &quot;-&quot;??_-;_-@_-">
                  <c:v>730.84322101999999</c:v>
                </c:pt>
                <c:pt idx="7" formatCode="_-* #,##0_-;\-* #,##0_-;_-* &quot;-&quot;??_-;_-@_-">
                  <c:v>21356.382412999999</c:v>
                </c:pt>
                <c:pt idx="8" formatCode="_-* #,##0_-;\-* #,##0_-;_-* &quot;-&quot;??_-;_-@_-">
                  <c:v>1495.290542</c:v>
                </c:pt>
                <c:pt idx="9" formatCode="_-* #,##0_-;\-* #,##0_-;_-* &quot;-&quot;??_-;_-@_-">
                  <c:v>280.60762855000002</c:v>
                </c:pt>
                <c:pt idx="10" formatCode="_-* #,##0_-;\-* #,##0_-;_-* &quot;-&quot;??_-;_-@_-">
                  <c:v>1094.4686042000001</c:v>
                </c:pt>
              </c:numCache>
            </c:numRef>
          </c:xVal>
          <c:yVal>
            <c:numRef>
              <c:f>Sheet1!$O$14:$O$24</c:f>
              <c:numCache>
                <c:formatCode>General</c:formatCode>
                <c:ptCount val="11"/>
                <c:pt idx="0" formatCode="0%">
                  <c:v>0.31927168021761371</c:v>
                </c:pt>
                <c:pt idx="2" formatCode="0%">
                  <c:v>-4.4909670363972948E-2</c:v>
                </c:pt>
                <c:pt idx="3" formatCode="0%">
                  <c:v>0.1320360662441159</c:v>
                </c:pt>
                <c:pt idx="4" formatCode="0%">
                  <c:v>-6.3704488200870782E-2</c:v>
                </c:pt>
                <c:pt idx="5" formatCode="0%">
                  <c:v>-0.38472046056598658</c:v>
                </c:pt>
                <c:pt idx="6" formatCode="0%">
                  <c:v>-0.25332024925332863</c:v>
                </c:pt>
                <c:pt idx="7" formatCode="0%">
                  <c:v>0.31693262024869595</c:v>
                </c:pt>
                <c:pt idx="8" formatCode="0%">
                  <c:v>1.2306944958399237</c:v>
                </c:pt>
                <c:pt idx="9" formatCode="0%">
                  <c:v>4.0485223511840099E-2</c:v>
                </c:pt>
                <c:pt idx="10" formatCode="0%">
                  <c:v>5.6918754058196866E-2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B121-468D-8B3B-C9C58E9D3F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5038656"/>
        <c:axId val="645035296"/>
      </c:scatterChart>
      <c:valAx>
        <c:axId val="645038656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_-* #,##0_-;\-* #,##0_-;_-* &quot;-&quot;??_-;_-@_-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45035296"/>
        <c:crosses val="autoZero"/>
        <c:crossBetween val="midCat"/>
      </c:valAx>
      <c:valAx>
        <c:axId val="6450352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45038656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spPr>
            <a:ln w="381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Sheet1!$N$3:$N$13</c:f>
              <c:numCache>
                <c:formatCode>_-* #,##0_-;\-* #,##0_-;_-* "-"??_-;_-@_-</c:formatCode>
                <c:ptCount val="11"/>
                <c:pt idx="0">
                  <c:v>190.13610643999999</c:v>
                </c:pt>
                <c:pt idx="1">
                  <c:v>15.72684248</c:v>
                </c:pt>
                <c:pt idx="2">
                  <c:v>160.00460268</c:v>
                </c:pt>
                <c:pt idx="3">
                  <c:v>3.0384014121999998</c:v>
                </c:pt>
                <c:pt idx="4">
                  <c:v>16.546067731000001</c:v>
                </c:pt>
                <c:pt idx="5">
                  <c:v>203.307017</c:v>
                </c:pt>
                <c:pt idx="6">
                  <c:v>141.86773488</c:v>
                </c:pt>
                <c:pt idx="7">
                  <c:v>601.28731919999996</c:v>
                </c:pt>
                <c:pt idx="8">
                  <c:v>49.333843823000002</c:v>
                </c:pt>
                <c:pt idx="9">
                  <c:v>104.11681823000001</c:v>
                </c:pt>
                <c:pt idx="10">
                  <c:v>145.9131663</c:v>
                </c:pt>
              </c:numCache>
            </c:numRef>
          </c:xVal>
          <c:yVal>
            <c:numRef>
              <c:f>Sheet1!$O$3:$O$13</c:f>
              <c:numCache>
                <c:formatCode>0%</c:formatCode>
                <c:ptCount val="11"/>
                <c:pt idx="0">
                  <c:v>0.16461864531131282</c:v>
                </c:pt>
                <c:pt idx="1">
                  <c:v>-1.9909310670136331E-2</c:v>
                </c:pt>
                <c:pt idx="2">
                  <c:v>-0.12604508792779134</c:v>
                </c:pt>
                <c:pt idx="3">
                  <c:v>-6.9340112831417999E-2</c:v>
                </c:pt>
                <c:pt idx="4">
                  <c:v>-0.1307987746733994</c:v>
                </c:pt>
                <c:pt idx="5">
                  <c:v>-9.5846892252626562E-2</c:v>
                </c:pt>
                <c:pt idx="6">
                  <c:v>-3.6043782176889277E-2</c:v>
                </c:pt>
                <c:pt idx="7">
                  <c:v>0.26780663243939851</c:v>
                </c:pt>
                <c:pt idx="8">
                  <c:v>0.33469259763374354</c:v>
                </c:pt>
                <c:pt idx="9">
                  <c:v>0.13693368564990185</c:v>
                </c:pt>
                <c:pt idx="10">
                  <c:v>2.8943728811969049E-2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1605-4801-8591-012DCDBB5B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73265487"/>
        <c:axId val="1673269807"/>
      </c:scatterChart>
      <c:valAx>
        <c:axId val="1673265487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_-* #,##0_-;\-* #,##0_-;_-* &quot;-&quot;??_-;_-@_-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673269807"/>
        <c:crosses val="autoZero"/>
        <c:crossBetween val="midCat"/>
      </c:valAx>
      <c:valAx>
        <c:axId val="167326980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673265487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8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AU"/>
              <a:t>% K10 improvement by treatment type YTD FY26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8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AU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'Low intensity psychological int'!$F$23</c:f>
              <c:strCache>
                <c:ptCount val="1"/>
                <c:pt idx="0">
                  <c:v>Low intensity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'Low intensity psychological int'!$G$22:$I$22</c:f>
              <c:strCache>
                <c:ptCount val="3"/>
                <c:pt idx="0">
                  <c:v>% Significant Improvement</c:v>
                </c:pt>
                <c:pt idx="1">
                  <c:v>% Significant Deterioration</c:v>
                </c:pt>
                <c:pt idx="2">
                  <c:v>% No Change</c:v>
                </c:pt>
              </c:strCache>
            </c:strRef>
          </c:cat>
          <c:val>
            <c:numRef>
              <c:f>'Low intensity psychological int'!$G$23:$I$23</c:f>
              <c:numCache>
                <c:formatCode>0.00%</c:formatCode>
                <c:ptCount val="3"/>
                <c:pt idx="0">
                  <c:v>0.65239999999999998</c:v>
                </c:pt>
                <c:pt idx="1">
                  <c:v>1.9400000000000001E-2</c:v>
                </c:pt>
                <c:pt idx="2">
                  <c:v>0.32819999999999999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39B-44B2-AA96-C00C44ABACD3}"/>
            </c:ext>
          </c:extLst>
        </c:ser>
        <c:ser>
          <c:idx val="1"/>
          <c:order val="1"/>
          <c:tx>
            <c:strRef>
              <c:f>'Low intensity psychological int'!$F$24</c:f>
              <c:strCache>
                <c:ptCount val="1"/>
                <c:pt idx="0">
                  <c:v>Psychological Therapy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'Low intensity psychological int'!$G$22:$I$22</c:f>
              <c:strCache>
                <c:ptCount val="3"/>
                <c:pt idx="0">
                  <c:v>% Significant Improvement</c:v>
                </c:pt>
                <c:pt idx="1">
                  <c:v>% Significant Deterioration</c:v>
                </c:pt>
                <c:pt idx="2">
                  <c:v>% No Change</c:v>
                </c:pt>
              </c:strCache>
            </c:strRef>
          </c:cat>
          <c:val>
            <c:numRef>
              <c:f>'Low intensity psychological int'!$G$24:$I$24</c:f>
              <c:numCache>
                <c:formatCode>0.00%</c:formatCode>
                <c:ptCount val="3"/>
                <c:pt idx="0">
                  <c:v>0.53059999999999996</c:v>
                </c:pt>
                <c:pt idx="1">
                  <c:v>6.1199999999999997E-2</c:v>
                </c:pt>
                <c:pt idx="2">
                  <c:v>0.40820000000000001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39B-44B2-AA96-C00C44ABACD3}"/>
            </c:ext>
          </c:extLst>
        </c:ser>
        <c:ser>
          <c:idx val="2"/>
          <c:order val="2"/>
          <c:tx>
            <c:strRef>
              <c:f>'Low intensity psychological int'!$F$25</c:f>
              <c:strCache>
                <c:ptCount val="1"/>
                <c:pt idx="0">
                  <c:v>Total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'Low intensity psychological int'!$G$22:$I$22</c:f>
              <c:strCache>
                <c:ptCount val="3"/>
                <c:pt idx="0">
                  <c:v>% Significant Improvement</c:v>
                </c:pt>
                <c:pt idx="1">
                  <c:v>% Significant Deterioration</c:v>
                </c:pt>
                <c:pt idx="2">
                  <c:v>% No Change</c:v>
                </c:pt>
              </c:strCache>
            </c:strRef>
          </c:cat>
          <c:val>
            <c:numRef>
              <c:f>'Low intensity psychological int'!$G$25:$I$25</c:f>
              <c:numCache>
                <c:formatCode>0.00%</c:formatCode>
                <c:ptCount val="3"/>
                <c:pt idx="0">
                  <c:v>0.62539999999999996</c:v>
                </c:pt>
                <c:pt idx="1">
                  <c:v>2.87E-2</c:v>
                </c:pt>
                <c:pt idx="2">
                  <c:v>0.34589999999999999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39B-44B2-AA96-C00C44ABAC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30786991"/>
        <c:axId val="2030787471"/>
      </c:barChart>
      <c:catAx>
        <c:axId val="203078699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30787471"/>
        <c:crosses val="autoZero"/>
        <c:auto val="1"/>
        <c:lblAlgn val="ctr"/>
        <c:lblOffset val="100"/>
        <c:noMultiLvlLbl val="0"/>
      </c:catAx>
      <c:valAx>
        <c:axId val="203078747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30786991"/>
        <c:crosses val="autoZero"/>
        <c:crossBetween val="between"/>
      </c:valAx>
      <c:dTable>
        <c:showHorzBorder val="1"/>
        <c:showVertBorder val="1"/>
        <c:showOutline val="1"/>
        <c:showKeys val="1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vert="horz" wrap="square" anchor="ctr" anchorCtr="1"/>
          <a:lstStyle/>
          <a:p>
            <a:pPr rtl="0"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</c:dTable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400"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F7FF92CF-449A-4505-9801-7CF29887EC88}" type="doc">
      <dgm:prSet loTypeId="urn:microsoft.com/office/officeart/2005/8/layout/architecture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AU"/>
        </a:p>
      </dgm:t>
    </dgm:pt>
    <dgm:pt modelId="{9CE25583-6DBE-4049-B2A1-2C7858D67677}">
      <dgm:prSet phldrT="[Text]" phldr="0"/>
      <dgm:spPr/>
      <dgm:t>
        <a:bodyPr/>
        <a:lstStyle/>
        <a:p>
          <a:r>
            <a:rPr lang="en-AU" dirty="0"/>
            <a:t>Primary care</a:t>
          </a:r>
        </a:p>
        <a:p>
          <a:r>
            <a:rPr lang="en-AU" dirty="0"/>
            <a:t>(low intensity, Mental Health Check In)</a:t>
          </a:r>
        </a:p>
      </dgm:t>
    </dgm:pt>
    <dgm:pt modelId="{840A0CA7-9F63-41BB-8B52-B8664C767D16}" type="parTrans" cxnId="{F7DBC973-60BA-421D-B7D7-65B68AC70295}">
      <dgm:prSet/>
      <dgm:spPr/>
      <dgm:t>
        <a:bodyPr/>
        <a:lstStyle/>
        <a:p>
          <a:endParaRPr lang="en-AU"/>
        </a:p>
      </dgm:t>
    </dgm:pt>
    <dgm:pt modelId="{B69D629D-3A3C-42DA-98BC-A345DA5FF26F}" type="sibTrans" cxnId="{F7DBC973-60BA-421D-B7D7-65B68AC70295}">
      <dgm:prSet/>
      <dgm:spPr/>
      <dgm:t>
        <a:bodyPr/>
        <a:lstStyle/>
        <a:p>
          <a:endParaRPr lang="en-AU"/>
        </a:p>
      </dgm:t>
    </dgm:pt>
    <dgm:pt modelId="{5155C619-3192-4E88-B528-39E91EF54C04}">
      <dgm:prSet phldrT="[Text]" phldr="0" custT="1"/>
      <dgm:spPr/>
      <dgm:t>
        <a:bodyPr/>
        <a:lstStyle/>
        <a:p>
          <a:r>
            <a:rPr lang="en-AU" sz="3200" dirty="0"/>
            <a:t>Mixed middle:</a:t>
          </a:r>
        </a:p>
        <a:p>
          <a:r>
            <a:rPr lang="en-AU" sz="2000" dirty="0"/>
            <a:t>Some community mental health, lots of private (GPs, psychologists, psychiatrists), NDIS</a:t>
          </a:r>
        </a:p>
      </dgm:t>
    </dgm:pt>
    <dgm:pt modelId="{7030A8DC-962A-4404-8446-3C6D21555B5A}" type="parTrans" cxnId="{4B34086E-88E5-4A29-AD3B-FB7C9878B9D4}">
      <dgm:prSet/>
      <dgm:spPr/>
      <dgm:t>
        <a:bodyPr/>
        <a:lstStyle/>
        <a:p>
          <a:endParaRPr lang="en-AU"/>
        </a:p>
      </dgm:t>
    </dgm:pt>
    <dgm:pt modelId="{D27397D2-B4AB-4DA2-AE5D-8749C65A99C2}" type="sibTrans" cxnId="{4B34086E-88E5-4A29-AD3B-FB7C9878B9D4}">
      <dgm:prSet/>
      <dgm:spPr/>
      <dgm:t>
        <a:bodyPr/>
        <a:lstStyle/>
        <a:p>
          <a:endParaRPr lang="en-AU"/>
        </a:p>
      </dgm:t>
    </dgm:pt>
    <dgm:pt modelId="{5137C358-41AA-484A-9CC1-BE48860958B7}">
      <dgm:prSet phldrT="[Text]" phldr="0" custT="1"/>
      <dgm:spPr/>
      <dgm:t>
        <a:bodyPr/>
        <a:lstStyle/>
        <a:p>
          <a:r>
            <a:rPr lang="en-AU" sz="3200" dirty="0"/>
            <a:t>NDIS</a:t>
          </a:r>
        </a:p>
        <a:p>
          <a:r>
            <a:rPr lang="en-AU" sz="1800" dirty="0"/>
            <a:t>(individualised, privatised)</a:t>
          </a:r>
        </a:p>
      </dgm:t>
    </dgm:pt>
    <dgm:pt modelId="{564BF75C-9FDC-4DDC-A5E2-F340F432D475}" type="parTrans" cxnId="{F777A3EA-1515-43BD-8367-E475B0681E5D}">
      <dgm:prSet/>
      <dgm:spPr/>
      <dgm:t>
        <a:bodyPr/>
        <a:lstStyle/>
        <a:p>
          <a:endParaRPr lang="en-AU"/>
        </a:p>
      </dgm:t>
    </dgm:pt>
    <dgm:pt modelId="{7664330D-AF2E-49AC-B867-E82E78103006}" type="sibTrans" cxnId="{F777A3EA-1515-43BD-8367-E475B0681E5D}">
      <dgm:prSet/>
      <dgm:spPr/>
      <dgm:t>
        <a:bodyPr/>
        <a:lstStyle/>
        <a:p>
          <a:endParaRPr lang="en-AU"/>
        </a:p>
      </dgm:t>
    </dgm:pt>
    <dgm:pt modelId="{2B509A1B-5088-4141-BB2F-8A3D974BA454}">
      <dgm:prSet phldrT="[Text]" phldr="0"/>
      <dgm:spPr/>
      <dgm:t>
        <a:bodyPr/>
        <a:lstStyle/>
        <a:p>
          <a:r>
            <a:rPr lang="en-AU" dirty="0"/>
            <a:t>Public hospital</a:t>
          </a:r>
        </a:p>
      </dgm:t>
    </dgm:pt>
    <dgm:pt modelId="{1F272FDC-F89B-4826-874A-A56ABA993347}" type="parTrans" cxnId="{054F4888-6961-4889-838C-8E7B61935D77}">
      <dgm:prSet/>
      <dgm:spPr/>
      <dgm:t>
        <a:bodyPr/>
        <a:lstStyle/>
        <a:p>
          <a:endParaRPr lang="en-AU"/>
        </a:p>
      </dgm:t>
    </dgm:pt>
    <dgm:pt modelId="{C75DE90E-B281-4499-9FED-B9FD0A7F9D41}" type="sibTrans" cxnId="{054F4888-6961-4889-838C-8E7B61935D77}">
      <dgm:prSet/>
      <dgm:spPr/>
      <dgm:t>
        <a:bodyPr/>
        <a:lstStyle/>
        <a:p>
          <a:endParaRPr lang="en-AU"/>
        </a:p>
      </dgm:t>
    </dgm:pt>
    <dgm:pt modelId="{F9C11E67-5B31-4061-817E-4360BAE7F57C}">
      <dgm:prSet phldrT="[Text]" phldr="0"/>
      <dgm:spPr/>
      <dgm:t>
        <a:bodyPr/>
        <a:lstStyle/>
        <a:p>
          <a:r>
            <a:rPr lang="en-AU" dirty="0"/>
            <a:t>PHNs</a:t>
          </a:r>
        </a:p>
        <a:p>
          <a:r>
            <a:rPr lang="en-AU" dirty="0"/>
            <a:t>(</a:t>
          </a:r>
          <a:r>
            <a:rPr lang="en-AU" dirty="0" err="1"/>
            <a:t>inc</a:t>
          </a:r>
          <a:r>
            <a:rPr lang="en-AU" dirty="0"/>
            <a:t> Medicare Mental Health)</a:t>
          </a:r>
        </a:p>
      </dgm:t>
    </dgm:pt>
    <dgm:pt modelId="{F5A549F7-3DF9-461A-8A31-0B166AC81403}" type="parTrans" cxnId="{BE1C2656-4CAA-47E8-906F-C5E4F0B7109F}">
      <dgm:prSet/>
      <dgm:spPr/>
      <dgm:t>
        <a:bodyPr/>
        <a:lstStyle/>
        <a:p>
          <a:endParaRPr lang="en-AU"/>
        </a:p>
      </dgm:t>
    </dgm:pt>
    <dgm:pt modelId="{DC98123C-8CB7-45A3-BB59-FD0277A1203A}" type="sibTrans" cxnId="{BE1C2656-4CAA-47E8-906F-C5E4F0B7109F}">
      <dgm:prSet/>
      <dgm:spPr/>
      <dgm:t>
        <a:bodyPr/>
        <a:lstStyle/>
        <a:p>
          <a:endParaRPr lang="en-AU"/>
        </a:p>
      </dgm:t>
    </dgm:pt>
    <dgm:pt modelId="{C153D169-70F1-493D-AC0C-217424987057}">
      <dgm:prSet phldrT="[Text]" phldr="0"/>
      <dgm:spPr/>
      <dgm:t>
        <a:bodyPr/>
        <a:lstStyle/>
        <a:p>
          <a:r>
            <a:rPr lang="en-AU" dirty="0"/>
            <a:t>Private specialists, hospitals</a:t>
          </a:r>
        </a:p>
      </dgm:t>
    </dgm:pt>
    <dgm:pt modelId="{0CDD2B75-CBBD-48AD-8368-A37EC88E3710}" type="parTrans" cxnId="{218F6C57-519C-47B6-9CDA-CBF94BDC7890}">
      <dgm:prSet/>
      <dgm:spPr/>
      <dgm:t>
        <a:bodyPr/>
        <a:lstStyle/>
        <a:p>
          <a:endParaRPr lang="en-AU"/>
        </a:p>
      </dgm:t>
    </dgm:pt>
    <dgm:pt modelId="{1350C87F-48A0-4128-BFB3-5CB4FE1E9B96}" type="sibTrans" cxnId="{218F6C57-519C-47B6-9CDA-CBF94BDC7890}">
      <dgm:prSet/>
      <dgm:spPr/>
      <dgm:t>
        <a:bodyPr/>
        <a:lstStyle/>
        <a:p>
          <a:endParaRPr lang="en-AU"/>
        </a:p>
      </dgm:t>
    </dgm:pt>
    <dgm:pt modelId="{D364B4D9-DF79-490A-BCE9-FE09D5DDBDDA}" type="pres">
      <dgm:prSet presAssocID="{F7FF92CF-449A-4505-9801-7CF29887EC88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708CA37E-93EF-41DF-9299-49878B05ADA7}" type="pres">
      <dgm:prSet presAssocID="{9CE25583-6DBE-4049-B2A1-2C7858D67677}" presName="vertOne" presStyleCnt="0"/>
      <dgm:spPr/>
    </dgm:pt>
    <dgm:pt modelId="{0B8F6C5F-CC72-44D4-AFAC-80FDDB6DC295}" type="pres">
      <dgm:prSet presAssocID="{9CE25583-6DBE-4049-B2A1-2C7858D67677}" presName="txOne" presStyleLbl="node0" presStyleIdx="0" presStyleCnt="1">
        <dgm:presLayoutVars>
          <dgm:chPref val="3"/>
        </dgm:presLayoutVars>
      </dgm:prSet>
      <dgm:spPr/>
    </dgm:pt>
    <dgm:pt modelId="{68F5708A-5633-4AFA-BE40-3E9A462817F2}" type="pres">
      <dgm:prSet presAssocID="{9CE25583-6DBE-4049-B2A1-2C7858D67677}" presName="parTransOne" presStyleCnt="0"/>
      <dgm:spPr/>
    </dgm:pt>
    <dgm:pt modelId="{C92948B3-A0E6-4C54-BDEE-5A9B1AE69349}" type="pres">
      <dgm:prSet presAssocID="{9CE25583-6DBE-4049-B2A1-2C7858D67677}" presName="horzOne" presStyleCnt="0"/>
      <dgm:spPr/>
    </dgm:pt>
    <dgm:pt modelId="{FF0660A2-4FD4-476B-89B2-9F875A7ACBE5}" type="pres">
      <dgm:prSet presAssocID="{5155C619-3192-4E88-B528-39E91EF54C04}" presName="vertTwo" presStyleCnt="0"/>
      <dgm:spPr/>
    </dgm:pt>
    <dgm:pt modelId="{4379F923-A074-459B-A914-1091DE85FC6A}" type="pres">
      <dgm:prSet presAssocID="{5155C619-3192-4E88-B528-39E91EF54C04}" presName="txTwo" presStyleLbl="node2" presStyleIdx="0" presStyleCnt="2">
        <dgm:presLayoutVars>
          <dgm:chPref val="3"/>
        </dgm:presLayoutVars>
      </dgm:prSet>
      <dgm:spPr/>
    </dgm:pt>
    <dgm:pt modelId="{FD1D14E9-2A54-4A83-9DBB-6128A13A7F51}" type="pres">
      <dgm:prSet presAssocID="{5155C619-3192-4E88-B528-39E91EF54C04}" presName="parTransTwo" presStyleCnt="0"/>
      <dgm:spPr/>
    </dgm:pt>
    <dgm:pt modelId="{09DC0D4B-916A-4098-8E09-E2503ACBF247}" type="pres">
      <dgm:prSet presAssocID="{5155C619-3192-4E88-B528-39E91EF54C04}" presName="horzTwo" presStyleCnt="0"/>
      <dgm:spPr/>
    </dgm:pt>
    <dgm:pt modelId="{E3E956E1-ABE6-482F-AE97-77F52EF6D86A}" type="pres">
      <dgm:prSet presAssocID="{5137C358-41AA-484A-9CC1-BE48860958B7}" presName="vertThree" presStyleCnt="0"/>
      <dgm:spPr/>
    </dgm:pt>
    <dgm:pt modelId="{F2804927-8A0C-4064-946F-ADBD7610564E}" type="pres">
      <dgm:prSet presAssocID="{5137C358-41AA-484A-9CC1-BE48860958B7}" presName="txThree" presStyleLbl="node3" presStyleIdx="0" presStyleCnt="3">
        <dgm:presLayoutVars>
          <dgm:chPref val="3"/>
        </dgm:presLayoutVars>
      </dgm:prSet>
      <dgm:spPr/>
    </dgm:pt>
    <dgm:pt modelId="{B9C73A60-951D-4738-B7BE-D6B017C4004B}" type="pres">
      <dgm:prSet presAssocID="{5137C358-41AA-484A-9CC1-BE48860958B7}" presName="horzThree" presStyleCnt="0"/>
      <dgm:spPr/>
    </dgm:pt>
    <dgm:pt modelId="{C2888520-2BEA-40BA-BD9A-4704C8FEBE35}" type="pres">
      <dgm:prSet presAssocID="{7664330D-AF2E-49AC-B867-E82E78103006}" presName="sibSpaceThree" presStyleCnt="0"/>
      <dgm:spPr/>
    </dgm:pt>
    <dgm:pt modelId="{548F43CF-3156-42A0-8C96-DFE9EB848B79}" type="pres">
      <dgm:prSet presAssocID="{2B509A1B-5088-4141-BB2F-8A3D974BA454}" presName="vertThree" presStyleCnt="0"/>
      <dgm:spPr/>
    </dgm:pt>
    <dgm:pt modelId="{E21A581F-FAEE-4937-A772-E5E8732AEF1F}" type="pres">
      <dgm:prSet presAssocID="{2B509A1B-5088-4141-BB2F-8A3D974BA454}" presName="txThree" presStyleLbl="node3" presStyleIdx="1" presStyleCnt="3">
        <dgm:presLayoutVars>
          <dgm:chPref val="3"/>
        </dgm:presLayoutVars>
      </dgm:prSet>
      <dgm:spPr/>
    </dgm:pt>
    <dgm:pt modelId="{0DEBBA70-93B4-4A5E-8F43-8E9380C6B3DF}" type="pres">
      <dgm:prSet presAssocID="{2B509A1B-5088-4141-BB2F-8A3D974BA454}" presName="horzThree" presStyleCnt="0"/>
      <dgm:spPr/>
    </dgm:pt>
    <dgm:pt modelId="{C8EF5153-6AF8-4F1D-8DFD-1FD20265EE10}" type="pres">
      <dgm:prSet presAssocID="{D27397D2-B4AB-4DA2-AE5D-8749C65A99C2}" presName="sibSpaceTwo" presStyleCnt="0"/>
      <dgm:spPr/>
    </dgm:pt>
    <dgm:pt modelId="{9E9DC8D9-2EF8-48EE-99C6-8B77AF0A70CC}" type="pres">
      <dgm:prSet presAssocID="{F9C11E67-5B31-4061-817E-4360BAE7F57C}" presName="vertTwo" presStyleCnt="0"/>
      <dgm:spPr/>
    </dgm:pt>
    <dgm:pt modelId="{A1D22A0D-F3E7-4395-8E25-E1B9C4C0ACCC}" type="pres">
      <dgm:prSet presAssocID="{F9C11E67-5B31-4061-817E-4360BAE7F57C}" presName="txTwo" presStyleLbl="node2" presStyleIdx="1" presStyleCnt="2">
        <dgm:presLayoutVars>
          <dgm:chPref val="3"/>
        </dgm:presLayoutVars>
      </dgm:prSet>
      <dgm:spPr/>
    </dgm:pt>
    <dgm:pt modelId="{E303FB96-1D12-4C27-9CE6-46256DC1383F}" type="pres">
      <dgm:prSet presAssocID="{F9C11E67-5B31-4061-817E-4360BAE7F57C}" presName="parTransTwo" presStyleCnt="0"/>
      <dgm:spPr/>
    </dgm:pt>
    <dgm:pt modelId="{CBB1B4A4-0F9A-4CBB-B390-5DBFC26D579E}" type="pres">
      <dgm:prSet presAssocID="{F9C11E67-5B31-4061-817E-4360BAE7F57C}" presName="horzTwo" presStyleCnt="0"/>
      <dgm:spPr/>
    </dgm:pt>
    <dgm:pt modelId="{1912DD0C-C165-43B2-B7F2-4C1479240578}" type="pres">
      <dgm:prSet presAssocID="{C153D169-70F1-493D-AC0C-217424987057}" presName="vertThree" presStyleCnt="0"/>
      <dgm:spPr/>
    </dgm:pt>
    <dgm:pt modelId="{225C248E-6C8A-460E-A2ED-94E545ECEFBE}" type="pres">
      <dgm:prSet presAssocID="{C153D169-70F1-493D-AC0C-217424987057}" presName="txThree" presStyleLbl="node3" presStyleIdx="2" presStyleCnt="3">
        <dgm:presLayoutVars>
          <dgm:chPref val="3"/>
        </dgm:presLayoutVars>
      </dgm:prSet>
      <dgm:spPr/>
    </dgm:pt>
    <dgm:pt modelId="{D9A7E7F7-38FD-4042-9C5B-E27453CE1D0A}" type="pres">
      <dgm:prSet presAssocID="{C153D169-70F1-493D-AC0C-217424987057}" presName="horzThree" presStyleCnt="0"/>
      <dgm:spPr/>
    </dgm:pt>
  </dgm:ptLst>
  <dgm:cxnLst>
    <dgm:cxn modelId="{93393B1E-81B2-4B2D-B16D-880864D883C0}" type="presOf" srcId="{C153D169-70F1-493D-AC0C-217424987057}" destId="{225C248E-6C8A-460E-A2ED-94E545ECEFBE}" srcOrd="0" destOrd="0" presId="urn:microsoft.com/office/officeart/2005/8/layout/architecture"/>
    <dgm:cxn modelId="{7CB04F39-C721-43C3-8105-DF895B3D1E77}" type="presOf" srcId="{5137C358-41AA-484A-9CC1-BE48860958B7}" destId="{F2804927-8A0C-4064-946F-ADBD7610564E}" srcOrd="0" destOrd="0" presId="urn:microsoft.com/office/officeart/2005/8/layout/architecture"/>
    <dgm:cxn modelId="{AB98FE4A-72A3-4A10-AC34-1B8A2F33DCC6}" type="presOf" srcId="{F7FF92CF-449A-4505-9801-7CF29887EC88}" destId="{D364B4D9-DF79-490A-BCE9-FE09D5DDBDDA}" srcOrd="0" destOrd="0" presId="urn:microsoft.com/office/officeart/2005/8/layout/architecture"/>
    <dgm:cxn modelId="{D24AD66C-1CCD-4326-A2A6-94CA6233F895}" type="presOf" srcId="{2B509A1B-5088-4141-BB2F-8A3D974BA454}" destId="{E21A581F-FAEE-4937-A772-E5E8732AEF1F}" srcOrd="0" destOrd="0" presId="urn:microsoft.com/office/officeart/2005/8/layout/architecture"/>
    <dgm:cxn modelId="{4B34086E-88E5-4A29-AD3B-FB7C9878B9D4}" srcId="{9CE25583-6DBE-4049-B2A1-2C7858D67677}" destId="{5155C619-3192-4E88-B528-39E91EF54C04}" srcOrd="0" destOrd="0" parTransId="{7030A8DC-962A-4404-8446-3C6D21555B5A}" sibTransId="{D27397D2-B4AB-4DA2-AE5D-8749C65A99C2}"/>
    <dgm:cxn modelId="{BC5FC26F-1F7F-41AB-A586-9DA2E53FC286}" type="presOf" srcId="{9CE25583-6DBE-4049-B2A1-2C7858D67677}" destId="{0B8F6C5F-CC72-44D4-AFAC-80FDDB6DC295}" srcOrd="0" destOrd="0" presId="urn:microsoft.com/office/officeart/2005/8/layout/architecture"/>
    <dgm:cxn modelId="{F7DBC973-60BA-421D-B7D7-65B68AC70295}" srcId="{F7FF92CF-449A-4505-9801-7CF29887EC88}" destId="{9CE25583-6DBE-4049-B2A1-2C7858D67677}" srcOrd="0" destOrd="0" parTransId="{840A0CA7-9F63-41BB-8B52-B8664C767D16}" sibTransId="{B69D629D-3A3C-42DA-98BC-A345DA5FF26F}"/>
    <dgm:cxn modelId="{BE1C2656-4CAA-47E8-906F-C5E4F0B7109F}" srcId="{9CE25583-6DBE-4049-B2A1-2C7858D67677}" destId="{F9C11E67-5B31-4061-817E-4360BAE7F57C}" srcOrd="1" destOrd="0" parTransId="{F5A549F7-3DF9-461A-8A31-0B166AC81403}" sibTransId="{DC98123C-8CB7-45A3-BB59-FD0277A1203A}"/>
    <dgm:cxn modelId="{218F6C57-519C-47B6-9CDA-CBF94BDC7890}" srcId="{F9C11E67-5B31-4061-817E-4360BAE7F57C}" destId="{C153D169-70F1-493D-AC0C-217424987057}" srcOrd="0" destOrd="0" parTransId="{0CDD2B75-CBBD-48AD-8368-A37EC88E3710}" sibTransId="{1350C87F-48A0-4128-BFB3-5CB4FE1E9B96}"/>
    <dgm:cxn modelId="{054F4888-6961-4889-838C-8E7B61935D77}" srcId="{5155C619-3192-4E88-B528-39E91EF54C04}" destId="{2B509A1B-5088-4141-BB2F-8A3D974BA454}" srcOrd="1" destOrd="0" parTransId="{1F272FDC-F89B-4826-874A-A56ABA993347}" sibTransId="{C75DE90E-B281-4499-9FED-B9FD0A7F9D41}"/>
    <dgm:cxn modelId="{C94B5EA1-A2A2-4601-AE9C-1FEB633C528A}" type="presOf" srcId="{F9C11E67-5B31-4061-817E-4360BAE7F57C}" destId="{A1D22A0D-F3E7-4395-8E25-E1B9C4C0ACCC}" srcOrd="0" destOrd="0" presId="urn:microsoft.com/office/officeart/2005/8/layout/architecture"/>
    <dgm:cxn modelId="{842822BC-6696-4F79-B3EC-1A695F2FCE6E}" type="presOf" srcId="{5155C619-3192-4E88-B528-39E91EF54C04}" destId="{4379F923-A074-459B-A914-1091DE85FC6A}" srcOrd="0" destOrd="0" presId="urn:microsoft.com/office/officeart/2005/8/layout/architecture"/>
    <dgm:cxn modelId="{F777A3EA-1515-43BD-8367-E475B0681E5D}" srcId="{5155C619-3192-4E88-B528-39E91EF54C04}" destId="{5137C358-41AA-484A-9CC1-BE48860958B7}" srcOrd="0" destOrd="0" parTransId="{564BF75C-9FDC-4DDC-A5E2-F340F432D475}" sibTransId="{7664330D-AF2E-49AC-B867-E82E78103006}"/>
    <dgm:cxn modelId="{9D377DDE-E5B0-49B2-BC8D-0B55FDD46BC7}" type="presParOf" srcId="{D364B4D9-DF79-490A-BCE9-FE09D5DDBDDA}" destId="{708CA37E-93EF-41DF-9299-49878B05ADA7}" srcOrd="0" destOrd="0" presId="urn:microsoft.com/office/officeart/2005/8/layout/architecture"/>
    <dgm:cxn modelId="{4E2B6A1C-2282-4F32-84AD-F34CB1E3F41E}" type="presParOf" srcId="{708CA37E-93EF-41DF-9299-49878B05ADA7}" destId="{0B8F6C5F-CC72-44D4-AFAC-80FDDB6DC295}" srcOrd="0" destOrd="0" presId="urn:microsoft.com/office/officeart/2005/8/layout/architecture"/>
    <dgm:cxn modelId="{FCD2BE75-400A-43CE-A2C1-14556200AA2D}" type="presParOf" srcId="{708CA37E-93EF-41DF-9299-49878B05ADA7}" destId="{68F5708A-5633-4AFA-BE40-3E9A462817F2}" srcOrd="1" destOrd="0" presId="urn:microsoft.com/office/officeart/2005/8/layout/architecture"/>
    <dgm:cxn modelId="{8FCEA73A-38D5-43C0-939E-4985CF8B8D32}" type="presParOf" srcId="{708CA37E-93EF-41DF-9299-49878B05ADA7}" destId="{C92948B3-A0E6-4C54-BDEE-5A9B1AE69349}" srcOrd="2" destOrd="0" presId="urn:microsoft.com/office/officeart/2005/8/layout/architecture"/>
    <dgm:cxn modelId="{C9111C2A-DEB6-4EA5-B1D8-D931C274F4F7}" type="presParOf" srcId="{C92948B3-A0E6-4C54-BDEE-5A9B1AE69349}" destId="{FF0660A2-4FD4-476B-89B2-9F875A7ACBE5}" srcOrd="0" destOrd="0" presId="urn:microsoft.com/office/officeart/2005/8/layout/architecture"/>
    <dgm:cxn modelId="{6BEB9A33-6012-4035-88C9-3C3A7178E799}" type="presParOf" srcId="{FF0660A2-4FD4-476B-89B2-9F875A7ACBE5}" destId="{4379F923-A074-459B-A914-1091DE85FC6A}" srcOrd="0" destOrd="0" presId="urn:microsoft.com/office/officeart/2005/8/layout/architecture"/>
    <dgm:cxn modelId="{A65064CE-49C4-4D7E-B66C-778A879B7509}" type="presParOf" srcId="{FF0660A2-4FD4-476B-89B2-9F875A7ACBE5}" destId="{FD1D14E9-2A54-4A83-9DBB-6128A13A7F51}" srcOrd="1" destOrd="0" presId="urn:microsoft.com/office/officeart/2005/8/layout/architecture"/>
    <dgm:cxn modelId="{F20BBC75-F707-41C9-8647-B7C29D663D31}" type="presParOf" srcId="{FF0660A2-4FD4-476B-89B2-9F875A7ACBE5}" destId="{09DC0D4B-916A-4098-8E09-E2503ACBF247}" srcOrd="2" destOrd="0" presId="urn:microsoft.com/office/officeart/2005/8/layout/architecture"/>
    <dgm:cxn modelId="{9B4E3F3F-38F8-41EC-9251-BCD62005E29E}" type="presParOf" srcId="{09DC0D4B-916A-4098-8E09-E2503ACBF247}" destId="{E3E956E1-ABE6-482F-AE97-77F52EF6D86A}" srcOrd="0" destOrd="0" presId="urn:microsoft.com/office/officeart/2005/8/layout/architecture"/>
    <dgm:cxn modelId="{5163A247-7B18-4085-881C-8BC7BDBCA310}" type="presParOf" srcId="{E3E956E1-ABE6-482F-AE97-77F52EF6D86A}" destId="{F2804927-8A0C-4064-946F-ADBD7610564E}" srcOrd="0" destOrd="0" presId="urn:microsoft.com/office/officeart/2005/8/layout/architecture"/>
    <dgm:cxn modelId="{D596851F-47C7-4100-998B-8683D3BF80C6}" type="presParOf" srcId="{E3E956E1-ABE6-482F-AE97-77F52EF6D86A}" destId="{B9C73A60-951D-4738-B7BE-D6B017C4004B}" srcOrd="1" destOrd="0" presId="urn:microsoft.com/office/officeart/2005/8/layout/architecture"/>
    <dgm:cxn modelId="{F5101C6C-FFEA-411D-9934-2DE57F028E8A}" type="presParOf" srcId="{09DC0D4B-916A-4098-8E09-E2503ACBF247}" destId="{C2888520-2BEA-40BA-BD9A-4704C8FEBE35}" srcOrd="1" destOrd="0" presId="urn:microsoft.com/office/officeart/2005/8/layout/architecture"/>
    <dgm:cxn modelId="{C1C4FD05-7341-4820-A34E-798A7642FBE5}" type="presParOf" srcId="{09DC0D4B-916A-4098-8E09-E2503ACBF247}" destId="{548F43CF-3156-42A0-8C96-DFE9EB848B79}" srcOrd="2" destOrd="0" presId="urn:microsoft.com/office/officeart/2005/8/layout/architecture"/>
    <dgm:cxn modelId="{B44961D7-806E-475E-A8DA-3F38552BA0C0}" type="presParOf" srcId="{548F43CF-3156-42A0-8C96-DFE9EB848B79}" destId="{E21A581F-FAEE-4937-A772-E5E8732AEF1F}" srcOrd="0" destOrd="0" presId="urn:microsoft.com/office/officeart/2005/8/layout/architecture"/>
    <dgm:cxn modelId="{872C1A1C-8459-4F41-ACB3-7C8D243AD26F}" type="presParOf" srcId="{548F43CF-3156-42A0-8C96-DFE9EB848B79}" destId="{0DEBBA70-93B4-4A5E-8F43-8E9380C6B3DF}" srcOrd="1" destOrd="0" presId="urn:microsoft.com/office/officeart/2005/8/layout/architecture"/>
    <dgm:cxn modelId="{5BD9C83C-34A3-4761-BBF4-780300A458C6}" type="presParOf" srcId="{C92948B3-A0E6-4C54-BDEE-5A9B1AE69349}" destId="{C8EF5153-6AF8-4F1D-8DFD-1FD20265EE10}" srcOrd="1" destOrd="0" presId="urn:microsoft.com/office/officeart/2005/8/layout/architecture"/>
    <dgm:cxn modelId="{3A433284-3F10-4491-81F5-ECCC7B83F8CA}" type="presParOf" srcId="{C92948B3-A0E6-4C54-BDEE-5A9B1AE69349}" destId="{9E9DC8D9-2EF8-48EE-99C6-8B77AF0A70CC}" srcOrd="2" destOrd="0" presId="urn:microsoft.com/office/officeart/2005/8/layout/architecture"/>
    <dgm:cxn modelId="{D3CADEE6-5EBC-47C9-99F5-833CC759CF10}" type="presParOf" srcId="{9E9DC8D9-2EF8-48EE-99C6-8B77AF0A70CC}" destId="{A1D22A0D-F3E7-4395-8E25-E1B9C4C0ACCC}" srcOrd="0" destOrd="0" presId="urn:microsoft.com/office/officeart/2005/8/layout/architecture"/>
    <dgm:cxn modelId="{20271F6A-9EAD-4820-833D-BA0D86DF2F4E}" type="presParOf" srcId="{9E9DC8D9-2EF8-48EE-99C6-8B77AF0A70CC}" destId="{E303FB96-1D12-4C27-9CE6-46256DC1383F}" srcOrd="1" destOrd="0" presId="urn:microsoft.com/office/officeart/2005/8/layout/architecture"/>
    <dgm:cxn modelId="{33B9BB1C-3501-4E1B-AA63-64D79C46CB03}" type="presParOf" srcId="{9E9DC8D9-2EF8-48EE-99C6-8B77AF0A70CC}" destId="{CBB1B4A4-0F9A-4CBB-B390-5DBFC26D579E}" srcOrd="2" destOrd="0" presId="urn:microsoft.com/office/officeart/2005/8/layout/architecture"/>
    <dgm:cxn modelId="{10D822B2-F659-4DC2-A42F-F8F38852BD9B}" type="presParOf" srcId="{CBB1B4A4-0F9A-4CBB-B390-5DBFC26D579E}" destId="{1912DD0C-C165-43B2-B7F2-4C1479240578}" srcOrd="0" destOrd="0" presId="urn:microsoft.com/office/officeart/2005/8/layout/architecture"/>
    <dgm:cxn modelId="{B5412CB6-B004-4065-8F6F-75696C1CFC16}" type="presParOf" srcId="{1912DD0C-C165-43B2-B7F2-4C1479240578}" destId="{225C248E-6C8A-460E-A2ED-94E545ECEFBE}" srcOrd="0" destOrd="0" presId="urn:microsoft.com/office/officeart/2005/8/layout/architecture"/>
    <dgm:cxn modelId="{2D0F6F35-3D94-4901-9E6F-8AE3B83AD8B5}" type="presParOf" srcId="{1912DD0C-C165-43B2-B7F2-4C1479240578}" destId="{D9A7E7F7-38FD-4042-9C5B-E27453CE1D0A}" srcOrd="1" destOrd="0" presId="urn:microsoft.com/office/officeart/2005/8/layout/architecture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E3090952-766E-4843-920A-BB54726AEBBC}" type="doc">
      <dgm:prSet loTypeId="urn:microsoft.com/office/officeart/2005/8/layout/pyramid1" loCatId="pyramid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AU"/>
        </a:p>
      </dgm:t>
    </dgm:pt>
    <dgm:pt modelId="{DE98A51A-AF9D-4F88-9807-97A16E473B9D}">
      <dgm:prSet phldrT="[Text]" phldr="0" custT="1"/>
      <dgm:spPr>
        <a:solidFill>
          <a:schemeClr val="accent1">
            <a:lumMod val="75000"/>
          </a:schemeClr>
        </a:solidFill>
      </dgm:spPr>
      <dgm:t>
        <a:bodyPr/>
        <a:lstStyle/>
        <a:p>
          <a:br>
            <a:rPr lang="en-AU" sz="2000" b="1">
              <a:solidFill>
                <a:schemeClr val="bg1"/>
              </a:solidFill>
              <a:latin typeface="Karla" pitchFamily="2" charset="0"/>
              <a:ea typeface="Karla" pitchFamily="2" charset="0"/>
            </a:rPr>
          </a:br>
          <a:br>
            <a:rPr lang="en-AU" sz="2000" b="1">
              <a:solidFill>
                <a:schemeClr val="bg1"/>
              </a:solidFill>
              <a:latin typeface="Karla" pitchFamily="2" charset="0"/>
              <a:ea typeface="Karla" pitchFamily="2" charset="0"/>
            </a:rPr>
          </a:br>
          <a:r>
            <a:rPr lang="en-AU" sz="2000" b="1">
              <a:solidFill>
                <a:schemeClr val="bg1"/>
              </a:solidFill>
              <a:latin typeface="Karla" pitchFamily="2" charset="0"/>
              <a:ea typeface="Karla" pitchFamily="2" charset="0"/>
            </a:rPr>
            <a:t>Payment         KPIs</a:t>
          </a:r>
        </a:p>
      </dgm:t>
    </dgm:pt>
    <dgm:pt modelId="{85E25868-39B1-4FF6-A595-D688DAE089C4}" type="parTrans" cxnId="{DECA2985-E15B-4E9C-9AFA-ACD8F4B78B14}">
      <dgm:prSet/>
      <dgm:spPr/>
      <dgm:t>
        <a:bodyPr/>
        <a:lstStyle/>
        <a:p>
          <a:endParaRPr lang="en-AU"/>
        </a:p>
      </dgm:t>
    </dgm:pt>
    <dgm:pt modelId="{F8628159-CC6A-4DB9-86D5-BB09A45A2CC9}" type="sibTrans" cxnId="{DECA2985-E15B-4E9C-9AFA-ACD8F4B78B14}">
      <dgm:prSet/>
      <dgm:spPr/>
      <dgm:t>
        <a:bodyPr/>
        <a:lstStyle/>
        <a:p>
          <a:endParaRPr lang="en-AU"/>
        </a:p>
      </dgm:t>
    </dgm:pt>
    <dgm:pt modelId="{0D2E90CD-9874-405D-94A3-3090870E6C64}">
      <dgm:prSet phldrT="[Text]" custT="1"/>
      <dgm:spPr/>
      <dgm:t>
        <a:bodyPr/>
        <a:lstStyle/>
        <a:p>
          <a:pPr>
            <a:spcAft>
              <a:spcPts val="0"/>
            </a:spcAft>
            <a:buClrTx/>
            <a:buSzTx/>
            <a:buFontTx/>
            <a:buNone/>
          </a:pPr>
          <a:r>
            <a:rPr kumimoji="0" lang="en-AU" sz="2000" b="1" i="0" u="none" strike="noStrike" cap="none" spc="0" normalizeH="0" baseline="0" noProof="0">
              <a:ln/>
              <a:solidFill>
                <a:schemeClr val="bg1"/>
              </a:solidFill>
              <a:effectLst/>
              <a:uLnTx/>
              <a:uFillTx/>
              <a:latin typeface="Karla" pitchFamily="2" charset="0"/>
              <a:ea typeface="+mn-ea"/>
              <a:cs typeface="+mn-cs"/>
            </a:rPr>
            <a:t>Key Performance Indicators </a:t>
          </a:r>
        </a:p>
        <a:p>
          <a:pPr>
            <a:spcAft>
              <a:spcPct val="35000"/>
            </a:spcAft>
            <a:buClrTx/>
            <a:buSzTx/>
            <a:buFontTx/>
            <a:buNone/>
          </a:pPr>
          <a:r>
            <a:rPr kumimoji="0" lang="en-AU" sz="2000" b="1" i="0" u="none" strike="noStrike" cap="none" spc="0" normalizeH="0" baseline="0" noProof="0">
              <a:ln/>
              <a:solidFill>
                <a:schemeClr val="bg1"/>
              </a:solidFill>
              <a:effectLst/>
              <a:uLnTx/>
              <a:uFillTx/>
              <a:latin typeface="Karla" pitchFamily="2" charset="0"/>
              <a:ea typeface="+mn-ea"/>
              <a:cs typeface="+mn-cs"/>
            </a:rPr>
            <a:t>(&amp; Deliverables) </a:t>
          </a:r>
          <a:endParaRPr lang="en-AU" sz="2000">
            <a:solidFill>
              <a:schemeClr val="bg1"/>
            </a:solidFill>
          </a:endParaRPr>
        </a:p>
      </dgm:t>
    </dgm:pt>
    <dgm:pt modelId="{F6E5FE9C-8178-47C6-8EF2-E93AEEA25E10}" type="parTrans" cxnId="{65A38BFB-A0C5-4E3A-9B85-961BC003A000}">
      <dgm:prSet/>
      <dgm:spPr/>
      <dgm:t>
        <a:bodyPr/>
        <a:lstStyle/>
        <a:p>
          <a:endParaRPr lang="en-AU"/>
        </a:p>
      </dgm:t>
    </dgm:pt>
    <dgm:pt modelId="{8A66B46E-A107-496C-AE1A-A7BFB4B430E6}" type="sibTrans" cxnId="{65A38BFB-A0C5-4E3A-9B85-961BC003A000}">
      <dgm:prSet/>
      <dgm:spPr/>
      <dgm:t>
        <a:bodyPr/>
        <a:lstStyle/>
        <a:p>
          <a:endParaRPr lang="en-AU"/>
        </a:p>
      </dgm:t>
    </dgm:pt>
    <dgm:pt modelId="{B63F7F77-E898-4EF2-984C-7F649752585D}">
      <dgm:prSet phldrT="[Text]" custT="1"/>
      <dgm:spPr>
        <a:solidFill>
          <a:schemeClr val="accent1">
            <a:lumMod val="60000"/>
            <a:lumOff val="40000"/>
          </a:schemeClr>
        </a:solidFill>
      </dgm:spPr>
      <dgm:t>
        <a:bodyPr/>
        <a:lstStyle/>
        <a:p>
          <a:pPr>
            <a:buClrTx/>
            <a:buSzTx/>
            <a:buFontTx/>
            <a:buNone/>
          </a:pPr>
          <a:r>
            <a:rPr lang="en-AU" sz="2000" b="1">
              <a:solidFill>
                <a:schemeClr val="bg1"/>
              </a:solidFill>
              <a:latin typeface="Karla" pitchFamily="2" charset="0"/>
            </a:rPr>
            <a:t>Data requirements</a:t>
          </a:r>
          <a:endParaRPr lang="en-AU" sz="2000">
            <a:solidFill>
              <a:schemeClr val="bg1"/>
            </a:solidFill>
          </a:endParaRPr>
        </a:p>
      </dgm:t>
    </dgm:pt>
    <dgm:pt modelId="{714CA1A8-4BE4-4D4A-8766-BF5D33DE2A3F}" type="parTrans" cxnId="{A18E0998-504E-43DB-8D67-738E912C8633}">
      <dgm:prSet/>
      <dgm:spPr/>
      <dgm:t>
        <a:bodyPr/>
        <a:lstStyle/>
        <a:p>
          <a:endParaRPr lang="en-AU"/>
        </a:p>
      </dgm:t>
    </dgm:pt>
    <dgm:pt modelId="{1FD6D9AB-CD36-48FB-85C7-2E6BB26AF0C1}" type="sibTrans" cxnId="{A18E0998-504E-43DB-8D67-738E912C8633}">
      <dgm:prSet/>
      <dgm:spPr/>
      <dgm:t>
        <a:bodyPr/>
        <a:lstStyle/>
        <a:p>
          <a:endParaRPr lang="en-AU"/>
        </a:p>
      </dgm:t>
    </dgm:pt>
    <dgm:pt modelId="{DAB6D54F-BC19-43BA-8996-26483F7D7F6A}" type="pres">
      <dgm:prSet presAssocID="{E3090952-766E-4843-920A-BB54726AEBBC}" presName="Name0" presStyleCnt="0">
        <dgm:presLayoutVars>
          <dgm:dir/>
          <dgm:animLvl val="lvl"/>
          <dgm:resizeHandles val="exact"/>
        </dgm:presLayoutVars>
      </dgm:prSet>
      <dgm:spPr/>
    </dgm:pt>
    <dgm:pt modelId="{889FFF24-9065-4CC7-A6C3-A31B5832E9A9}" type="pres">
      <dgm:prSet presAssocID="{DE98A51A-AF9D-4F88-9807-97A16E473B9D}" presName="Name8" presStyleCnt="0"/>
      <dgm:spPr/>
    </dgm:pt>
    <dgm:pt modelId="{EB23AAC4-9FE2-419C-A162-15250B19168A}" type="pres">
      <dgm:prSet presAssocID="{DE98A51A-AF9D-4F88-9807-97A16E473B9D}" presName="level" presStyleLbl="node1" presStyleIdx="0" presStyleCnt="3">
        <dgm:presLayoutVars>
          <dgm:chMax val="1"/>
          <dgm:bulletEnabled val="1"/>
        </dgm:presLayoutVars>
      </dgm:prSet>
      <dgm:spPr/>
    </dgm:pt>
    <dgm:pt modelId="{967BD983-1D35-4FE6-98BC-D2A83B394E60}" type="pres">
      <dgm:prSet presAssocID="{DE98A51A-AF9D-4F88-9807-97A16E473B9D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D1A65B74-5975-4448-B439-00466E060E25}" type="pres">
      <dgm:prSet presAssocID="{0D2E90CD-9874-405D-94A3-3090870E6C64}" presName="Name8" presStyleCnt="0"/>
      <dgm:spPr/>
    </dgm:pt>
    <dgm:pt modelId="{EB91A540-132E-4B01-848F-D34075B641FE}" type="pres">
      <dgm:prSet presAssocID="{0D2E90CD-9874-405D-94A3-3090870E6C64}" presName="level" presStyleLbl="node1" presStyleIdx="1" presStyleCnt="3">
        <dgm:presLayoutVars>
          <dgm:chMax val="1"/>
          <dgm:bulletEnabled val="1"/>
        </dgm:presLayoutVars>
      </dgm:prSet>
      <dgm:spPr/>
    </dgm:pt>
    <dgm:pt modelId="{91467F2B-372E-476C-B7CB-DB2AB032888B}" type="pres">
      <dgm:prSet presAssocID="{0D2E90CD-9874-405D-94A3-3090870E6C64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E0497940-2093-4F59-873C-9EAEC3A626D6}" type="pres">
      <dgm:prSet presAssocID="{B63F7F77-E898-4EF2-984C-7F649752585D}" presName="Name8" presStyleCnt="0"/>
      <dgm:spPr/>
    </dgm:pt>
    <dgm:pt modelId="{9AE83908-AB65-45A5-9818-9EC72301FCF7}" type="pres">
      <dgm:prSet presAssocID="{B63F7F77-E898-4EF2-984C-7F649752585D}" presName="level" presStyleLbl="node1" presStyleIdx="2" presStyleCnt="3">
        <dgm:presLayoutVars>
          <dgm:chMax val="1"/>
          <dgm:bulletEnabled val="1"/>
        </dgm:presLayoutVars>
      </dgm:prSet>
      <dgm:spPr/>
    </dgm:pt>
    <dgm:pt modelId="{082D5420-CA21-488E-AF7C-7CED5DD7BF64}" type="pres">
      <dgm:prSet presAssocID="{B63F7F77-E898-4EF2-984C-7F649752585D}" presName="levelTx" presStyleLbl="revTx" presStyleIdx="0" presStyleCnt="0">
        <dgm:presLayoutVars>
          <dgm:chMax val="1"/>
          <dgm:bulletEnabled val="1"/>
        </dgm:presLayoutVars>
      </dgm:prSet>
      <dgm:spPr/>
    </dgm:pt>
  </dgm:ptLst>
  <dgm:cxnLst>
    <dgm:cxn modelId="{EE0D3409-9467-4F6E-A174-1D1D61C7B4AA}" type="presOf" srcId="{0D2E90CD-9874-405D-94A3-3090870E6C64}" destId="{91467F2B-372E-476C-B7CB-DB2AB032888B}" srcOrd="1" destOrd="0" presId="urn:microsoft.com/office/officeart/2005/8/layout/pyramid1"/>
    <dgm:cxn modelId="{44083A3D-7CDB-4324-8AC6-8D64EEC40299}" type="presOf" srcId="{B63F7F77-E898-4EF2-984C-7F649752585D}" destId="{9AE83908-AB65-45A5-9818-9EC72301FCF7}" srcOrd="0" destOrd="0" presId="urn:microsoft.com/office/officeart/2005/8/layout/pyramid1"/>
    <dgm:cxn modelId="{E4943440-F4C9-42B2-BE4E-C89FF8549D7D}" type="presOf" srcId="{E3090952-766E-4843-920A-BB54726AEBBC}" destId="{DAB6D54F-BC19-43BA-8996-26483F7D7F6A}" srcOrd="0" destOrd="0" presId="urn:microsoft.com/office/officeart/2005/8/layout/pyramid1"/>
    <dgm:cxn modelId="{47A3F46B-BFD3-49D2-8D4F-EFAD0D531188}" type="presOf" srcId="{0D2E90CD-9874-405D-94A3-3090870E6C64}" destId="{EB91A540-132E-4B01-848F-D34075B641FE}" srcOrd="0" destOrd="0" presId="urn:microsoft.com/office/officeart/2005/8/layout/pyramid1"/>
    <dgm:cxn modelId="{F183166F-37F2-46D3-9322-E2B1370E2CE3}" type="presOf" srcId="{DE98A51A-AF9D-4F88-9807-97A16E473B9D}" destId="{967BD983-1D35-4FE6-98BC-D2A83B394E60}" srcOrd="1" destOrd="0" presId="urn:microsoft.com/office/officeart/2005/8/layout/pyramid1"/>
    <dgm:cxn modelId="{EEF30A57-F2B4-4DBA-97F2-47D834A61D1F}" type="presOf" srcId="{DE98A51A-AF9D-4F88-9807-97A16E473B9D}" destId="{EB23AAC4-9FE2-419C-A162-15250B19168A}" srcOrd="0" destOrd="0" presId="urn:microsoft.com/office/officeart/2005/8/layout/pyramid1"/>
    <dgm:cxn modelId="{09A73A81-018D-42E1-9D2A-B32F319C4311}" type="presOf" srcId="{B63F7F77-E898-4EF2-984C-7F649752585D}" destId="{082D5420-CA21-488E-AF7C-7CED5DD7BF64}" srcOrd="1" destOrd="0" presId="urn:microsoft.com/office/officeart/2005/8/layout/pyramid1"/>
    <dgm:cxn modelId="{DECA2985-E15B-4E9C-9AFA-ACD8F4B78B14}" srcId="{E3090952-766E-4843-920A-BB54726AEBBC}" destId="{DE98A51A-AF9D-4F88-9807-97A16E473B9D}" srcOrd="0" destOrd="0" parTransId="{85E25868-39B1-4FF6-A595-D688DAE089C4}" sibTransId="{F8628159-CC6A-4DB9-86D5-BB09A45A2CC9}"/>
    <dgm:cxn modelId="{A18E0998-504E-43DB-8D67-738E912C8633}" srcId="{E3090952-766E-4843-920A-BB54726AEBBC}" destId="{B63F7F77-E898-4EF2-984C-7F649752585D}" srcOrd="2" destOrd="0" parTransId="{714CA1A8-4BE4-4D4A-8766-BF5D33DE2A3F}" sibTransId="{1FD6D9AB-CD36-48FB-85C7-2E6BB26AF0C1}"/>
    <dgm:cxn modelId="{65A38BFB-A0C5-4E3A-9B85-961BC003A000}" srcId="{E3090952-766E-4843-920A-BB54726AEBBC}" destId="{0D2E90CD-9874-405D-94A3-3090870E6C64}" srcOrd="1" destOrd="0" parTransId="{F6E5FE9C-8178-47C6-8EF2-E93AEEA25E10}" sibTransId="{8A66B46E-A107-496C-AE1A-A7BFB4B430E6}"/>
    <dgm:cxn modelId="{84102C85-2A7C-4A2B-891B-92FF2DEDE5BD}" type="presParOf" srcId="{DAB6D54F-BC19-43BA-8996-26483F7D7F6A}" destId="{889FFF24-9065-4CC7-A6C3-A31B5832E9A9}" srcOrd="0" destOrd="0" presId="urn:microsoft.com/office/officeart/2005/8/layout/pyramid1"/>
    <dgm:cxn modelId="{05215852-F2CD-44CF-ADF7-A35C259CB225}" type="presParOf" srcId="{889FFF24-9065-4CC7-A6C3-A31B5832E9A9}" destId="{EB23AAC4-9FE2-419C-A162-15250B19168A}" srcOrd="0" destOrd="0" presId="urn:microsoft.com/office/officeart/2005/8/layout/pyramid1"/>
    <dgm:cxn modelId="{6D842124-9D94-4971-A17D-8840912C208E}" type="presParOf" srcId="{889FFF24-9065-4CC7-A6C3-A31B5832E9A9}" destId="{967BD983-1D35-4FE6-98BC-D2A83B394E60}" srcOrd="1" destOrd="0" presId="urn:microsoft.com/office/officeart/2005/8/layout/pyramid1"/>
    <dgm:cxn modelId="{59EFCA70-50A2-48B9-BEBD-DDE831A5C861}" type="presParOf" srcId="{DAB6D54F-BC19-43BA-8996-26483F7D7F6A}" destId="{D1A65B74-5975-4448-B439-00466E060E25}" srcOrd="1" destOrd="0" presId="urn:microsoft.com/office/officeart/2005/8/layout/pyramid1"/>
    <dgm:cxn modelId="{CC08B928-521E-45C1-9B5C-E60C4609EE01}" type="presParOf" srcId="{D1A65B74-5975-4448-B439-00466E060E25}" destId="{EB91A540-132E-4B01-848F-D34075B641FE}" srcOrd="0" destOrd="0" presId="urn:microsoft.com/office/officeart/2005/8/layout/pyramid1"/>
    <dgm:cxn modelId="{831F1A3C-E2CA-41E4-B6CF-2FB2730B52B1}" type="presParOf" srcId="{D1A65B74-5975-4448-B439-00466E060E25}" destId="{91467F2B-372E-476C-B7CB-DB2AB032888B}" srcOrd="1" destOrd="0" presId="urn:microsoft.com/office/officeart/2005/8/layout/pyramid1"/>
    <dgm:cxn modelId="{71F41848-90E7-4944-9CDC-73DE5EBB20AC}" type="presParOf" srcId="{DAB6D54F-BC19-43BA-8996-26483F7D7F6A}" destId="{E0497940-2093-4F59-873C-9EAEC3A626D6}" srcOrd="2" destOrd="0" presId="urn:microsoft.com/office/officeart/2005/8/layout/pyramid1"/>
    <dgm:cxn modelId="{90D322FF-6314-4861-8B46-1B44AE8D0D7F}" type="presParOf" srcId="{E0497940-2093-4F59-873C-9EAEC3A626D6}" destId="{9AE83908-AB65-45A5-9818-9EC72301FCF7}" srcOrd="0" destOrd="0" presId="urn:microsoft.com/office/officeart/2005/8/layout/pyramid1"/>
    <dgm:cxn modelId="{7246028E-B278-483D-866D-A130E788C160}" type="presParOf" srcId="{E0497940-2093-4F59-873C-9EAEC3A626D6}" destId="{082D5420-CA21-488E-AF7C-7CED5DD7BF64}" srcOrd="1" destOrd="0" presId="urn:microsoft.com/office/officeart/2005/8/layout/pyramid1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2D9F79CE-8964-4AA8-9A61-F91BF0ECFB6F}" type="doc">
      <dgm:prSet loTypeId="urn:microsoft.com/office/officeart/2005/8/layout/process1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AU"/>
        </a:p>
      </dgm:t>
    </dgm:pt>
    <dgm:pt modelId="{1E544CB6-DF90-404B-984C-938A9A84AD43}">
      <dgm:prSet phldrT="[Text]" phldr="0" custT="1"/>
      <dgm:spPr/>
      <dgm:t>
        <a:bodyPr/>
        <a:lstStyle/>
        <a:p>
          <a:r>
            <a:rPr lang="en-AU" sz="1600" dirty="0"/>
            <a:t>Funding fragmentation from Commonwealth</a:t>
          </a:r>
        </a:p>
      </dgm:t>
    </dgm:pt>
    <dgm:pt modelId="{129B2287-F40B-4465-BCBC-4247D02FC80C}" type="parTrans" cxnId="{C017BC31-D3DD-4065-B5D9-DC5D41710213}">
      <dgm:prSet/>
      <dgm:spPr/>
      <dgm:t>
        <a:bodyPr/>
        <a:lstStyle/>
        <a:p>
          <a:endParaRPr lang="en-AU" sz="2800"/>
        </a:p>
      </dgm:t>
    </dgm:pt>
    <dgm:pt modelId="{A9979D08-8B49-4188-BC4C-1887E442C3D4}" type="sibTrans" cxnId="{C017BC31-D3DD-4065-B5D9-DC5D41710213}">
      <dgm:prSet custT="1"/>
      <dgm:spPr/>
      <dgm:t>
        <a:bodyPr/>
        <a:lstStyle/>
        <a:p>
          <a:endParaRPr lang="en-AU" sz="1100"/>
        </a:p>
      </dgm:t>
    </dgm:pt>
    <dgm:pt modelId="{806A57A1-61E8-4E47-B6CA-5F0849B29CFA}">
      <dgm:prSet phldrT="[Text]" phldr="0" custT="1"/>
      <dgm:spPr/>
      <dgm:t>
        <a:bodyPr/>
        <a:lstStyle/>
        <a:p>
          <a:r>
            <a:rPr lang="en-AU" sz="1600" dirty="0"/>
            <a:t>Delivery fragmentation</a:t>
          </a:r>
        </a:p>
      </dgm:t>
    </dgm:pt>
    <dgm:pt modelId="{8095EE05-0195-4EF8-B7D5-DCBE79389498}" type="parTrans" cxnId="{D51889FC-37FF-4624-B812-BBA6BEBE90AA}">
      <dgm:prSet/>
      <dgm:spPr/>
      <dgm:t>
        <a:bodyPr/>
        <a:lstStyle/>
        <a:p>
          <a:endParaRPr lang="en-AU" sz="2800"/>
        </a:p>
      </dgm:t>
    </dgm:pt>
    <dgm:pt modelId="{3EE253D5-29FA-4D6B-A938-21DB95A0F9B5}" type="sibTrans" cxnId="{D51889FC-37FF-4624-B812-BBA6BEBE90AA}">
      <dgm:prSet custT="1"/>
      <dgm:spPr/>
      <dgm:t>
        <a:bodyPr/>
        <a:lstStyle/>
        <a:p>
          <a:endParaRPr lang="en-AU" sz="1100"/>
        </a:p>
      </dgm:t>
    </dgm:pt>
    <dgm:pt modelId="{6D66BF7B-E701-4362-B2A5-18199DCCFDA4}">
      <dgm:prSet phldrT="[Text]" phldr="0" custT="1"/>
      <dgm:spPr/>
      <dgm:t>
        <a:bodyPr/>
        <a:lstStyle/>
        <a:p>
          <a:r>
            <a:rPr lang="en-AU" sz="1600" dirty="0"/>
            <a:t>Potential failure to meet needs and inefficiency in delivery </a:t>
          </a:r>
        </a:p>
      </dgm:t>
    </dgm:pt>
    <dgm:pt modelId="{60914932-EBDE-47D4-9264-3D2B327E25A0}" type="parTrans" cxnId="{9A6681AF-6C2B-409D-BA8E-5CBF9B0D9177}">
      <dgm:prSet/>
      <dgm:spPr/>
      <dgm:t>
        <a:bodyPr/>
        <a:lstStyle/>
        <a:p>
          <a:endParaRPr lang="en-AU" sz="2800"/>
        </a:p>
      </dgm:t>
    </dgm:pt>
    <dgm:pt modelId="{141E5A92-08D9-4401-9D20-F183EE32E66A}" type="sibTrans" cxnId="{9A6681AF-6C2B-409D-BA8E-5CBF9B0D9177}">
      <dgm:prSet/>
      <dgm:spPr>
        <a:solidFill>
          <a:schemeClr val="bg1"/>
        </a:solidFill>
        <a:ln>
          <a:solidFill>
            <a:schemeClr val="bg1"/>
          </a:solidFill>
        </a:ln>
      </dgm:spPr>
      <dgm:t>
        <a:bodyPr/>
        <a:lstStyle/>
        <a:p>
          <a:endParaRPr lang="en-AU" sz="2800"/>
        </a:p>
      </dgm:t>
    </dgm:pt>
    <dgm:pt modelId="{666DB0BC-40E7-4940-A0D3-596F0CC49444}">
      <dgm:prSet phldrT="[Text]" phldr="0" custT="1"/>
      <dgm:spPr/>
      <dgm:t>
        <a:bodyPr/>
        <a:lstStyle/>
        <a:p>
          <a:r>
            <a:rPr lang="en-AU" sz="1600"/>
            <a:t>Funding fragmentation by PHN</a:t>
          </a:r>
          <a:endParaRPr lang="en-AU" sz="1600" dirty="0"/>
        </a:p>
      </dgm:t>
    </dgm:pt>
    <dgm:pt modelId="{B4B64D54-FBE7-4ECA-B2BF-23A81D81D9A1}" type="parTrans" cxnId="{2B6F422F-8092-464F-BF80-0C39FE171D1D}">
      <dgm:prSet/>
      <dgm:spPr/>
      <dgm:t>
        <a:bodyPr/>
        <a:lstStyle/>
        <a:p>
          <a:endParaRPr lang="en-AU" sz="2800"/>
        </a:p>
      </dgm:t>
    </dgm:pt>
    <dgm:pt modelId="{02FD55FB-AB2D-4A0A-9F7F-FAE9CB59E3C9}" type="sibTrans" cxnId="{2B6F422F-8092-464F-BF80-0C39FE171D1D}">
      <dgm:prSet custT="1"/>
      <dgm:spPr/>
      <dgm:t>
        <a:bodyPr/>
        <a:lstStyle/>
        <a:p>
          <a:endParaRPr lang="en-AU" sz="1100"/>
        </a:p>
      </dgm:t>
    </dgm:pt>
    <dgm:pt modelId="{48ADBF14-1E09-4B82-94B4-E41C13E5C21F}" type="pres">
      <dgm:prSet presAssocID="{2D9F79CE-8964-4AA8-9A61-F91BF0ECFB6F}" presName="Name0" presStyleCnt="0">
        <dgm:presLayoutVars>
          <dgm:dir/>
          <dgm:resizeHandles val="exact"/>
        </dgm:presLayoutVars>
      </dgm:prSet>
      <dgm:spPr/>
    </dgm:pt>
    <dgm:pt modelId="{38B72AAA-32D8-464D-879A-FE7A51A2ABEA}" type="pres">
      <dgm:prSet presAssocID="{1E544CB6-DF90-404B-984C-938A9A84AD43}" presName="node" presStyleLbl="node1" presStyleIdx="0" presStyleCnt="4">
        <dgm:presLayoutVars>
          <dgm:bulletEnabled val="1"/>
        </dgm:presLayoutVars>
      </dgm:prSet>
      <dgm:spPr/>
    </dgm:pt>
    <dgm:pt modelId="{A6B521D5-D062-4F3B-B14F-4493643EF018}" type="pres">
      <dgm:prSet presAssocID="{A9979D08-8B49-4188-BC4C-1887E442C3D4}" presName="sibTrans" presStyleLbl="sibTrans2D1" presStyleIdx="0" presStyleCnt="3"/>
      <dgm:spPr/>
    </dgm:pt>
    <dgm:pt modelId="{7062BC18-0594-4200-9911-BFEF061C4698}" type="pres">
      <dgm:prSet presAssocID="{A9979D08-8B49-4188-BC4C-1887E442C3D4}" presName="connectorText" presStyleLbl="sibTrans2D1" presStyleIdx="0" presStyleCnt="3"/>
      <dgm:spPr/>
    </dgm:pt>
    <dgm:pt modelId="{3B3F94BD-462D-4172-81BE-A820312CD051}" type="pres">
      <dgm:prSet presAssocID="{666DB0BC-40E7-4940-A0D3-596F0CC49444}" presName="node" presStyleLbl="node1" presStyleIdx="1" presStyleCnt="4">
        <dgm:presLayoutVars>
          <dgm:bulletEnabled val="1"/>
        </dgm:presLayoutVars>
      </dgm:prSet>
      <dgm:spPr/>
    </dgm:pt>
    <dgm:pt modelId="{1DD475A2-0829-4390-BA81-73697276C5E6}" type="pres">
      <dgm:prSet presAssocID="{02FD55FB-AB2D-4A0A-9F7F-FAE9CB59E3C9}" presName="sibTrans" presStyleLbl="sibTrans2D1" presStyleIdx="1" presStyleCnt="3"/>
      <dgm:spPr/>
    </dgm:pt>
    <dgm:pt modelId="{758DBEE2-9D3A-4C0B-B277-7F09B52A9A2B}" type="pres">
      <dgm:prSet presAssocID="{02FD55FB-AB2D-4A0A-9F7F-FAE9CB59E3C9}" presName="connectorText" presStyleLbl="sibTrans2D1" presStyleIdx="1" presStyleCnt="3"/>
      <dgm:spPr/>
    </dgm:pt>
    <dgm:pt modelId="{C7163F8B-3916-4B48-8DB2-6316FB0C4B79}" type="pres">
      <dgm:prSet presAssocID="{806A57A1-61E8-4E47-B6CA-5F0849B29CFA}" presName="node" presStyleLbl="node1" presStyleIdx="2" presStyleCnt="4">
        <dgm:presLayoutVars>
          <dgm:bulletEnabled val="1"/>
        </dgm:presLayoutVars>
      </dgm:prSet>
      <dgm:spPr/>
    </dgm:pt>
    <dgm:pt modelId="{45AA73EC-56DF-46C9-8DB7-8181D522BF4F}" type="pres">
      <dgm:prSet presAssocID="{3EE253D5-29FA-4D6B-A938-21DB95A0F9B5}" presName="sibTrans" presStyleLbl="sibTrans2D1" presStyleIdx="2" presStyleCnt="3"/>
      <dgm:spPr/>
    </dgm:pt>
    <dgm:pt modelId="{0DFDEB38-682C-4D0F-8E39-89158686DF0B}" type="pres">
      <dgm:prSet presAssocID="{3EE253D5-29FA-4D6B-A938-21DB95A0F9B5}" presName="connectorText" presStyleLbl="sibTrans2D1" presStyleIdx="2" presStyleCnt="3"/>
      <dgm:spPr/>
    </dgm:pt>
    <dgm:pt modelId="{4474CC11-455B-4767-9888-B875339FEA3E}" type="pres">
      <dgm:prSet presAssocID="{6D66BF7B-E701-4362-B2A5-18199DCCFDA4}" presName="node" presStyleLbl="node1" presStyleIdx="3" presStyleCnt="4">
        <dgm:presLayoutVars>
          <dgm:bulletEnabled val="1"/>
        </dgm:presLayoutVars>
      </dgm:prSet>
      <dgm:spPr/>
    </dgm:pt>
  </dgm:ptLst>
  <dgm:cxnLst>
    <dgm:cxn modelId="{C0D49C0C-F0BE-4D1A-95E8-60A92E051650}" type="presOf" srcId="{02FD55FB-AB2D-4A0A-9F7F-FAE9CB59E3C9}" destId="{758DBEE2-9D3A-4C0B-B277-7F09B52A9A2B}" srcOrd="1" destOrd="0" presId="urn:microsoft.com/office/officeart/2005/8/layout/process1"/>
    <dgm:cxn modelId="{0ED4C52B-4CC5-4FC2-A454-64DE8223440D}" type="presOf" srcId="{6D66BF7B-E701-4362-B2A5-18199DCCFDA4}" destId="{4474CC11-455B-4767-9888-B875339FEA3E}" srcOrd="0" destOrd="0" presId="urn:microsoft.com/office/officeart/2005/8/layout/process1"/>
    <dgm:cxn modelId="{2B6F422F-8092-464F-BF80-0C39FE171D1D}" srcId="{2D9F79CE-8964-4AA8-9A61-F91BF0ECFB6F}" destId="{666DB0BC-40E7-4940-A0D3-596F0CC49444}" srcOrd="1" destOrd="0" parTransId="{B4B64D54-FBE7-4ECA-B2BF-23A81D81D9A1}" sibTransId="{02FD55FB-AB2D-4A0A-9F7F-FAE9CB59E3C9}"/>
    <dgm:cxn modelId="{24439B31-1F8B-4AD4-B9BE-A2267DCC8FC6}" type="presOf" srcId="{3EE253D5-29FA-4D6B-A938-21DB95A0F9B5}" destId="{0DFDEB38-682C-4D0F-8E39-89158686DF0B}" srcOrd="1" destOrd="0" presId="urn:microsoft.com/office/officeart/2005/8/layout/process1"/>
    <dgm:cxn modelId="{C017BC31-D3DD-4065-B5D9-DC5D41710213}" srcId="{2D9F79CE-8964-4AA8-9A61-F91BF0ECFB6F}" destId="{1E544CB6-DF90-404B-984C-938A9A84AD43}" srcOrd="0" destOrd="0" parTransId="{129B2287-F40B-4465-BCBC-4247D02FC80C}" sibTransId="{A9979D08-8B49-4188-BC4C-1887E442C3D4}"/>
    <dgm:cxn modelId="{7711BB33-F28E-430F-98D2-A51F522EC0EF}" type="presOf" srcId="{A9979D08-8B49-4188-BC4C-1887E442C3D4}" destId="{7062BC18-0594-4200-9911-BFEF061C4698}" srcOrd="1" destOrd="0" presId="urn:microsoft.com/office/officeart/2005/8/layout/process1"/>
    <dgm:cxn modelId="{C8A98B70-2C92-4BB1-A7FC-A859D0746519}" type="presOf" srcId="{3EE253D5-29FA-4D6B-A938-21DB95A0F9B5}" destId="{45AA73EC-56DF-46C9-8DB7-8181D522BF4F}" srcOrd="0" destOrd="0" presId="urn:microsoft.com/office/officeart/2005/8/layout/process1"/>
    <dgm:cxn modelId="{C1EFB359-0B9B-4085-970E-8AFBAE9587B7}" type="presOf" srcId="{2D9F79CE-8964-4AA8-9A61-F91BF0ECFB6F}" destId="{48ADBF14-1E09-4B82-94B4-E41C13E5C21F}" srcOrd="0" destOrd="0" presId="urn:microsoft.com/office/officeart/2005/8/layout/process1"/>
    <dgm:cxn modelId="{27EF497B-EA42-4921-82C3-A42319A04AF5}" type="presOf" srcId="{1E544CB6-DF90-404B-984C-938A9A84AD43}" destId="{38B72AAA-32D8-464D-879A-FE7A51A2ABEA}" srcOrd="0" destOrd="0" presId="urn:microsoft.com/office/officeart/2005/8/layout/process1"/>
    <dgm:cxn modelId="{3CE0D785-2CA7-400A-9D65-7CA53293DC07}" type="presOf" srcId="{806A57A1-61E8-4E47-B6CA-5F0849B29CFA}" destId="{C7163F8B-3916-4B48-8DB2-6316FB0C4B79}" srcOrd="0" destOrd="0" presId="urn:microsoft.com/office/officeart/2005/8/layout/process1"/>
    <dgm:cxn modelId="{598CDF8A-37FE-4079-9A17-3F4DE63D0261}" type="presOf" srcId="{A9979D08-8B49-4188-BC4C-1887E442C3D4}" destId="{A6B521D5-D062-4F3B-B14F-4493643EF018}" srcOrd="0" destOrd="0" presId="urn:microsoft.com/office/officeart/2005/8/layout/process1"/>
    <dgm:cxn modelId="{8A23719B-16CB-403E-A5EB-A9489847CABF}" type="presOf" srcId="{02FD55FB-AB2D-4A0A-9F7F-FAE9CB59E3C9}" destId="{1DD475A2-0829-4390-BA81-73697276C5E6}" srcOrd="0" destOrd="0" presId="urn:microsoft.com/office/officeart/2005/8/layout/process1"/>
    <dgm:cxn modelId="{A1A277A2-01B5-45FB-9C20-8A39E848B3DC}" type="presOf" srcId="{666DB0BC-40E7-4940-A0D3-596F0CC49444}" destId="{3B3F94BD-462D-4172-81BE-A820312CD051}" srcOrd="0" destOrd="0" presId="urn:microsoft.com/office/officeart/2005/8/layout/process1"/>
    <dgm:cxn modelId="{9A6681AF-6C2B-409D-BA8E-5CBF9B0D9177}" srcId="{2D9F79CE-8964-4AA8-9A61-F91BF0ECFB6F}" destId="{6D66BF7B-E701-4362-B2A5-18199DCCFDA4}" srcOrd="3" destOrd="0" parTransId="{60914932-EBDE-47D4-9264-3D2B327E25A0}" sibTransId="{141E5A92-08D9-4401-9D20-F183EE32E66A}"/>
    <dgm:cxn modelId="{D51889FC-37FF-4624-B812-BBA6BEBE90AA}" srcId="{2D9F79CE-8964-4AA8-9A61-F91BF0ECFB6F}" destId="{806A57A1-61E8-4E47-B6CA-5F0849B29CFA}" srcOrd="2" destOrd="0" parTransId="{8095EE05-0195-4EF8-B7D5-DCBE79389498}" sibTransId="{3EE253D5-29FA-4D6B-A938-21DB95A0F9B5}"/>
    <dgm:cxn modelId="{699DCE5D-2818-4E1E-B372-651F1A53A87B}" type="presParOf" srcId="{48ADBF14-1E09-4B82-94B4-E41C13E5C21F}" destId="{38B72AAA-32D8-464D-879A-FE7A51A2ABEA}" srcOrd="0" destOrd="0" presId="urn:microsoft.com/office/officeart/2005/8/layout/process1"/>
    <dgm:cxn modelId="{362357B6-5FDA-402E-9286-C71DD9FDF8FF}" type="presParOf" srcId="{48ADBF14-1E09-4B82-94B4-E41C13E5C21F}" destId="{A6B521D5-D062-4F3B-B14F-4493643EF018}" srcOrd="1" destOrd="0" presId="urn:microsoft.com/office/officeart/2005/8/layout/process1"/>
    <dgm:cxn modelId="{910D953C-EB52-4B3E-AA7B-12158661349C}" type="presParOf" srcId="{A6B521D5-D062-4F3B-B14F-4493643EF018}" destId="{7062BC18-0594-4200-9911-BFEF061C4698}" srcOrd="0" destOrd="0" presId="urn:microsoft.com/office/officeart/2005/8/layout/process1"/>
    <dgm:cxn modelId="{FF93EBE2-FA22-4B55-980C-37497670E08C}" type="presParOf" srcId="{48ADBF14-1E09-4B82-94B4-E41C13E5C21F}" destId="{3B3F94BD-462D-4172-81BE-A820312CD051}" srcOrd="2" destOrd="0" presId="urn:microsoft.com/office/officeart/2005/8/layout/process1"/>
    <dgm:cxn modelId="{61EFDD6B-02B8-4141-8719-487EB025627A}" type="presParOf" srcId="{48ADBF14-1E09-4B82-94B4-E41C13E5C21F}" destId="{1DD475A2-0829-4390-BA81-73697276C5E6}" srcOrd="3" destOrd="0" presId="urn:microsoft.com/office/officeart/2005/8/layout/process1"/>
    <dgm:cxn modelId="{0E414EB6-0A03-4718-B53F-3575614EFD77}" type="presParOf" srcId="{1DD475A2-0829-4390-BA81-73697276C5E6}" destId="{758DBEE2-9D3A-4C0B-B277-7F09B52A9A2B}" srcOrd="0" destOrd="0" presId="urn:microsoft.com/office/officeart/2005/8/layout/process1"/>
    <dgm:cxn modelId="{158EFD78-E2A8-42E9-B046-780942D4FF45}" type="presParOf" srcId="{48ADBF14-1E09-4B82-94B4-E41C13E5C21F}" destId="{C7163F8B-3916-4B48-8DB2-6316FB0C4B79}" srcOrd="4" destOrd="0" presId="urn:microsoft.com/office/officeart/2005/8/layout/process1"/>
    <dgm:cxn modelId="{E607AA62-7DE5-4D79-8274-BC06E802FB2F}" type="presParOf" srcId="{48ADBF14-1E09-4B82-94B4-E41C13E5C21F}" destId="{45AA73EC-56DF-46C9-8DB7-8181D522BF4F}" srcOrd="5" destOrd="0" presId="urn:microsoft.com/office/officeart/2005/8/layout/process1"/>
    <dgm:cxn modelId="{4128AADB-1AC5-4565-B7AB-BEF55FF2AE1A}" type="presParOf" srcId="{45AA73EC-56DF-46C9-8DB7-8181D522BF4F}" destId="{0DFDEB38-682C-4D0F-8E39-89158686DF0B}" srcOrd="0" destOrd="0" presId="urn:microsoft.com/office/officeart/2005/8/layout/process1"/>
    <dgm:cxn modelId="{242E97B2-0740-4941-9D6D-423E3621B443}" type="presParOf" srcId="{48ADBF14-1E09-4B82-94B4-E41C13E5C21F}" destId="{4474CC11-455B-4767-9888-B875339FEA3E}" srcOrd="6" destOrd="0" presId="urn:microsoft.com/office/officeart/2005/8/layout/process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F389B69F-22C2-44F4-AF77-A13D1990A2AB}" type="doc">
      <dgm:prSet loTypeId="urn:microsoft.com/office/officeart/2005/8/layout/process1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AU"/>
        </a:p>
      </dgm:t>
    </dgm:pt>
    <dgm:pt modelId="{4C16EECB-DAB6-41DE-9549-F90E915DBD7D}">
      <dgm:prSet phldrT="[Text]" phldr="0" custT="1"/>
      <dgm:spPr/>
      <dgm:t>
        <a:bodyPr/>
        <a:lstStyle/>
        <a:p>
          <a:r>
            <a:rPr lang="en-AU" sz="1600" dirty="0"/>
            <a:t>Funding fragmentation by Commonwealth</a:t>
          </a:r>
        </a:p>
      </dgm:t>
    </dgm:pt>
    <dgm:pt modelId="{C0A8059B-32BF-4D56-94A8-EDE920A24901}" type="parTrans" cxnId="{C496BDB9-8A3C-4EB5-933C-47FA2969E8D9}">
      <dgm:prSet/>
      <dgm:spPr/>
      <dgm:t>
        <a:bodyPr/>
        <a:lstStyle/>
        <a:p>
          <a:endParaRPr lang="en-AU" sz="2400"/>
        </a:p>
      </dgm:t>
    </dgm:pt>
    <dgm:pt modelId="{D3C03AF3-36CA-48CF-8010-2A73A0F40EFA}" type="sibTrans" cxnId="{C496BDB9-8A3C-4EB5-933C-47FA2969E8D9}">
      <dgm:prSet custT="1"/>
      <dgm:spPr>
        <a:solidFill>
          <a:srgbClr val="002060"/>
        </a:solidFill>
      </dgm:spPr>
      <dgm:t>
        <a:bodyPr/>
        <a:lstStyle/>
        <a:p>
          <a:endParaRPr lang="en-AU" sz="1100"/>
        </a:p>
      </dgm:t>
    </dgm:pt>
    <dgm:pt modelId="{FB5405B3-3A59-4A9E-B75A-AB7BFB81BA5A}">
      <dgm:prSet phldrT="[Text]" phldr="0" custT="1"/>
      <dgm:spPr/>
      <dgm:t>
        <a:bodyPr/>
        <a:lstStyle/>
        <a:p>
          <a:r>
            <a:rPr lang="en-AU" sz="1600" dirty="0"/>
            <a:t>Funding integration by PHN (consistent with Deeds) and funding redesign</a:t>
          </a:r>
        </a:p>
      </dgm:t>
    </dgm:pt>
    <dgm:pt modelId="{C23AEE7A-C991-4D42-A5BA-61D43CBF9EFA}" type="parTrans" cxnId="{A02D6706-AD58-4528-9731-542F0508FDB4}">
      <dgm:prSet/>
      <dgm:spPr/>
      <dgm:t>
        <a:bodyPr/>
        <a:lstStyle/>
        <a:p>
          <a:endParaRPr lang="en-AU" sz="2400"/>
        </a:p>
      </dgm:t>
    </dgm:pt>
    <dgm:pt modelId="{AD7C08F3-9536-4458-9463-D35A19024001}" type="sibTrans" cxnId="{A02D6706-AD58-4528-9731-542F0508FDB4}">
      <dgm:prSet custT="1"/>
      <dgm:spPr>
        <a:solidFill>
          <a:srgbClr val="002060"/>
        </a:solidFill>
      </dgm:spPr>
      <dgm:t>
        <a:bodyPr/>
        <a:lstStyle/>
        <a:p>
          <a:endParaRPr lang="en-AU" sz="1100"/>
        </a:p>
      </dgm:t>
    </dgm:pt>
    <dgm:pt modelId="{59C25CCB-95B6-4289-ACDC-BCDEF03A747F}">
      <dgm:prSet phldrT="[Text]" phldr="0" custT="1"/>
      <dgm:spPr/>
      <dgm:t>
        <a:bodyPr/>
        <a:lstStyle/>
        <a:p>
          <a:r>
            <a:rPr lang="en-AU" sz="1600" dirty="0"/>
            <a:t>Allocation to geographic areas </a:t>
          </a:r>
          <a:r>
            <a:rPr lang="en-AU" sz="1600" i="1" dirty="0"/>
            <a:t>(on weighted needs basis) to facilitate equity </a:t>
          </a:r>
          <a:r>
            <a:rPr lang="en-AU" sz="1600" dirty="0"/>
            <a:t>and integrated approach</a:t>
          </a:r>
        </a:p>
      </dgm:t>
    </dgm:pt>
    <dgm:pt modelId="{50D76C15-6FD6-49D3-A0CF-A9B4CF45676B}" type="parTrans" cxnId="{A25C07A2-80DF-4AA9-B114-46576F23C712}">
      <dgm:prSet/>
      <dgm:spPr/>
      <dgm:t>
        <a:bodyPr/>
        <a:lstStyle/>
        <a:p>
          <a:endParaRPr lang="en-AU" sz="2400"/>
        </a:p>
      </dgm:t>
    </dgm:pt>
    <dgm:pt modelId="{93ED4C58-B096-42B6-877E-8D8792F7F097}" type="sibTrans" cxnId="{A25C07A2-80DF-4AA9-B114-46576F23C712}">
      <dgm:prSet custT="1"/>
      <dgm:spPr>
        <a:solidFill>
          <a:srgbClr val="002060"/>
        </a:solidFill>
      </dgm:spPr>
      <dgm:t>
        <a:bodyPr/>
        <a:lstStyle/>
        <a:p>
          <a:endParaRPr lang="en-AU" sz="1100"/>
        </a:p>
      </dgm:t>
    </dgm:pt>
    <dgm:pt modelId="{63D781B6-8086-4EE8-B98D-B1647C7AE6F7}">
      <dgm:prSet phldrT="[Text]" phldr="0" custT="1"/>
      <dgm:spPr/>
      <dgm:t>
        <a:bodyPr/>
        <a:lstStyle/>
        <a:p>
          <a:r>
            <a:rPr lang="en-AU" sz="1600" dirty="0"/>
            <a:t>Delivery integration</a:t>
          </a:r>
        </a:p>
      </dgm:t>
    </dgm:pt>
    <dgm:pt modelId="{65D38BA6-C345-48E6-962B-CC80E52441CC}" type="parTrans" cxnId="{1C125F7E-4C7A-4314-A6F6-A6601BEC3622}">
      <dgm:prSet/>
      <dgm:spPr/>
      <dgm:t>
        <a:bodyPr/>
        <a:lstStyle/>
        <a:p>
          <a:endParaRPr lang="en-AU" sz="2400"/>
        </a:p>
      </dgm:t>
    </dgm:pt>
    <dgm:pt modelId="{05DCC756-8CFE-4DCA-A7F5-661618FD043A}" type="sibTrans" cxnId="{1C125F7E-4C7A-4314-A6F6-A6601BEC3622}">
      <dgm:prSet custT="1"/>
      <dgm:spPr>
        <a:solidFill>
          <a:srgbClr val="002060"/>
        </a:solidFill>
      </dgm:spPr>
      <dgm:t>
        <a:bodyPr/>
        <a:lstStyle/>
        <a:p>
          <a:endParaRPr lang="en-AU" sz="1100"/>
        </a:p>
      </dgm:t>
    </dgm:pt>
    <dgm:pt modelId="{18F31B5E-3247-4AA1-BF99-22D415345670}">
      <dgm:prSet phldrT="[Text]" phldr="0" custT="1"/>
      <dgm:spPr/>
      <dgm:t>
        <a:bodyPr/>
        <a:lstStyle/>
        <a:p>
          <a:r>
            <a:rPr lang="en-AU" sz="1600" dirty="0"/>
            <a:t>Better meet needs and increased efficiency</a:t>
          </a:r>
        </a:p>
      </dgm:t>
    </dgm:pt>
    <dgm:pt modelId="{BA43D40C-E388-4115-B2E8-0C051BD0CAE4}" type="parTrans" cxnId="{5B8BB912-0639-4DF6-B5A6-CA4F1BF6D584}">
      <dgm:prSet/>
      <dgm:spPr/>
      <dgm:t>
        <a:bodyPr/>
        <a:lstStyle/>
        <a:p>
          <a:endParaRPr lang="en-AU" sz="2400"/>
        </a:p>
      </dgm:t>
    </dgm:pt>
    <dgm:pt modelId="{63C86740-DD1E-4518-8EE7-55CD559760AB}" type="sibTrans" cxnId="{5B8BB912-0639-4DF6-B5A6-CA4F1BF6D584}">
      <dgm:prSet/>
      <dgm:spPr>
        <a:solidFill>
          <a:schemeClr val="bg1"/>
        </a:solidFill>
      </dgm:spPr>
      <dgm:t>
        <a:bodyPr/>
        <a:lstStyle/>
        <a:p>
          <a:endParaRPr lang="en-AU" sz="2400"/>
        </a:p>
      </dgm:t>
    </dgm:pt>
    <dgm:pt modelId="{00A28B1B-2C27-4EBE-81F1-8906BF1CE3EA}" type="pres">
      <dgm:prSet presAssocID="{F389B69F-22C2-44F4-AF77-A13D1990A2AB}" presName="Name0" presStyleCnt="0">
        <dgm:presLayoutVars>
          <dgm:dir/>
          <dgm:resizeHandles val="exact"/>
        </dgm:presLayoutVars>
      </dgm:prSet>
      <dgm:spPr/>
    </dgm:pt>
    <dgm:pt modelId="{31F2DE54-61EC-4688-BE5E-C8DDFB9C335A}" type="pres">
      <dgm:prSet presAssocID="{4C16EECB-DAB6-41DE-9549-F90E915DBD7D}" presName="node" presStyleLbl="node1" presStyleIdx="0" presStyleCnt="5">
        <dgm:presLayoutVars>
          <dgm:bulletEnabled val="1"/>
        </dgm:presLayoutVars>
      </dgm:prSet>
      <dgm:spPr/>
    </dgm:pt>
    <dgm:pt modelId="{D5B4AB35-043A-4864-B8F5-1A0B016D48D3}" type="pres">
      <dgm:prSet presAssocID="{D3C03AF3-36CA-48CF-8010-2A73A0F40EFA}" presName="sibTrans" presStyleLbl="sibTrans2D1" presStyleIdx="0" presStyleCnt="4"/>
      <dgm:spPr/>
    </dgm:pt>
    <dgm:pt modelId="{03D0D927-FD17-4C1D-B117-EA2D08FF98CF}" type="pres">
      <dgm:prSet presAssocID="{D3C03AF3-36CA-48CF-8010-2A73A0F40EFA}" presName="connectorText" presStyleLbl="sibTrans2D1" presStyleIdx="0" presStyleCnt="4"/>
      <dgm:spPr/>
    </dgm:pt>
    <dgm:pt modelId="{F1BB0ACB-F06C-4086-8D85-D3117D52D544}" type="pres">
      <dgm:prSet presAssocID="{FB5405B3-3A59-4A9E-B75A-AB7BFB81BA5A}" presName="node" presStyleLbl="node1" presStyleIdx="1" presStyleCnt="5">
        <dgm:presLayoutVars>
          <dgm:bulletEnabled val="1"/>
        </dgm:presLayoutVars>
      </dgm:prSet>
      <dgm:spPr/>
    </dgm:pt>
    <dgm:pt modelId="{CAD9FB12-5DEE-4AEF-991F-49FADD356EC5}" type="pres">
      <dgm:prSet presAssocID="{AD7C08F3-9536-4458-9463-D35A19024001}" presName="sibTrans" presStyleLbl="sibTrans2D1" presStyleIdx="1" presStyleCnt="4"/>
      <dgm:spPr/>
    </dgm:pt>
    <dgm:pt modelId="{79719C5C-9874-4393-A67B-D0D26965D6E9}" type="pres">
      <dgm:prSet presAssocID="{AD7C08F3-9536-4458-9463-D35A19024001}" presName="connectorText" presStyleLbl="sibTrans2D1" presStyleIdx="1" presStyleCnt="4"/>
      <dgm:spPr/>
    </dgm:pt>
    <dgm:pt modelId="{4D03D311-4A51-4B99-A4B5-5CBCB6DFDD85}" type="pres">
      <dgm:prSet presAssocID="{59C25CCB-95B6-4289-ACDC-BCDEF03A747F}" presName="node" presStyleLbl="node1" presStyleIdx="2" presStyleCnt="5">
        <dgm:presLayoutVars>
          <dgm:bulletEnabled val="1"/>
        </dgm:presLayoutVars>
      </dgm:prSet>
      <dgm:spPr/>
    </dgm:pt>
    <dgm:pt modelId="{DFB8D070-138A-409E-A1EE-4EC45301D267}" type="pres">
      <dgm:prSet presAssocID="{93ED4C58-B096-42B6-877E-8D8792F7F097}" presName="sibTrans" presStyleLbl="sibTrans2D1" presStyleIdx="2" presStyleCnt="4"/>
      <dgm:spPr/>
    </dgm:pt>
    <dgm:pt modelId="{432B8BC2-8E0F-4E22-8BD8-164E9A970715}" type="pres">
      <dgm:prSet presAssocID="{93ED4C58-B096-42B6-877E-8D8792F7F097}" presName="connectorText" presStyleLbl="sibTrans2D1" presStyleIdx="2" presStyleCnt="4"/>
      <dgm:spPr/>
    </dgm:pt>
    <dgm:pt modelId="{78D6BB4A-8704-462F-AAB8-FC3AB4A0DD26}" type="pres">
      <dgm:prSet presAssocID="{63D781B6-8086-4EE8-B98D-B1647C7AE6F7}" presName="node" presStyleLbl="node1" presStyleIdx="3" presStyleCnt="5">
        <dgm:presLayoutVars>
          <dgm:bulletEnabled val="1"/>
        </dgm:presLayoutVars>
      </dgm:prSet>
      <dgm:spPr/>
    </dgm:pt>
    <dgm:pt modelId="{FB9AB6F4-0E44-4068-8AB2-205B81229D2D}" type="pres">
      <dgm:prSet presAssocID="{05DCC756-8CFE-4DCA-A7F5-661618FD043A}" presName="sibTrans" presStyleLbl="sibTrans2D1" presStyleIdx="3" presStyleCnt="4"/>
      <dgm:spPr/>
    </dgm:pt>
    <dgm:pt modelId="{4E0334A8-E245-4B9A-9042-CC070C9D126F}" type="pres">
      <dgm:prSet presAssocID="{05DCC756-8CFE-4DCA-A7F5-661618FD043A}" presName="connectorText" presStyleLbl="sibTrans2D1" presStyleIdx="3" presStyleCnt="4"/>
      <dgm:spPr/>
    </dgm:pt>
    <dgm:pt modelId="{0913B7BF-16C6-4DED-A7C5-9F52BCA7569F}" type="pres">
      <dgm:prSet presAssocID="{18F31B5E-3247-4AA1-BF99-22D415345670}" presName="node" presStyleLbl="node1" presStyleIdx="4" presStyleCnt="5">
        <dgm:presLayoutVars>
          <dgm:bulletEnabled val="1"/>
        </dgm:presLayoutVars>
      </dgm:prSet>
      <dgm:spPr/>
    </dgm:pt>
  </dgm:ptLst>
  <dgm:cxnLst>
    <dgm:cxn modelId="{DD164A04-626F-440E-95B4-F73452E1E78D}" type="presOf" srcId="{05DCC756-8CFE-4DCA-A7F5-661618FD043A}" destId="{FB9AB6F4-0E44-4068-8AB2-205B81229D2D}" srcOrd="0" destOrd="0" presId="urn:microsoft.com/office/officeart/2005/8/layout/process1"/>
    <dgm:cxn modelId="{A02D6706-AD58-4528-9731-542F0508FDB4}" srcId="{F389B69F-22C2-44F4-AF77-A13D1990A2AB}" destId="{FB5405B3-3A59-4A9E-B75A-AB7BFB81BA5A}" srcOrd="1" destOrd="0" parTransId="{C23AEE7A-C991-4D42-A5BA-61D43CBF9EFA}" sibTransId="{AD7C08F3-9536-4458-9463-D35A19024001}"/>
    <dgm:cxn modelId="{981AE309-DEF2-479F-BB76-1506BE2125EF}" type="presOf" srcId="{AD7C08F3-9536-4458-9463-D35A19024001}" destId="{CAD9FB12-5DEE-4AEF-991F-49FADD356EC5}" srcOrd="0" destOrd="0" presId="urn:microsoft.com/office/officeart/2005/8/layout/process1"/>
    <dgm:cxn modelId="{5B8BB912-0639-4DF6-B5A6-CA4F1BF6D584}" srcId="{F389B69F-22C2-44F4-AF77-A13D1990A2AB}" destId="{18F31B5E-3247-4AA1-BF99-22D415345670}" srcOrd="4" destOrd="0" parTransId="{BA43D40C-E388-4115-B2E8-0C051BD0CAE4}" sibTransId="{63C86740-DD1E-4518-8EE7-55CD559760AB}"/>
    <dgm:cxn modelId="{4A6A331B-7F2E-4AC2-97DE-B8752EC3A125}" type="presOf" srcId="{D3C03AF3-36CA-48CF-8010-2A73A0F40EFA}" destId="{D5B4AB35-043A-4864-B8F5-1A0B016D48D3}" srcOrd="0" destOrd="0" presId="urn:microsoft.com/office/officeart/2005/8/layout/process1"/>
    <dgm:cxn modelId="{54846926-504C-4733-8E68-48ED3A834608}" type="presOf" srcId="{F389B69F-22C2-44F4-AF77-A13D1990A2AB}" destId="{00A28B1B-2C27-4EBE-81F1-8906BF1CE3EA}" srcOrd="0" destOrd="0" presId="urn:microsoft.com/office/officeart/2005/8/layout/process1"/>
    <dgm:cxn modelId="{BC21AA32-36A7-4802-AC3A-E6EC879F0EF0}" type="presOf" srcId="{63D781B6-8086-4EE8-B98D-B1647C7AE6F7}" destId="{78D6BB4A-8704-462F-AAB8-FC3AB4A0DD26}" srcOrd="0" destOrd="0" presId="urn:microsoft.com/office/officeart/2005/8/layout/process1"/>
    <dgm:cxn modelId="{008F965D-E0E1-4CD1-A6B9-35ABFFB1CEFB}" type="presOf" srcId="{93ED4C58-B096-42B6-877E-8D8792F7F097}" destId="{DFB8D070-138A-409E-A1EE-4EC45301D267}" srcOrd="0" destOrd="0" presId="urn:microsoft.com/office/officeart/2005/8/layout/process1"/>
    <dgm:cxn modelId="{3E770949-D751-4251-AB58-E5118EC24485}" type="presOf" srcId="{18F31B5E-3247-4AA1-BF99-22D415345670}" destId="{0913B7BF-16C6-4DED-A7C5-9F52BCA7569F}" srcOrd="0" destOrd="0" presId="urn:microsoft.com/office/officeart/2005/8/layout/process1"/>
    <dgm:cxn modelId="{16A0FC57-7A05-47E8-8AFF-092AB8E47101}" type="presOf" srcId="{05DCC756-8CFE-4DCA-A7F5-661618FD043A}" destId="{4E0334A8-E245-4B9A-9042-CC070C9D126F}" srcOrd="1" destOrd="0" presId="urn:microsoft.com/office/officeart/2005/8/layout/process1"/>
    <dgm:cxn modelId="{1C125F7E-4C7A-4314-A6F6-A6601BEC3622}" srcId="{F389B69F-22C2-44F4-AF77-A13D1990A2AB}" destId="{63D781B6-8086-4EE8-B98D-B1647C7AE6F7}" srcOrd="3" destOrd="0" parTransId="{65D38BA6-C345-48E6-962B-CC80E52441CC}" sibTransId="{05DCC756-8CFE-4DCA-A7F5-661618FD043A}"/>
    <dgm:cxn modelId="{24412A80-3C39-4B4A-BAEB-3E383FD857EF}" type="presOf" srcId="{AD7C08F3-9536-4458-9463-D35A19024001}" destId="{79719C5C-9874-4393-A67B-D0D26965D6E9}" srcOrd="1" destOrd="0" presId="urn:microsoft.com/office/officeart/2005/8/layout/process1"/>
    <dgm:cxn modelId="{CAC90E90-2F2D-417D-95ED-0CB8F8181976}" type="presOf" srcId="{FB5405B3-3A59-4A9E-B75A-AB7BFB81BA5A}" destId="{F1BB0ACB-F06C-4086-8D85-D3117D52D544}" srcOrd="0" destOrd="0" presId="urn:microsoft.com/office/officeart/2005/8/layout/process1"/>
    <dgm:cxn modelId="{A25C07A2-80DF-4AA9-B114-46576F23C712}" srcId="{F389B69F-22C2-44F4-AF77-A13D1990A2AB}" destId="{59C25CCB-95B6-4289-ACDC-BCDEF03A747F}" srcOrd="2" destOrd="0" parTransId="{50D76C15-6FD6-49D3-A0CF-A9B4CF45676B}" sibTransId="{93ED4C58-B096-42B6-877E-8D8792F7F097}"/>
    <dgm:cxn modelId="{78717AAA-7AE5-4145-9003-CAFCDB9C1A82}" type="presOf" srcId="{4C16EECB-DAB6-41DE-9549-F90E915DBD7D}" destId="{31F2DE54-61EC-4688-BE5E-C8DDFB9C335A}" srcOrd="0" destOrd="0" presId="urn:microsoft.com/office/officeart/2005/8/layout/process1"/>
    <dgm:cxn modelId="{C496BDB9-8A3C-4EB5-933C-47FA2969E8D9}" srcId="{F389B69F-22C2-44F4-AF77-A13D1990A2AB}" destId="{4C16EECB-DAB6-41DE-9549-F90E915DBD7D}" srcOrd="0" destOrd="0" parTransId="{C0A8059B-32BF-4D56-94A8-EDE920A24901}" sibTransId="{D3C03AF3-36CA-48CF-8010-2A73A0F40EFA}"/>
    <dgm:cxn modelId="{C34EFEC3-D04C-493C-9EDB-C1E271DE8E5E}" type="presOf" srcId="{59C25CCB-95B6-4289-ACDC-BCDEF03A747F}" destId="{4D03D311-4A51-4B99-A4B5-5CBCB6DFDD85}" srcOrd="0" destOrd="0" presId="urn:microsoft.com/office/officeart/2005/8/layout/process1"/>
    <dgm:cxn modelId="{1A290AF4-ADC6-4DA7-A63A-F3821CFCC4FA}" type="presOf" srcId="{D3C03AF3-36CA-48CF-8010-2A73A0F40EFA}" destId="{03D0D927-FD17-4C1D-B117-EA2D08FF98CF}" srcOrd="1" destOrd="0" presId="urn:microsoft.com/office/officeart/2005/8/layout/process1"/>
    <dgm:cxn modelId="{C2C8DBF5-C864-4346-9C64-19B707D8F929}" type="presOf" srcId="{93ED4C58-B096-42B6-877E-8D8792F7F097}" destId="{432B8BC2-8E0F-4E22-8BD8-164E9A970715}" srcOrd="1" destOrd="0" presId="urn:microsoft.com/office/officeart/2005/8/layout/process1"/>
    <dgm:cxn modelId="{736635B9-CC84-416D-BF0C-A66A6122D7C0}" type="presParOf" srcId="{00A28B1B-2C27-4EBE-81F1-8906BF1CE3EA}" destId="{31F2DE54-61EC-4688-BE5E-C8DDFB9C335A}" srcOrd="0" destOrd="0" presId="urn:microsoft.com/office/officeart/2005/8/layout/process1"/>
    <dgm:cxn modelId="{BC976FD1-87C6-4EDF-B963-1FCDA9E04B66}" type="presParOf" srcId="{00A28B1B-2C27-4EBE-81F1-8906BF1CE3EA}" destId="{D5B4AB35-043A-4864-B8F5-1A0B016D48D3}" srcOrd="1" destOrd="0" presId="urn:microsoft.com/office/officeart/2005/8/layout/process1"/>
    <dgm:cxn modelId="{2B6E9955-15BA-4510-8C00-FD4792BC8FA2}" type="presParOf" srcId="{D5B4AB35-043A-4864-B8F5-1A0B016D48D3}" destId="{03D0D927-FD17-4C1D-B117-EA2D08FF98CF}" srcOrd="0" destOrd="0" presId="urn:microsoft.com/office/officeart/2005/8/layout/process1"/>
    <dgm:cxn modelId="{1262661E-A963-4EA8-AC64-45BB189AC76E}" type="presParOf" srcId="{00A28B1B-2C27-4EBE-81F1-8906BF1CE3EA}" destId="{F1BB0ACB-F06C-4086-8D85-D3117D52D544}" srcOrd="2" destOrd="0" presId="urn:microsoft.com/office/officeart/2005/8/layout/process1"/>
    <dgm:cxn modelId="{5DBE2514-3A31-4C8C-A6D5-24028EB41919}" type="presParOf" srcId="{00A28B1B-2C27-4EBE-81F1-8906BF1CE3EA}" destId="{CAD9FB12-5DEE-4AEF-991F-49FADD356EC5}" srcOrd="3" destOrd="0" presId="urn:microsoft.com/office/officeart/2005/8/layout/process1"/>
    <dgm:cxn modelId="{5859E6B3-0C43-40F2-B48D-09CE7413B8F4}" type="presParOf" srcId="{CAD9FB12-5DEE-4AEF-991F-49FADD356EC5}" destId="{79719C5C-9874-4393-A67B-D0D26965D6E9}" srcOrd="0" destOrd="0" presId="urn:microsoft.com/office/officeart/2005/8/layout/process1"/>
    <dgm:cxn modelId="{6F0B6AC6-B3D7-4E98-9411-3DB1516BA8CC}" type="presParOf" srcId="{00A28B1B-2C27-4EBE-81F1-8906BF1CE3EA}" destId="{4D03D311-4A51-4B99-A4B5-5CBCB6DFDD85}" srcOrd="4" destOrd="0" presId="urn:microsoft.com/office/officeart/2005/8/layout/process1"/>
    <dgm:cxn modelId="{4E5CF5E8-7C7D-4C32-986C-D8EEB744C183}" type="presParOf" srcId="{00A28B1B-2C27-4EBE-81F1-8906BF1CE3EA}" destId="{DFB8D070-138A-409E-A1EE-4EC45301D267}" srcOrd="5" destOrd="0" presId="urn:microsoft.com/office/officeart/2005/8/layout/process1"/>
    <dgm:cxn modelId="{072C669A-8E1D-43CA-B0F9-82074085E748}" type="presParOf" srcId="{DFB8D070-138A-409E-A1EE-4EC45301D267}" destId="{432B8BC2-8E0F-4E22-8BD8-164E9A970715}" srcOrd="0" destOrd="0" presId="urn:microsoft.com/office/officeart/2005/8/layout/process1"/>
    <dgm:cxn modelId="{871498E4-EEED-4FBB-AE41-C1004D066BF9}" type="presParOf" srcId="{00A28B1B-2C27-4EBE-81F1-8906BF1CE3EA}" destId="{78D6BB4A-8704-462F-AAB8-FC3AB4A0DD26}" srcOrd="6" destOrd="0" presId="urn:microsoft.com/office/officeart/2005/8/layout/process1"/>
    <dgm:cxn modelId="{C6C4664C-B89D-4213-82C5-B13930795C4D}" type="presParOf" srcId="{00A28B1B-2C27-4EBE-81F1-8906BF1CE3EA}" destId="{FB9AB6F4-0E44-4068-8AB2-205B81229D2D}" srcOrd="7" destOrd="0" presId="urn:microsoft.com/office/officeart/2005/8/layout/process1"/>
    <dgm:cxn modelId="{4303C0D8-A232-4B1E-8ACC-BE89662DE603}" type="presParOf" srcId="{FB9AB6F4-0E44-4068-8AB2-205B81229D2D}" destId="{4E0334A8-E245-4B9A-9042-CC070C9D126F}" srcOrd="0" destOrd="0" presId="urn:microsoft.com/office/officeart/2005/8/layout/process1"/>
    <dgm:cxn modelId="{41AE8715-DE39-4C22-889A-85E5A1C2DF18}" type="presParOf" srcId="{00A28B1B-2C27-4EBE-81F1-8906BF1CE3EA}" destId="{0913B7BF-16C6-4DED-A7C5-9F52BCA7569F}" srcOrd="8" destOrd="0" presId="urn:microsoft.com/office/officeart/2005/8/layout/process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B8F6C5F-CC72-44D4-AFAC-80FDDB6DC295}">
      <dsp:nvSpPr>
        <dsp:cNvPr id="0" name=""/>
        <dsp:cNvSpPr/>
      </dsp:nvSpPr>
      <dsp:spPr>
        <a:xfrm>
          <a:off x="855" y="3232147"/>
          <a:ext cx="7453999" cy="1483619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ctr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3400" kern="1200" dirty="0"/>
            <a:t>Primary care</a:t>
          </a:r>
        </a:p>
        <a:p>
          <a:pPr marL="0" lvl="0" indent="0" algn="ctr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3400" kern="1200" dirty="0"/>
            <a:t>(low intensity, Mental Health Check In)</a:t>
          </a:r>
        </a:p>
      </dsp:txBody>
      <dsp:txXfrm>
        <a:off x="44309" y="3275601"/>
        <a:ext cx="7367091" cy="1396711"/>
      </dsp:txXfrm>
    </dsp:sp>
    <dsp:sp modelId="{4379F923-A074-459B-A914-1091DE85FC6A}">
      <dsp:nvSpPr>
        <dsp:cNvPr id="0" name=""/>
        <dsp:cNvSpPr/>
      </dsp:nvSpPr>
      <dsp:spPr>
        <a:xfrm>
          <a:off x="855" y="1617237"/>
          <a:ext cx="4869183" cy="1483619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3200" kern="1200" dirty="0"/>
            <a:t>Mixed middle:</a:t>
          </a:r>
        </a:p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2000" kern="1200" dirty="0"/>
            <a:t>Some community mental health, lots of private (GPs, psychologists, psychiatrists), NDIS</a:t>
          </a:r>
        </a:p>
      </dsp:txBody>
      <dsp:txXfrm>
        <a:off x="44309" y="1660691"/>
        <a:ext cx="4782275" cy="1396711"/>
      </dsp:txXfrm>
    </dsp:sp>
    <dsp:sp modelId="{F2804927-8A0C-4064-946F-ADBD7610564E}">
      <dsp:nvSpPr>
        <dsp:cNvPr id="0" name=""/>
        <dsp:cNvSpPr/>
      </dsp:nvSpPr>
      <dsp:spPr>
        <a:xfrm>
          <a:off x="855" y="2327"/>
          <a:ext cx="2384516" cy="1483619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3200" kern="1200" dirty="0"/>
            <a:t>NDIS</a:t>
          </a:r>
        </a:p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1800" kern="1200" dirty="0"/>
            <a:t>(individualised, privatised)</a:t>
          </a:r>
        </a:p>
      </dsp:txBody>
      <dsp:txXfrm>
        <a:off x="44309" y="45781"/>
        <a:ext cx="2297608" cy="1396711"/>
      </dsp:txXfrm>
    </dsp:sp>
    <dsp:sp modelId="{E21A581F-FAEE-4937-A772-E5E8732AEF1F}">
      <dsp:nvSpPr>
        <dsp:cNvPr id="0" name=""/>
        <dsp:cNvSpPr/>
      </dsp:nvSpPr>
      <dsp:spPr>
        <a:xfrm>
          <a:off x="2485522" y="2327"/>
          <a:ext cx="2384516" cy="1483619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marL="0" lvl="0" indent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2500" kern="1200" dirty="0"/>
            <a:t>Public hospital</a:t>
          </a:r>
        </a:p>
      </dsp:txBody>
      <dsp:txXfrm>
        <a:off x="2528976" y="45781"/>
        <a:ext cx="2297608" cy="1396711"/>
      </dsp:txXfrm>
    </dsp:sp>
    <dsp:sp modelId="{A1D22A0D-F3E7-4395-8E25-E1B9C4C0ACCC}">
      <dsp:nvSpPr>
        <dsp:cNvPr id="0" name=""/>
        <dsp:cNvSpPr/>
      </dsp:nvSpPr>
      <dsp:spPr>
        <a:xfrm>
          <a:off x="5070338" y="1617237"/>
          <a:ext cx="2384516" cy="1483619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marL="0" lvl="0" indent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2500" kern="1200" dirty="0"/>
            <a:t>PHNs</a:t>
          </a:r>
        </a:p>
        <a:p>
          <a:pPr marL="0" lvl="0" indent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2500" kern="1200" dirty="0"/>
            <a:t>(</a:t>
          </a:r>
          <a:r>
            <a:rPr lang="en-AU" sz="2500" kern="1200" dirty="0" err="1"/>
            <a:t>inc</a:t>
          </a:r>
          <a:r>
            <a:rPr lang="en-AU" sz="2500" kern="1200" dirty="0"/>
            <a:t> Medicare Mental Health)</a:t>
          </a:r>
        </a:p>
      </dsp:txBody>
      <dsp:txXfrm>
        <a:off x="5113792" y="1660691"/>
        <a:ext cx="2297608" cy="1396711"/>
      </dsp:txXfrm>
    </dsp:sp>
    <dsp:sp modelId="{225C248E-6C8A-460E-A2ED-94E545ECEFBE}">
      <dsp:nvSpPr>
        <dsp:cNvPr id="0" name=""/>
        <dsp:cNvSpPr/>
      </dsp:nvSpPr>
      <dsp:spPr>
        <a:xfrm>
          <a:off x="5070338" y="2327"/>
          <a:ext cx="2384516" cy="1483619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marL="0" lvl="0" indent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2500" kern="1200" dirty="0"/>
            <a:t>Private specialists, hospitals</a:t>
          </a:r>
        </a:p>
      </dsp:txBody>
      <dsp:txXfrm>
        <a:off x="5113792" y="45781"/>
        <a:ext cx="2297608" cy="1396711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B23AAC4-9FE2-419C-A162-15250B19168A}">
      <dsp:nvSpPr>
        <dsp:cNvPr id="0" name=""/>
        <dsp:cNvSpPr/>
      </dsp:nvSpPr>
      <dsp:spPr>
        <a:xfrm>
          <a:off x="2151152" y="0"/>
          <a:ext cx="2151152" cy="1434101"/>
        </a:xfrm>
        <a:prstGeom prst="trapezoid">
          <a:avLst>
            <a:gd name="adj" fmla="val 75000"/>
          </a:avLst>
        </a:prstGeom>
        <a:solidFill>
          <a:schemeClr val="accent1">
            <a:lumMod val="7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5400" tIns="25400" rIns="25400" bIns="254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br>
            <a:rPr lang="en-AU" sz="2000" b="1" kern="1200">
              <a:solidFill>
                <a:schemeClr val="bg1"/>
              </a:solidFill>
              <a:latin typeface="Karla" pitchFamily="2" charset="0"/>
              <a:ea typeface="Karla" pitchFamily="2" charset="0"/>
            </a:rPr>
          </a:br>
          <a:br>
            <a:rPr lang="en-AU" sz="2000" b="1" kern="1200">
              <a:solidFill>
                <a:schemeClr val="bg1"/>
              </a:solidFill>
              <a:latin typeface="Karla" pitchFamily="2" charset="0"/>
              <a:ea typeface="Karla" pitchFamily="2" charset="0"/>
            </a:rPr>
          </a:br>
          <a:r>
            <a:rPr lang="en-AU" sz="2000" b="1" kern="1200">
              <a:solidFill>
                <a:schemeClr val="bg1"/>
              </a:solidFill>
              <a:latin typeface="Karla" pitchFamily="2" charset="0"/>
              <a:ea typeface="Karla" pitchFamily="2" charset="0"/>
            </a:rPr>
            <a:t>Payment         KPIs</a:t>
          </a:r>
        </a:p>
      </dsp:txBody>
      <dsp:txXfrm>
        <a:off x="2151152" y="0"/>
        <a:ext cx="2151152" cy="1434101"/>
      </dsp:txXfrm>
    </dsp:sp>
    <dsp:sp modelId="{EB91A540-132E-4B01-848F-D34075B641FE}">
      <dsp:nvSpPr>
        <dsp:cNvPr id="0" name=""/>
        <dsp:cNvSpPr/>
      </dsp:nvSpPr>
      <dsp:spPr>
        <a:xfrm>
          <a:off x="1075576" y="1434101"/>
          <a:ext cx="4302304" cy="1434101"/>
        </a:xfrm>
        <a:prstGeom prst="trapezoid">
          <a:avLst>
            <a:gd name="adj" fmla="val 75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5400" tIns="25400" rIns="25400" bIns="254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ts val="0"/>
            </a:spcAft>
            <a:buClrTx/>
            <a:buSzTx/>
            <a:buFontTx/>
            <a:buNone/>
          </a:pPr>
          <a:r>
            <a:rPr kumimoji="0" lang="en-AU" sz="2000" b="1" i="0" u="none" strike="noStrike" kern="1200" cap="none" spc="0" normalizeH="0" baseline="0" noProof="0">
              <a:ln/>
              <a:solidFill>
                <a:schemeClr val="bg1"/>
              </a:solidFill>
              <a:effectLst/>
              <a:uLnTx/>
              <a:uFillTx/>
              <a:latin typeface="Karla" pitchFamily="2" charset="0"/>
              <a:ea typeface="+mn-ea"/>
              <a:cs typeface="+mn-cs"/>
            </a:rPr>
            <a:t>Key Performance Indicators </a:t>
          </a: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ClrTx/>
            <a:buSzTx/>
            <a:buFontTx/>
            <a:buNone/>
          </a:pPr>
          <a:r>
            <a:rPr kumimoji="0" lang="en-AU" sz="2000" b="1" i="0" u="none" strike="noStrike" kern="1200" cap="none" spc="0" normalizeH="0" baseline="0" noProof="0">
              <a:ln/>
              <a:solidFill>
                <a:schemeClr val="bg1"/>
              </a:solidFill>
              <a:effectLst/>
              <a:uLnTx/>
              <a:uFillTx/>
              <a:latin typeface="Karla" pitchFamily="2" charset="0"/>
              <a:ea typeface="+mn-ea"/>
              <a:cs typeface="+mn-cs"/>
            </a:rPr>
            <a:t>(&amp; Deliverables) </a:t>
          </a:r>
          <a:endParaRPr lang="en-AU" sz="2000" kern="1200">
            <a:solidFill>
              <a:schemeClr val="bg1"/>
            </a:solidFill>
          </a:endParaRPr>
        </a:p>
      </dsp:txBody>
      <dsp:txXfrm>
        <a:off x="1828479" y="1434101"/>
        <a:ext cx="2796498" cy="1434101"/>
      </dsp:txXfrm>
    </dsp:sp>
    <dsp:sp modelId="{9AE83908-AB65-45A5-9818-9EC72301FCF7}">
      <dsp:nvSpPr>
        <dsp:cNvPr id="0" name=""/>
        <dsp:cNvSpPr/>
      </dsp:nvSpPr>
      <dsp:spPr>
        <a:xfrm>
          <a:off x="0" y="2868202"/>
          <a:ext cx="6453457" cy="1434101"/>
        </a:xfrm>
        <a:prstGeom prst="trapezoid">
          <a:avLst>
            <a:gd name="adj" fmla="val 75000"/>
          </a:avLst>
        </a:prstGeom>
        <a:solidFill>
          <a:schemeClr val="accent1">
            <a:lumMod val="60000"/>
            <a:lumOff val="4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5400" tIns="25400" rIns="25400" bIns="254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ClrTx/>
            <a:buSzTx/>
            <a:buFontTx/>
            <a:buNone/>
          </a:pPr>
          <a:r>
            <a:rPr lang="en-AU" sz="2000" b="1" kern="1200">
              <a:solidFill>
                <a:schemeClr val="bg1"/>
              </a:solidFill>
              <a:latin typeface="Karla" pitchFamily="2" charset="0"/>
            </a:rPr>
            <a:t>Data requirements</a:t>
          </a:r>
          <a:endParaRPr lang="en-AU" sz="2000" kern="1200">
            <a:solidFill>
              <a:schemeClr val="bg1"/>
            </a:solidFill>
          </a:endParaRPr>
        </a:p>
      </dsp:txBody>
      <dsp:txXfrm>
        <a:off x="1129354" y="2868202"/>
        <a:ext cx="4194747" cy="1434101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8B72AAA-32D8-464D-879A-FE7A51A2ABEA}">
      <dsp:nvSpPr>
        <dsp:cNvPr id="0" name=""/>
        <dsp:cNvSpPr/>
      </dsp:nvSpPr>
      <dsp:spPr>
        <a:xfrm>
          <a:off x="3601" y="1450057"/>
          <a:ext cx="1574824" cy="1122062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1600" kern="1200" dirty="0"/>
            <a:t>Funding fragmentation from Commonwealth</a:t>
          </a:r>
        </a:p>
      </dsp:txBody>
      <dsp:txXfrm>
        <a:off x="36465" y="1482921"/>
        <a:ext cx="1509096" cy="1056334"/>
      </dsp:txXfrm>
    </dsp:sp>
    <dsp:sp modelId="{A6B521D5-D062-4F3B-B14F-4493643EF018}">
      <dsp:nvSpPr>
        <dsp:cNvPr id="0" name=""/>
        <dsp:cNvSpPr/>
      </dsp:nvSpPr>
      <dsp:spPr>
        <a:xfrm>
          <a:off x="1735908" y="1815810"/>
          <a:ext cx="333862" cy="390556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AU" sz="1100" kern="1200"/>
        </a:p>
      </dsp:txBody>
      <dsp:txXfrm>
        <a:off x="1735908" y="1893921"/>
        <a:ext cx="233703" cy="234334"/>
      </dsp:txXfrm>
    </dsp:sp>
    <dsp:sp modelId="{3B3F94BD-462D-4172-81BE-A820312CD051}">
      <dsp:nvSpPr>
        <dsp:cNvPr id="0" name=""/>
        <dsp:cNvSpPr/>
      </dsp:nvSpPr>
      <dsp:spPr>
        <a:xfrm>
          <a:off x="2208355" y="1450057"/>
          <a:ext cx="1574824" cy="1122062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1600" kern="1200"/>
            <a:t>Funding fragmentation by PHN</a:t>
          </a:r>
          <a:endParaRPr lang="en-AU" sz="1600" kern="1200" dirty="0"/>
        </a:p>
      </dsp:txBody>
      <dsp:txXfrm>
        <a:off x="2241219" y="1482921"/>
        <a:ext cx="1509096" cy="1056334"/>
      </dsp:txXfrm>
    </dsp:sp>
    <dsp:sp modelId="{1DD475A2-0829-4390-BA81-73697276C5E6}">
      <dsp:nvSpPr>
        <dsp:cNvPr id="0" name=""/>
        <dsp:cNvSpPr/>
      </dsp:nvSpPr>
      <dsp:spPr>
        <a:xfrm>
          <a:off x="3940662" y="1815810"/>
          <a:ext cx="333862" cy="390556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AU" sz="1100" kern="1200"/>
        </a:p>
      </dsp:txBody>
      <dsp:txXfrm>
        <a:off x="3940662" y="1893921"/>
        <a:ext cx="233703" cy="234334"/>
      </dsp:txXfrm>
    </dsp:sp>
    <dsp:sp modelId="{C7163F8B-3916-4B48-8DB2-6316FB0C4B79}">
      <dsp:nvSpPr>
        <dsp:cNvPr id="0" name=""/>
        <dsp:cNvSpPr/>
      </dsp:nvSpPr>
      <dsp:spPr>
        <a:xfrm>
          <a:off x="4413109" y="1450057"/>
          <a:ext cx="1574824" cy="1122062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1600" kern="1200" dirty="0"/>
            <a:t>Delivery fragmentation</a:t>
          </a:r>
        </a:p>
      </dsp:txBody>
      <dsp:txXfrm>
        <a:off x="4445973" y="1482921"/>
        <a:ext cx="1509096" cy="1056334"/>
      </dsp:txXfrm>
    </dsp:sp>
    <dsp:sp modelId="{45AA73EC-56DF-46C9-8DB7-8181D522BF4F}">
      <dsp:nvSpPr>
        <dsp:cNvPr id="0" name=""/>
        <dsp:cNvSpPr/>
      </dsp:nvSpPr>
      <dsp:spPr>
        <a:xfrm>
          <a:off x="6145416" y="1815810"/>
          <a:ext cx="333862" cy="390556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AU" sz="1100" kern="1200"/>
        </a:p>
      </dsp:txBody>
      <dsp:txXfrm>
        <a:off x="6145416" y="1893921"/>
        <a:ext cx="233703" cy="234334"/>
      </dsp:txXfrm>
    </dsp:sp>
    <dsp:sp modelId="{4474CC11-455B-4767-9888-B875339FEA3E}">
      <dsp:nvSpPr>
        <dsp:cNvPr id="0" name=""/>
        <dsp:cNvSpPr/>
      </dsp:nvSpPr>
      <dsp:spPr>
        <a:xfrm>
          <a:off x="6617863" y="1450057"/>
          <a:ext cx="1574824" cy="1122062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1600" kern="1200" dirty="0"/>
            <a:t>Potential failure to meet needs and inefficiency in delivery </a:t>
          </a:r>
        </a:p>
      </dsp:txBody>
      <dsp:txXfrm>
        <a:off x="6650727" y="1482921"/>
        <a:ext cx="1509096" cy="1056334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1F2DE54-61EC-4688-BE5E-C8DDFB9C335A}">
      <dsp:nvSpPr>
        <dsp:cNvPr id="0" name=""/>
        <dsp:cNvSpPr/>
      </dsp:nvSpPr>
      <dsp:spPr>
        <a:xfrm>
          <a:off x="5066" y="1700394"/>
          <a:ext cx="1570739" cy="201787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1600" kern="1200" dirty="0"/>
            <a:t>Funding fragmentation by Commonwealth</a:t>
          </a:r>
        </a:p>
      </dsp:txBody>
      <dsp:txXfrm>
        <a:off x="51071" y="1746399"/>
        <a:ext cx="1478729" cy="1925868"/>
      </dsp:txXfrm>
    </dsp:sp>
    <dsp:sp modelId="{D5B4AB35-043A-4864-B8F5-1A0B016D48D3}">
      <dsp:nvSpPr>
        <dsp:cNvPr id="0" name=""/>
        <dsp:cNvSpPr/>
      </dsp:nvSpPr>
      <dsp:spPr>
        <a:xfrm>
          <a:off x="1732880" y="2514561"/>
          <a:ext cx="332996" cy="389543"/>
        </a:xfrm>
        <a:prstGeom prst="rightArrow">
          <a:avLst>
            <a:gd name="adj1" fmla="val 60000"/>
            <a:gd name="adj2" fmla="val 50000"/>
          </a:avLst>
        </a:prstGeom>
        <a:solidFill>
          <a:srgbClr val="002060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AU" sz="1100" kern="1200"/>
        </a:p>
      </dsp:txBody>
      <dsp:txXfrm>
        <a:off x="1732880" y="2592470"/>
        <a:ext cx="233097" cy="233725"/>
      </dsp:txXfrm>
    </dsp:sp>
    <dsp:sp modelId="{F1BB0ACB-F06C-4086-8D85-D3117D52D544}">
      <dsp:nvSpPr>
        <dsp:cNvPr id="0" name=""/>
        <dsp:cNvSpPr/>
      </dsp:nvSpPr>
      <dsp:spPr>
        <a:xfrm>
          <a:off x="2204101" y="1700394"/>
          <a:ext cx="1570739" cy="201787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1600" kern="1200" dirty="0"/>
            <a:t>Funding integration by PHN (consistent with Deeds) and funding redesign</a:t>
          </a:r>
        </a:p>
      </dsp:txBody>
      <dsp:txXfrm>
        <a:off x="2250106" y="1746399"/>
        <a:ext cx="1478729" cy="1925868"/>
      </dsp:txXfrm>
    </dsp:sp>
    <dsp:sp modelId="{CAD9FB12-5DEE-4AEF-991F-49FADD356EC5}">
      <dsp:nvSpPr>
        <dsp:cNvPr id="0" name=""/>
        <dsp:cNvSpPr/>
      </dsp:nvSpPr>
      <dsp:spPr>
        <a:xfrm>
          <a:off x="3931915" y="2514561"/>
          <a:ext cx="332996" cy="389543"/>
        </a:xfrm>
        <a:prstGeom prst="rightArrow">
          <a:avLst>
            <a:gd name="adj1" fmla="val 60000"/>
            <a:gd name="adj2" fmla="val 50000"/>
          </a:avLst>
        </a:prstGeom>
        <a:solidFill>
          <a:srgbClr val="002060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AU" sz="1100" kern="1200"/>
        </a:p>
      </dsp:txBody>
      <dsp:txXfrm>
        <a:off x="3931915" y="2592470"/>
        <a:ext cx="233097" cy="233725"/>
      </dsp:txXfrm>
    </dsp:sp>
    <dsp:sp modelId="{4D03D311-4A51-4B99-A4B5-5CBCB6DFDD85}">
      <dsp:nvSpPr>
        <dsp:cNvPr id="0" name=""/>
        <dsp:cNvSpPr/>
      </dsp:nvSpPr>
      <dsp:spPr>
        <a:xfrm>
          <a:off x="4403136" y="1700394"/>
          <a:ext cx="1570739" cy="201787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1600" kern="1200" dirty="0"/>
            <a:t>Allocation to geographic areas </a:t>
          </a:r>
          <a:r>
            <a:rPr lang="en-AU" sz="1600" i="1" kern="1200" dirty="0"/>
            <a:t>(on weighted needs basis) to facilitate equity </a:t>
          </a:r>
          <a:r>
            <a:rPr lang="en-AU" sz="1600" kern="1200" dirty="0"/>
            <a:t>and integrated approach</a:t>
          </a:r>
        </a:p>
      </dsp:txBody>
      <dsp:txXfrm>
        <a:off x="4449141" y="1746399"/>
        <a:ext cx="1478729" cy="1925868"/>
      </dsp:txXfrm>
    </dsp:sp>
    <dsp:sp modelId="{DFB8D070-138A-409E-A1EE-4EC45301D267}">
      <dsp:nvSpPr>
        <dsp:cNvPr id="0" name=""/>
        <dsp:cNvSpPr/>
      </dsp:nvSpPr>
      <dsp:spPr>
        <a:xfrm>
          <a:off x="6130950" y="2514561"/>
          <a:ext cx="332996" cy="389543"/>
        </a:xfrm>
        <a:prstGeom prst="rightArrow">
          <a:avLst>
            <a:gd name="adj1" fmla="val 60000"/>
            <a:gd name="adj2" fmla="val 50000"/>
          </a:avLst>
        </a:prstGeom>
        <a:solidFill>
          <a:srgbClr val="002060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AU" sz="1100" kern="1200"/>
        </a:p>
      </dsp:txBody>
      <dsp:txXfrm>
        <a:off x="6130950" y="2592470"/>
        <a:ext cx="233097" cy="233725"/>
      </dsp:txXfrm>
    </dsp:sp>
    <dsp:sp modelId="{78D6BB4A-8704-462F-AAB8-FC3AB4A0DD26}">
      <dsp:nvSpPr>
        <dsp:cNvPr id="0" name=""/>
        <dsp:cNvSpPr/>
      </dsp:nvSpPr>
      <dsp:spPr>
        <a:xfrm>
          <a:off x="6602171" y="1700394"/>
          <a:ext cx="1570739" cy="201787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1600" kern="1200" dirty="0"/>
            <a:t>Delivery integration</a:t>
          </a:r>
        </a:p>
      </dsp:txBody>
      <dsp:txXfrm>
        <a:off x="6648176" y="1746399"/>
        <a:ext cx="1478729" cy="1925868"/>
      </dsp:txXfrm>
    </dsp:sp>
    <dsp:sp modelId="{FB9AB6F4-0E44-4068-8AB2-205B81229D2D}">
      <dsp:nvSpPr>
        <dsp:cNvPr id="0" name=""/>
        <dsp:cNvSpPr/>
      </dsp:nvSpPr>
      <dsp:spPr>
        <a:xfrm>
          <a:off x="8329985" y="2514561"/>
          <a:ext cx="332996" cy="389543"/>
        </a:xfrm>
        <a:prstGeom prst="rightArrow">
          <a:avLst>
            <a:gd name="adj1" fmla="val 60000"/>
            <a:gd name="adj2" fmla="val 50000"/>
          </a:avLst>
        </a:prstGeom>
        <a:solidFill>
          <a:srgbClr val="002060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AU" sz="1100" kern="1200"/>
        </a:p>
      </dsp:txBody>
      <dsp:txXfrm>
        <a:off x="8329985" y="2592470"/>
        <a:ext cx="233097" cy="233725"/>
      </dsp:txXfrm>
    </dsp:sp>
    <dsp:sp modelId="{0913B7BF-16C6-4DED-A7C5-9F52BCA7569F}">
      <dsp:nvSpPr>
        <dsp:cNvPr id="0" name=""/>
        <dsp:cNvSpPr/>
      </dsp:nvSpPr>
      <dsp:spPr>
        <a:xfrm>
          <a:off x="8801206" y="1700394"/>
          <a:ext cx="1570739" cy="201787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1600" kern="1200" dirty="0"/>
            <a:t>Better meet needs and increased efficiency</a:t>
          </a:r>
        </a:p>
      </dsp:txBody>
      <dsp:txXfrm>
        <a:off x="8847211" y="1746399"/>
        <a:ext cx="1478729" cy="1925868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architecture">
  <dgm:title val="Architecture Layout"/>
  <dgm:desc val="Use to show hierarchical relationships that build from the bottom up. This layout works well for showing architectural components or objects that build on other objects."/>
  <dgm:catLst>
    <dgm:cat type="hierarchy" pri="4500"/>
    <dgm:cat type="list" pri="24500"/>
    <dgm:cat type="relationship" pri="10500"/>
    <dgm:cat type="officeonline" pri="7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b"/>
        </dgm:alg>
      </dgm:if>
      <dgm:else name="Name3">
        <dgm:alg type="lin">
          <dgm:param type="linDir" val="fromR"/>
          <dgm:param type="nodeVertAlign" val="b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B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b"/>
              </dgm:alg>
            </dgm:if>
            <dgm:else name="Name10">
              <dgm:alg type="lin">
                <dgm:param type="linDir" val="fromR"/>
                <dgm:param type="nodeVertAlign" val="b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B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b"/>
                    </dgm:alg>
                  </dgm:if>
                  <dgm:else name="Name17">
                    <dgm:alg type="lin">
                      <dgm:param type="linDir" val="fromR"/>
                      <dgm:param type="nodeVertAlign" val="b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B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b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b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B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b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b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pyramid1">
  <dgm:title val=""/>
  <dgm:desc val=""/>
  <dgm:catLst>
    <dgm:cat type="pyramid" pri="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pyra">
          <dgm:param type="linDir" val="fromB"/>
          <dgm:param type="txDir" val="fromT"/>
          <dgm:param type="pyraAcctPos" val="aft"/>
          <dgm:param type="pyraAcctTxMar" val="step"/>
          <dgm:param type="pyraAcctBkgdNode" val="acctBkgd"/>
          <dgm:param type="pyraAcctTxNode" val="acctTx"/>
          <dgm:param type="pyraLvlNode" val="level"/>
        </dgm:alg>
      </dgm:if>
      <dgm:else name="Name3">
        <dgm:alg type="pyra">
          <dgm:param type="linDir" val="fromB"/>
          <dgm:param type="txDir" val="fromT"/>
          <dgm:param type="pyraAcctPos" val="bef"/>
          <dgm:param type="pyraAcctTxMar" val="step"/>
          <dgm:param type="pyraAcctBkgdNode" val="acctBkgd"/>
          <dgm:param type="pyraAcctTxNode" val="acctTx"/>
          <dgm:param type="pyraLvlNode" val="level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ptType="all node" func="maxDepth" op="gte" val="2">
        <dgm:constrLst>
          <dgm:constr type="primFontSz" for="des" forName="levelTx" op="equ"/>
          <dgm:constr type="secFontSz" for="des" forName="acctTx" op="equ"/>
          <dgm:constr type="pyraAcctRatio" val="0.32"/>
        </dgm:constrLst>
      </dgm:if>
      <dgm:else name="Name6">
        <dgm:constrLst>
          <dgm:constr type="primFontSz" for="des" forName="levelTx" op="equ"/>
          <dgm:constr type="secFontSz" for="des" forName="acctTx" op="equ"/>
          <dgm:constr type="pyraAcctRatio"/>
        </dgm:constrLst>
      </dgm:else>
    </dgm:choose>
    <dgm:ruleLst/>
    <dgm:forEach name="Name7" axis="ch" ptType="node">
      <dgm:layoutNode name="Name8">
        <dgm:alg type="composite">
          <dgm:param type="horzAlign" val="none"/>
        </dgm:alg>
        <dgm:shape xmlns:r="http://schemas.openxmlformats.org/officeDocument/2006/relationships" r:blip="">
          <dgm:adjLst/>
        </dgm:shape>
        <dgm:presOf/>
        <dgm:choose name="Name9">
          <dgm:if name="Name10" axis="self" ptType="node" func="pos" op="equ" val="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/>
              <dgm:constr type="h" for="ch" forName="levelTx" refType="h" refFor="ch" refForName="level"/>
            </dgm:constrLst>
          </dgm:if>
          <dgm:else name="Name1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 fact="0.65"/>
              <dgm:constr type="h" for="ch" forName="levelTx" refType="h" refFor="ch" refForName="level"/>
            </dgm:constrLst>
          </dgm:else>
        </dgm:choose>
        <dgm:ruleLst/>
        <dgm:choose name="Name12">
          <dgm:if name="Name13" axis="ch" ptType="node" func="cnt" op="gte" val="1">
            <dgm:layoutNode name="acctBkgd" styleLbl="alignAcc1">
              <dgm:alg type="sp"/>
              <dgm:shape xmlns:r="http://schemas.openxmlformats.org/officeDocument/2006/relationships" type="nonIsoscelesTrapezoid" r:blip="">
                <dgm:adjLst/>
              </dgm:shape>
              <dgm:presOf axis="des" ptType="node"/>
              <dgm:constrLst/>
              <dgm:ruleLst/>
            </dgm:layoutNode>
            <dgm:layoutNode name="acctTx" styleLbl="alignAcc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type="nonIsoscelesTrapezoid" r:blip="" hideGeom="1">
                <dgm:adjLst/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3"/>
                <dgm:constr type="bMarg" refType="secFontSz" fact="0.3"/>
                <dgm:constr type="lMarg" refType="secFontSz" fact="0.3"/>
                <dgm:constr type="rMarg" refType="secFontSz" fact="0.3"/>
              </dgm:constrLst>
              <dgm:ruleLst>
                <dgm:rule type="secFontSz" val="5" fact="NaN" max="NaN"/>
              </dgm:ruleLst>
            </dgm:layoutNode>
          </dgm:if>
          <dgm:else name="Name14"/>
        </dgm:choose>
        <dgm:layoutNode name="level">
          <dgm:varLst>
            <dgm:chMax val="1"/>
            <dgm:bulletEnabled val="1"/>
          </dgm:varLst>
          <dgm:alg type="sp"/>
          <dgm:shape xmlns:r="http://schemas.openxmlformats.org/officeDocument/2006/relationships" type="trapezoid" r:blip="">
            <dgm:adjLst/>
          </dgm:shape>
          <dgm:presOf axis="self"/>
          <dgm:constrLst>
            <dgm:constr type="h" val="500"/>
            <dgm:constr type="w" val="1"/>
          </dgm:constrLst>
          <dgm:ruleLst/>
        </dgm:layoutNode>
        <dgm:layoutNode name="levelTx" styleLbl="revTx">
          <dgm:varLst>
            <dgm:chMax val="1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layoutNod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process1">
  <dgm:title val=""/>
  <dgm:desc val=""/>
  <dgm:catLst>
    <dgm:cat type="process" pri="1000"/>
    <dgm:cat type="convert" pri="15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h" for="ch" ptType="node" op="equ"/>
      <dgm:constr type="primFontSz" for="ch" ptType="node" op="equ" val="65"/>
      <dgm:constr type="w" for="ch" ptType="sibTrans" refType="w" refFor="ch" refPtType="node" op="equ" fact="0.4"/>
      <dgm:constr type="h" for="ch" ptType="sibTrans" op="equ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6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18" fact="NaN" max="NaN"/>
          <dgm:rule type="h" val="NaN" fact="1.5" max="NaN"/>
          <dgm:rule type="primFontSz" val="5" fact="NaN" max="NaN"/>
          <dgm:rule type="h" val="INF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  <dgm:constr type="begPad" refType="connDist" fact="0.25"/>
            <dgm:constr type="endPad" refType="connDist" fact="0.22"/>
          </dgm:constrLst>
          <dgm:ruleLst/>
          <dgm:layoutNode name="connectorText">
            <dgm:alg type="tx">
              <dgm:param type="autoTxRot" val="grav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process1">
  <dgm:title val=""/>
  <dgm:desc val=""/>
  <dgm:catLst>
    <dgm:cat type="process" pri="1000"/>
    <dgm:cat type="convert" pri="15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h" for="ch" ptType="node" op="equ"/>
      <dgm:constr type="primFontSz" for="ch" ptType="node" op="equ" val="65"/>
      <dgm:constr type="w" for="ch" ptType="sibTrans" refType="w" refFor="ch" refPtType="node" op="equ" fact="0.4"/>
      <dgm:constr type="h" for="ch" ptType="sibTrans" op="equ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6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18" fact="NaN" max="NaN"/>
          <dgm:rule type="h" val="NaN" fact="1.5" max="NaN"/>
          <dgm:rule type="primFontSz" val="5" fact="NaN" max="NaN"/>
          <dgm:rule type="h" val="INF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  <dgm:constr type="begPad" refType="connDist" fact="0.25"/>
            <dgm:constr type="endPad" refType="connDist" fact="0.22"/>
          </dgm:constrLst>
          <dgm:ruleLst/>
          <dgm:layoutNode name="connectorText">
            <dgm:alg type="tx">
              <dgm:param type="autoTxRot" val="grav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7723" cy="49845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3141" y="0"/>
            <a:ext cx="2947723" cy="49845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099A2C-C370-4530-BF33-47C3AB493243}" type="datetimeFigureOut">
              <a:rPr lang="en-AU" smtClean="0"/>
              <a:t>14/05/2026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9475" cy="33528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0244" y="4781014"/>
            <a:ext cx="5441950" cy="3911739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36123"/>
            <a:ext cx="2947723" cy="49845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3141" y="9436123"/>
            <a:ext cx="2947723" cy="49845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E4B725-2203-4ED2-9256-A661C18EFA60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932654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B2EC04-E6DC-9783-49C2-B911D9EB1F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CE985F8-D78C-F6DF-6C07-01A3C67EC9B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BA6BE57-72DF-36DA-2211-FC6EF9BA34E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>
                <a:latin typeface="Karla"/>
              </a:rPr>
              <a:t>Purpose: Describe how payment structure works in relation to KPIs. </a:t>
            </a:r>
            <a:endParaRPr lang="en-AU"/>
          </a:p>
          <a:p>
            <a:endParaRPr lang="en-AU"/>
          </a:p>
          <a:p>
            <a:r>
              <a:rPr lang="en-AU">
                <a:latin typeface="Karla"/>
              </a:rPr>
              <a:t>Talking Points:</a:t>
            </a:r>
            <a:endParaRPr lang="en-AU"/>
          </a:p>
          <a:p>
            <a:pPr marL="171450" indent="-171450">
              <a:buFont typeface="Calibri"/>
              <a:buChar char="-"/>
            </a:pPr>
            <a:r>
              <a:rPr lang="en-AU">
                <a:latin typeface="Karla"/>
              </a:rPr>
              <a:t>Tiered payment model with a small set of KPIs and a broader Data specification directly operationalises outcomes-linked commissioning. I.e. Gives providers line-of-sight from KPIs to payment.</a:t>
            </a:r>
            <a:endParaRPr lang="en-AU"/>
          </a:p>
          <a:p>
            <a:pPr marL="1085850" lvl="1" indent="-171450">
              <a:buFont typeface="Courier New"/>
              <a:buChar char="o"/>
            </a:pPr>
            <a:r>
              <a:rPr lang="en-AU">
                <a:latin typeface="Karla"/>
              </a:rPr>
              <a:t>Common KPIs, </a:t>
            </a:r>
          </a:p>
          <a:p>
            <a:pPr marL="1085850" lvl="1" indent="-171450">
              <a:buFont typeface="Courier New"/>
              <a:buChar char="o"/>
            </a:pPr>
            <a:r>
              <a:rPr lang="en-AU">
                <a:latin typeface="Karla"/>
              </a:rPr>
              <a:t>Unified Data model </a:t>
            </a:r>
          </a:p>
          <a:p>
            <a:pPr marL="1085850" lvl="1" indent="-171450">
              <a:buFont typeface="Courier New"/>
              <a:buChar char="o"/>
            </a:pPr>
            <a:r>
              <a:rPr lang="en-AU">
                <a:latin typeface="Karla"/>
              </a:rPr>
              <a:t>Standardised contract management </a:t>
            </a:r>
          </a:p>
          <a:p>
            <a:pPr marL="171450" indent="-171450">
              <a:buFont typeface="Calibri"/>
              <a:buChar char="-"/>
            </a:pPr>
            <a:r>
              <a:rPr lang="en-AU">
                <a:latin typeface="Karla"/>
              </a:rPr>
              <a:t>Aligns with the national plan to rebalance incentives from volume to value. </a:t>
            </a:r>
            <a:endParaRPr lang="en-AU"/>
          </a:p>
          <a:p>
            <a:pPr marL="171450" indent="-171450">
              <a:buFont typeface="Calibri"/>
              <a:buChar char="-"/>
            </a:pPr>
            <a:r>
              <a:rPr lang="en-AU">
                <a:latin typeface="Karla"/>
              </a:rPr>
              <a:t>Reporting KPIs to the Commonwealth remain the same. </a:t>
            </a:r>
            <a:endParaRPr lang="en-AU"/>
          </a:p>
          <a:p>
            <a:pPr marL="171450" indent="-171450">
              <a:buFont typeface="Calibri"/>
              <a:buChar char="-"/>
            </a:pPr>
            <a:endParaRPr lang="en-AU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08D25B4-DD07-1BAD-6C96-FB5FEF5F673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FC905E4-0F1D-4AA9-AFAF-CA88ABC2AC42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720026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9B1E1C-D8D6-8051-CDD7-3642F2579A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EDE44CA-4A51-8DAA-4DA9-0491ED5A4E6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F72BDCF-A2FD-1640-FA6A-DC6768F2750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>
                <a:latin typeface="Karla"/>
              </a:rPr>
              <a:t>Purpose: Describe further breakdown of payment structure.</a:t>
            </a:r>
          </a:p>
          <a:p>
            <a:endParaRPr lang="en-AU"/>
          </a:p>
          <a:p>
            <a:r>
              <a:rPr lang="en-AU">
                <a:latin typeface="Karla"/>
              </a:rPr>
              <a:t>Talking Points:</a:t>
            </a:r>
          </a:p>
          <a:p>
            <a:pPr marL="171450" indent="-171450">
              <a:buFont typeface="Calibri"/>
              <a:buChar char="-"/>
            </a:pPr>
            <a:endParaRPr lang="en-AU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64FDFB3-65DB-180A-30F7-4AA7E7E3512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FC905E4-0F1D-4AA9-AFAF-CA88ABC2AC42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326901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A427D2-3AD2-CA75-6B13-5E57A89DC4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378C7F2-1C4E-5EFB-40AD-AF1DDE4A805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EADED68-F120-844D-DC2D-2DD5251DC18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>
                <a:latin typeface="Karla"/>
              </a:rPr>
              <a:t>Purpose: Describe 3 year plan for payment mechanisms. </a:t>
            </a:r>
          </a:p>
          <a:p>
            <a:endParaRPr lang="en-AU"/>
          </a:p>
          <a:p>
            <a:r>
              <a:rPr lang="en-AU">
                <a:latin typeface="Karla"/>
              </a:rPr>
              <a:t>Talking Points:</a:t>
            </a:r>
          </a:p>
          <a:p>
            <a:pPr marL="171450" indent="-171450">
              <a:buFont typeface="Calibri"/>
              <a:buChar char="-"/>
            </a:pPr>
            <a:endParaRPr lang="en-AU"/>
          </a:p>
          <a:p>
            <a:pPr marL="171450" indent="-171450">
              <a:buFont typeface="Calibri"/>
              <a:buChar char="-"/>
            </a:pPr>
            <a:endParaRPr lang="en-AU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7EB0F73-7170-16DC-1A14-CEB7777A775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FC905E4-0F1D-4AA9-AFAF-CA88ABC2AC42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79370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6" name="Text Placeholder 135">
            <a:extLst>
              <a:ext uri="{FF2B5EF4-FFF2-40B4-BE49-F238E27FC236}">
                <a16:creationId xmlns:a16="http://schemas.microsoft.com/office/drawing/2014/main" id="{56E7987E-D425-4641-A476-A2F2AFEFA92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 dpi="0" rotWithShape="1">
            <a:blip r:embed="rId2"/>
            <a:srcRect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232500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6538648" cy="6857998"/>
          </a:xfrm>
          <a:solidFill>
            <a:schemeClr val="bg1">
              <a:lumMod val="85000"/>
            </a:schemeClr>
          </a:solidFill>
        </p:spPr>
        <p:txBody>
          <a:bodyPr lIns="360000" tIns="360000" rIns="72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1BB3B2C9-CFDB-4AF2-BE63-E2AF8B0E7505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814888" y="0"/>
            <a:ext cx="738981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7255" y="616633"/>
            <a:ext cx="1260000" cy="126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0" name="AutoShape 7">
            <a:extLst>
              <a:ext uri="{FF2B5EF4-FFF2-40B4-BE49-F238E27FC236}">
                <a16:creationId xmlns:a16="http://schemas.microsoft.com/office/drawing/2014/main" id="{768AD39D-5774-4D47-839D-1B36BB540E37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262967" y="1167579"/>
            <a:ext cx="4549775" cy="421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/>
          </a:p>
        </p:txBody>
      </p:sp>
      <p:sp>
        <p:nvSpPr>
          <p:cNvPr id="22" name="Subtitle 21">
            <a:extLst>
              <a:ext uri="{FF2B5EF4-FFF2-40B4-BE49-F238E27FC236}">
                <a16:creationId xmlns:a16="http://schemas.microsoft.com/office/drawing/2014/main" id="{8342C053-5A99-403F-B0F2-E86B39C4B7D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74179" y="0"/>
            <a:ext cx="7417821" cy="6879660"/>
          </a:xfrm>
          <a:custGeom>
            <a:avLst/>
            <a:gdLst>
              <a:gd name="connsiteX0" fmla="*/ 1033462 w 4551363"/>
              <a:gd name="connsiteY0" fmla="*/ 0 h 4221163"/>
              <a:gd name="connsiteX1" fmla="*/ 4551363 w 4551363"/>
              <a:gd name="connsiteY1" fmla="*/ 0 h 4221163"/>
              <a:gd name="connsiteX2" fmla="*/ 4551363 w 4551363"/>
              <a:gd name="connsiteY2" fmla="*/ 4221163 h 4221163"/>
              <a:gd name="connsiteX3" fmla="*/ 1033462 w 4551363"/>
              <a:gd name="connsiteY3" fmla="*/ 4221163 h 4221163"/>
              <a:gd name="connsiteX4" fmla="*/ 0 w 4551363"/>
              <a:gd name="connsiteY4" fmla="*/ 3949701 h 422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1363" h="4221163">
                <a:moveTo>
                  <a:pt x="1033462" y="0"/>
                </a:moveTo>
                <a:lnTo>
                  <a:pt x="4551363" y="0"/>
                </a:lnTo>
                <a:lnTo>
                  <a:pt x="4551363" y="4221163"/>
                </a:lnTo>
                <a:lnTo>
                  <a:pt x="1033462" y="4221163"/>
                </a:lnTo>
                <a:lnTo>
                  <a:pt x="0" y="3949701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2304000" tIns="2700000" rIns="720000" bIns="18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Divider slide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5" name="Text Placeholder 140">
            <a:extLst>
              <a:ext uri="{FF2B5EF4-FFF2-40B4-BE49-F238E27FC236}">
                <a16:creationId xmlns:a16="http://schemas.microsoft.com/office/drawing/2014/main" id="{1E7CA0C9-C706-491C-A6A8-FDB0B12A21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2782490" cy="70723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1" name="Text Placeholder 135">
            <a:extLst>
              <a:ext uri="{FF2B5EF4-FFF2-40B4-BE49-F238E27FC236}">
                <a16:creationId xmlns:a16="http://schemas.microsoft.com/office/drawing/2014/main" id="{17A51544-3ECD-4ABC-8447-3699A67ACCC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458023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2" name="Picture Placeholder 141">
            <a:extLst>
              <a:ext uri="{FF2B5EF4-FFF2-40B4-BE49-F238E27FC236}">
                <a16:creationId xmlns:a16="http://schemas.microsoft.com/office/drawing/2014/main" id="{7FEBB377-447E-4F52-87D8-8001155A75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99359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73BB30E9-8493-45E3-BD7E-FD5DCB0129E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BCF2E7B2-D01F-4846-9FFF-96A7F01CE4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0" name="AutoShape 3">
              <a:extLst>
                <a:ext uri="{FF2B5EF4-FFF2-40B4-BE49-F238E27FC236}">
                  <a16:creationId xmlns:a16="http://schemas.microsoft.com/office/drawing/2014/main" id="{7687D4E3-DA82-4B62-B19A-86F31731977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B5576FAF-F3E1-4CC5-B88B-0198F21051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F87E52B1-38C9-4E33-AAF3-BF06500A3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836EB3B1-3E19-4A0A-A9DE-B85EC78B08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A541583E-90FA-4A04-9BB4-DF54DE674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AF1BCBE3-95B4-473B-B2BB-88B2A4D46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570EB87D-7139-4FCE-8AD0-F04539A83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BCD13869-C734-4744-9966-1E45BC7E7B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FA510161-0890-48DC-A1C7-4BC9C39F89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3">
              <a:extLst>
                <a:ext uri="{FF2B5EF4-FFF2-40B4-BE49-F238E27FC236}">
                  <a16:creationId xmlns:a16="http://schemas.microsoft.com/office/drawing/2014/main" id="{A94FCB9B-2163-47FE-A471-2F08FDD899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14">
              <a:extLst>
                <a:ext uri="{FF2B5EF4-FFF2-40B4-BE49-F238E27FC236}">
                  <a16:creationId xmlns:a16="http://schemas.microsoft.com/office/drawing/2014/main" id="{D43D310D-82EB-45FB-9575-7A05EC97BA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5">
              <a:extLst>
                <a:ext uri="{FF2B5EF4-FFF2-40B4-BE49-F238E27FC236}">
                  <a16:creationId xmlns:a16="http://schemas.microsoft.com/office/drawing/2014/main" id="{C27E9B67-E811-420C-B457-B01D5DA938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6">
              <a:extLst>
                <a:ext uri="{FF2B5EF4-FFF2-40B4-BE49-F238E27FC236}">
                  <a16:creationId xmlns:a16="http://schemas.microsoft.com/office/drawing/2014/main" id="{202E0DEF-5320-414A-9D09-9F04D307F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7">
              <a:extLst>
                <a:ext uri="{FF2B5EF4-FFF2-40B4-BE49-F238E27FC236}">
                  <a16:creationId xmlns:a16="http://schemas.microsoft.com/office/drawing/2014/main" id="{7CDE55A6-B058-43BF-82AD-E2CF701CE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8">
              <a:extLst>
                <a:ext uri="{FF2B5EF4-FFF2-40B4-BE49-F238E27FC236}">
                  <a16:creationId xmlns:a16="http://schemas.microsoft.com/office/drawing/2014/main" id="{E76D96D4-DB64-4D87-93A0-8CF7BF7C42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9">
              <a:extLst>
                <a:ext uri="{FF2B5EF4-FFF2-40B4-BE49-F238E27FC236}">
                  <a16:creationId xmlns:a16="http://schemas.microsoft.com/office/drawing/2014/main" id="{09C9CCA1-C999-4358-BCFB-93A526B93A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20">
              <a:extLst>
                <a:ext uri="{FF2B5EF4-FFF2-40B4-BE49-F238E27FC236}">
                  <a16:creationId xmlns:a16="http://schemas.microsoft.com/office/drawing/2014/main" id="{091B2AA6-BAFC-4C63-B6E5-E567B0781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F5352-9E79-422D-A715-9F8798C83E9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94E48EF3-5490-4793-84A1-99F9541C9E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FF2C4395-852E-4B55-9169-B80758CCDD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4A470D8C-6B28-4432-B2DC-BB7F4AAD01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51494A52-CCA4-4E8F-B96C-7191A78BEA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F9581B5B-4CC9-40EF-B351-1E0844E779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B36CE5E6-82DB-4EC4-B8F2-00441C7F0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CCB0DDE8-E457-4049-A1B5-9DC1A38E54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F582F19F-50DB-4CD0-9261-9F3D4369DE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03238F99-8877-414A-B15E-AC6904170A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4BB808B9-70D1-4973-9B42-7047A6097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F9C9A6F1-DCA9-40C4-A241-EAD329309E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E0AEF41F-FC56-4890-9142-E6A51D258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6145C89F-8512-4401-B52C-D9558C1D01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ED9CFB26-B8E6-48B1-A29F-24EB666228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F6E85637-D434-4429-B291-1ECF3AEA6E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30C150FF-3376-469B-9681-2D2C449866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434EB90B-7746-4C60-9E11-00C8E6B4B1F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7426CC65-8A41-4481-9E5D-C5331B6EEA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97E7B34D-0DDF-4DE2-99C4-6BC45D794E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6FC8D70A-8526-4C79-92C2-97301B914B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39BE5684-35BB-46F4-9C5C-EAF067BC6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5089B3F9-64DE-4CB8-BF0E-34B007F8C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04FECBD9-B54C-4D5A-A9AA-E7619DF761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0ADCA952-0EDE-409C-B4D0-54FF479FCE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119A132-F0A3-4452-851C-D950D84D53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BEC3E088-80FD-4804-92A1-2E76BA051D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EA438C2B-5159-428A-AB6D-0446066C3F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65B120BA-B006-4B6A-8DA5-F28EA6CDDE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AB954FAD-8B27-4E4D-A4ED-D5FB03A7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D653A1E5-8205-431C-8097-803798E04C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54533794-0E7B-4B02-8F24-BDC83126EE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D4D327AA-0BF7-4AB8-91E9-11F76213D3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F8AB14D4-E7E1-4D1E-8B5C-B1A1653B91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9424AD2E-65D9-4F30-9676-D28A85EE68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F382EF80-0B77-4D44-B4FF-8B6BE2567C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92C5A2A8-B427-43AB-B91C-75984A933E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E9704698-3565-478A-9D58-D0A9430F2C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E5B6714A-DEAD-4521-A9A6-9E2A55F92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EC562B80-8A9A-4CB6-84CD-035DC0A57C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F6A42320-400F-45BF-9470-203CFA636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189" name="Text Placeholder 135">
            <a:extLst>
              <a:ext uri="{FF2B5EF4-FFF2-40B4-BE49-F238E27FC236}">
                <a16:creationId xmlns:a16="http://schemas.microsoft.com/office/drawing/2014/main" id="{481E019A-1F81-4852-8272-EA711EFF709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91357347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03DFE5C-9D27-413D-8A78-400F1804388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3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F997F199-0CF9-40C8-9EAA-1BE7B409F10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6020C5ED-8684-4963-B702-A20B7E17DD7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8621079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400702" cy="887360"/>
          </a:xfrm>
        </p:spPr>
        <p:txBody>
          <a:bodyPr/>
          <a:lstStyle>
            <a:lvl1pPr>
              <a:defRPr lang="en-AU" dirty="0"/>
            </a:lvl1pPr>
          </a:lstStyle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41680" y="433468"/>
            <a:ext cx="4516849" cy="6424532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818" t="-6998" r="-14598" b="-250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EFAC858D-C943-4AF2-ADB4-A578F396684B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DD73D3F0-5814-4D17-B429-BC41662F4189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316357" y="1532415"/>
            <a:ext cx="6513110" cy="4454837"/>
          </a:xfrm>
        </p:spPr>
        <p:txBody>
          <a:bodyPr/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AU" dirty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704854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A6974CE-5775-4767-8B2D-E006DC5555FD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97E5B4-99B2-4696-8ED1-B7AB1747A2AF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632943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136EA4-84ED-4506-A242-5F0C906222BB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7D72EC5-4F70-48F3-89D4-91D2D67BE51B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610718A-D70B-4A4B-A26A-0BF5E34D0069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33165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2A85445C-DF4B-4BAF-BA3E-2C7E13C6966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7FBC23-2E1D-42B9-B06F-441D2E530D6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FBB8C37-F6A7-408B-AED7-05A293BD9B5C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17EB9A-C91F-4B28-8363-238C69D8FF42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3402524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8">
            <a:extLst>
              <a:ext uri="{FF2B5EF4-FFF2-40B4-BE49-F238E27FC236}">
                <a16:creationId xmlns:a16="http://schemas.microsoft.com/office/drawing/2014/main" id="{E0A0B3FD-4538-4369-83B6-70C4DFCECFF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B2A43BD1-0F4A-4FE6-96C0-15FBFE85BD1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70" name="Picture Placeholder 8">
            <a:extLst>
              <a:ext uri="{FF2B5EF4-FFF2-40B4-BE49-F238E27FC236}">
                <a16:creationId xmlns:a16="http://schemas.microsoft.com/office/drawing/2014/main" id="{FA4A79D4-E349-4EBC-AEB1-516796BF6A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12DDF1-862D-4D1D-A8F8-0AA91E60F74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95DF14-2515-429C-B3CC-7063B560D420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923CC6-05EA-4B5E-8619-45B5D426CFF2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7526296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0524626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39" name="Picture Placeholder 138">
            <a:extLst>
              <a:ext uri="{FF2B5EF4-FFF2-40B4-BE49-F238E27FC236}">
                <a16:creationId xmlns:a16="http://schemas.microsoft.com/office/drawing/2014/main" id="{D87FD7A2-8AF9-450B-AA84-809A435321D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3522183"/>
            <a:ext cx="4772203" cy="1227635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Bef>
                <a:spcPts val="50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+mn-lt"/>
              </a:defRPr>
            </a:lvl1pPr>
            <a:lvl2pPr marL="0" indent="0" algn="l">
              <a:spcBef>
                <a:spcPts val="500"/>
              </a:spcBef>
              <a:buNone/>
              <a:defRPr sz="2000" b="0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subtitle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196D528-3F8C-4131-B8C8-D41C96117732}"/>
              </a:ext>
            </a:extLst>
          </p:cNvPr>
          <p:cNvSpPr txBox="1"/>
          <p:nvPr userDrawn="1"/>
        </p:nvSpPr>
        <p:spPr>
          <a:xfrm>
            <a:off x="514871" y="2525876"/>
            <a:ext cx="3164224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800" b="1" kern="120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Thank you</a:t>
            </a:r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0240AC5B-4C6A-426A-B2D7-877F8935F41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E5A84B8F-F202-4882-842F-83827F0172A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EC37A7B2-975C-4770-92F5-8992CA55725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3"/>
            <a:stretch>
              <a:fillRect/>
            </a:stretch>
          </a:blipFill>
        </p:grpSpPr>
        <p:sp>
          <p:nvSpPr>
            <p:cNvPr id="71" name="AutoShape 3">
              <a:extLst>
                <a:ext uri="{FF2B5EF4-FFF2-40B4-BE49-F238E27FC236}">
                  <a16:creationId xmlns:a16="http://schemas.microsoft.com/office/drawing/2014/main" id="{54F552E3-D38D-41BC-82E3-60C99794836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Rectangle 5">
              <a:extLst>
                <a:ext uri="{FF2B5EF4-FFF2-40B4-BE49-F238E27FC236}">
                  <a16:creationId xmlns:a16="http://schemas.microsoft.com/office/drawing/2014/main" id="{569FA1AE-C9C3-462F-A77A-B6BBCF918C9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6DB2EA32-9261-498B-830E-2FBDFA157F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EFF73E3A-06C3-4974-93E2-696040A89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C4DC2C60-02AB-49AD-B3DD-BBCF7166C8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9">
              <a:extLst>
                <a:ext uri="{FF2B5EF4-FFF2-40B4-BE49-F238E27FC236}">
                  <a16:creationId xmlns:a16="http://schemas.microsoft.com/office/drawing/2014/main" id="{30961497-8835-4080-AFE2-534351DE26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0">
              <a:extLst>
                <a:ext uri="{FF2B5EF4-FFF2-40B4-BE49-F238E27FC236}">
                  <a16:creationId xmlns:a16="http://schemas.microsoft.com/office/drawing/2014/main" id="{E68F9C23-752D-42BE-A4E5-9B68536CD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1">
              <a:extLst>
                <a:ext uri="{FF2B5EF4-FFF2-40B4-BE49-F238E27FC236}">
                  <a16:creationId xmlns:a16="http://schemas.microsoft.com/office/drawing/2014/main" id="{13FC5098-8507-4098-93FB-F2624FFC64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2">
              <a:extLst>
                <a:ext uri="{FF2B5EF4-FFF2-40B4-BE49-F238E27FC236}">
                  <a16:creationId xmlns:a16="http://schemas.microsoft.com/office/drawing/2014/main" id="{7E5888E8-4F68-4921-8A2B-AEC299F6A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3">
              <a:extLst>
                <a:ext uri="{FF2B5EF4-FFF2-40B4-BE49-F238E27FC236}">
                  <a16:creationId xmlns:a16="http://schemas.microsoft.com/office/drawing/2014/main" id="{B67C5942-8CB4-499B-AA8B-12470AC8A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4">
              <a:extLst>
                <a:ext uri="{FF2B5EF4-FFF2-40B4-BE49-F238E27FC236}">
                  <a16:creationId xmlns:a16="http://schemas.microsoft.com/office/drawing/2014/main" id="{7AD189ED-F890-4E02-8D27-6A3CE264891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5">
              <a:extLst>
                <a:ext uri="{FF2B5EF4-FFF2-40B4-BE49-F238E27FC236}">
                  <a16:creationId xmlns:a16="http://schemas.microsoft.com/office/drawing/2014/main" id="{A694629D-32D1-4504-B143-297920522C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6">
              <a:extLst>
                <a:ext uri="{FF2B5EF4-FFF2-40B4-BE49-F238E27FC236}">
                  <a16:creationId xmlns:a16="http://schemas.microsoft.com/office/drawing/2014/main" id="{2412EA18-A215-4DFD-A0A6-2AD409F48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7">
              <a:extLst>
                <a:ext uri="{FF2B5EF4-FFF2-40B4-BE49-F238E27FC236}">
                  <a16:creationId xmlns:a16="http://schemas.microsoft.com/office/drawing/2014/main" id="{C4E0E6D7-A2DC-410B-9822-C2D716A99A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8">
              <a:extLst>
                <a:ext uri="{FF2B5EF4-FFF2-40B4-BE49-F238E27FC236}">
                  <a16:creationId xmlns:a16="http://schemas.microsoft.com/office/drawing/2014/main" id="{D7B7983B-BA78-4770-8F07-998CF704F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19">
              <a:extLst>
                <a:ext uri="{FF2B5EF4-FFF2-40B4-BE49-F238E27FC236}">
                  <a16:creationId xmlns:a16="http://schemas.microsoft.com/office/drawing/2014/main" id="{A748B14A-0908-4434-A2E9-F3E4992B204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Freeform 20">
              <a:extLst>
                <a:ext uri="{FF2B5EF4-FFF2-40B4-BE49-F238E27FC236}">
                  <a16:creationId xmlns:a16="http://schemas.microsoft.com/office/drawing/2014/main" id="{9A723747-6853-43C4-AAB4-C1C0C93D99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Rectangle 21">
              <a:extLst>
                <a:ext uri="{FF2B5EF4-FFF2-40B4-BE49-F238E27FC236}">
                  <a16:creationId xmlns:a16="http://schemas.microsoft.com/office/drawing/2014/main" id="{135592F9-D2BB-451E-96FF-092A1EE1A3B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2">
              <a:extLst>
                <a:ext uri="{FF2B5EF4-FFF2-40B4-BE49-F238E27FC236}">
                  <a16:creationId xmlns:a16="http://schemas.microsoft.com/office/drawing/2014/main" id="{745670F2-51EA-4EA7-A414-FB609C350E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3">
              <a:extLst>
                <a:ext uri="{FF2B5EF4-FFF2-40B4-BE49-F238E27FC236}">
                  <a16:creationId xmlns:a16="http://schemas.microsoft.com/office/drawing/2014/main" id="{99B68E36-21CB-49F9-8DAA-F892BB3F7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4">
              <a:extLst>
                <a:ext uri="{FF2B5EF4-FFF2-40B4-BE49-F238E27FC236}">
                  <a16:creationId xmlns:a16="http://schemas.microsoft.com/office/drawing/2014/main" id="{F07D88E7-14BD-4576-AC88-8D241E6B93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5">
              <a:extLst>
                <a:ext uri="{FF2B5EF4-FFF2-40B4-BE49-F238E27FC236}">
                  <a16:creationId xmlns:a16="http://schemas.microsoft.com/office/drawing/2014/main" id="{BCAAAD9F-0A1F-49A6-A4DE-A5A523C546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6">
              <a:extLst>
                <a:ext uri="{FF2B5EF4-FFF2-40B4-BE49-F238E27FC236}">
                  <a16:creationId xmlns:a16="http://schemas.microsoft.com/office/drawing/2014/main" id="{DA1B6F50-51ED-4149-9C09-11E8008977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7">
              <a:extLst>
                <a:ext uri="{FF2B5EF4-FFF2-40B4-BE49-F238E27FC236}">
                  <a16:creationId xmlns:a16="http://schemas.microsoft.com/office/drawing/2014/main" id="{0AC74EF2-F419-4368-912E-71A0EA81D8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8">
              <a:extLst>
                <a:ext uri="{FF2B5EF4-FFF2-40B4-BE49-F238E27FC236}">
                  <a16:creationId xmlns:a16="http://schemas.microsoft.com/office/drawing/2014/main" id="{1C171149-6E4E-4D78-AB93-8E367FDD9F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29">
              <a:extLst>
                <a:ext uri="{FF2B5EF4-FFF2-40B4-BE49-F238E27FC236}">
                  <a16:creationId xmlns:a16="http://schemas.microsoft.com/office/drawing/2014/main" id="{A815DF7B-E424-42AB-A6AB-634DA4068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0">
              <a:extLst>
                <a:ext uri="{FF2B5EF4-FFF2-40B4-BE49-F238E27FC236}">
                  <a16:creationId xmlns:a16="http://schemas.microsoft.com/office/drawing/2014/main" id="{66BD8C37-8BC5-45CD-B87D-5AFE1A70DC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1">
              <a:extLst>
                <a:ext uri="{FF2B5EF4-FFF2-40B4-BE49-F238E27FC236}">
                  <a16:creationId xmlns:a16="http://schemas.microsoft.com/office/drawing/2014/main" id="{2CEB33A3-B63A-4808-96DD-C5F24BF9AC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2">
              <a:extLst>
                <a:ext uri="{FF2B5EF4-FFF2-40B4-BE49-F238E27FC236}">
                  <a16:creationId xmlns:a16="http://schemas.microsoft.com/office/drawing/2014/main" id="{C313A88E-E4EB-47A3-9504-3CBEC9DA296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4">
              <a:extLst>
                <a:ext uri="{FF2B5EF4-FFF2-40B4-BE49-F238E27FC236}">
                  <a16:creationId xmlns:a16="http://schemas.microsoft.com/office/drawing/2014/main" id="{56F05306-E858-4AD6-9044-0829EB27D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5">
              <a:extLst>
                <a:ext uri="{FF2B5EF4-FFF2-40B4-BE49-F238E27FC236}">
                  <a16:creationId xmlns:a16="http://schemas.microsoft.com/office/drawing/2014/main" id="{32901447-608B-4121-B7E4-6FCEAEA250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6">
              <a:extLst>
                <a:ext uri="{FF2B5EF4-FFF2-40B4-BE49-F238E27FC236}">
                  <a16:creationId xmlns:a16="http://schemas.microsoft.com/office/drawing/2014/main" id="{39190006-5196-47DB-99AE-94D3B7F04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7">
              <a:extLst>
                <a:ext uri="{FF2B5EF4-FFF2-40B4-BE49-F238E27FC236}">
                  <a16:creationId xmlns:a16="http://schemas.microsoft.com/office/drawing/2014/main" id="{8604054B-C93B-45A8-AB0E-E434861452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8">
              <a:extLst>
                <a:ext uri="{FF2B5EF4-FFF2-40B4-BE49-F238E27FC236}">
                  <a16:creationId xmlns:a16="http://schemas.microsoft.com/office/drawing/2014/main" id="{D0EFF960-9F83-4FFE-BF82-B52577442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39">
              <a:extLst>
                <a:ext uri="{FF2B5EF4-FFF2-40B4-BE49-F238E27FC236}">
                  <a16:creationId xmlns:a16="http://schemas.microsoft.com/office/drawing/2014/main" id="{99D3D888-B3BA-4D97-B256-1108E2C3F2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0">
              <a:extLst>
                <a:ext uri="{FF2B5EF4-FFF2-40B4-BE49-F238E27FC236}">
                  <a16:creationId xmlns:a16="http://schemas.microsoft.com/office/drawing/2014/main" id="{7F59FA3C-1276-422B-80A8-04EF5B7FFB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1">
              <a:extLst>
                <a:ext uri="{FF2B5EF4-FFF2-40B4-BE49-F238E27FC236}">
                  <a16:creationId xmlns:a16="http://schemas.microsoft.com/office/drawing/2014/main" id="{0F1A5475-0A1C-4B1A-97EC-5E3CD80675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2">
              <a:extLst>
                <a:ext uri="{FF2B5EF4-FFF2-40B4-BE49-F238E27FC236}">
                  <a16:creationId xmlns:a16="http://schemas.microsoft.com/office/drawing/2014/main" id="{A3DDBAEE-DF7C-4EC8-94DD-05D69B1CDE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3">
              <a:extLst>
                <a:ext uri="{FF2B5EF4-FFF2-40B4-BE49-F238E27FC236}">
                  <a16:creationId xmlns:a16="http://schemas.microsoft.com/office/drawing/2014/main" id="{D5F93DF4-E313-489C-8E2A-B483A92DE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4">
              <a:extLst>
                <a:ext uri="{FF2B5EF4-FFF2-40B4-BE49-F238E27FC236}">
                  <a16:creationId xmlns:a16="http://schemas.microsoft.com/office/drawing/2014/main" id="{4DC15CBD-9941-4E37-A8B4-F231D3B31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5">
              <a:extLst>
                <a:ext uri="{FF2B5EF4-FFF2-40B4-BE49-F238E27FC236}">
                  <a16:creationId xmlns:a16="http://schemas.microsoft.com/office/drawing/2014/main" id="{9ADB481C-21A1-49F8-ACE4-4CD0729D92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6">
              <a:extLst>
                <a:ext uri="{FF2B5EF4-FFF2-40B4-BE49-F238E27FC236}">
                  <a16:creationId xmlns:a16="http://schemas.microsoft.com/office/drawing/2014/main" id="{E4D2031E-0A6F-4C49-9ED4-AB51D06F0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7">
              <a:extLst>
                <a:ext uri="{FF2B5EF4-FFF2-40B4-BE49-F238E27FC236}">
                  <a16:creationId xmlns:a16="http://schemas.microsoft.com/office/drawing/2014/main" id="{C44C9E42-3F3B-4C13-A2DA-02F22BA28A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8">
              <a:extLst>
                <a:ext uri="{FF2B5EF4-FFF2-40B4-BE49-F238E27FC236}">
                  <a16:creationId xmlns:a16="http://schemas.microsoft.com/office/drawing/2014/main" id="{01353E56-76A6-4F6D-B228-D349DD153D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49">
              <a:extLst>
                <a:ext uri="{FF2B5EF4-FFF2-40B4-BE49-F238E27FC236}">
                  <a16:creationId xmlns:a16="http://schemas.microsoft.com/office/drawing/2014/main" id="{61622A06-0465-4E80-BE10-ABA3B3FE3D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0">
              <a:extLst>
                <a:ext uri="{FF2B5EF4-FFF2-40B4-BE49-F238E27FC236}">
                  <a16:creationId xmlns:a16="http://schemas.microsoft.com/office/drawing/2014/main" id="{87927BE2-A3FC-4F6C-B8B1-028431DC64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1">
              <a:extLst>
                <a:ext uri="{FF2B5EF4-FFF2-40B4-BE49-F238E27FC236}">
                  <a16:creationId xmlns:a16="http://schemas.microsoft.com/office/drawing/2014/main" id="{9AB4F4C4-EA49-4CC5-B240-860DE380C3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2">
              <a:extLst>
                <a:ext uri="{FF2B5EF4-FFF2-40B4-BE49-F238E27FC236}">
                  <a16:creationId xmlns:a16="http://schemas.microsoft.com/office/drawing/2014/main" id="{357BA5D2-76BC-4D95-9315-2DE8D62D5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3">
              <a:extLst>
                <a:ext uri="{FF2B5EF4-FFF2-40B4-BE49-F238E27FC236}">
                  <a16:creationId xmlns:a16="http://schemas.microsoft.com/office/drawing/2014/main" id="{DCED355D-42FD-4686-B0EF-0E3062E1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4">
              <a:extLst>
                <a:ext uri="{FF2B5EF4-FFF2-40B4-BE49-F238E27FC236}">
                  <a16:creationId xmlns:a16="http://schemas.microsoft.com/office/drawing/2014/main" id="{0958AEB7-DBAD-45AC-9AB2-48F0F17659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5">
              <a:extLst>
                <a:ext uri="{FF2B5EF4-FFF2-40B4-BE49-F238E27FC236}">
                  <a16:creationId xmlns:a16="http://schemas.microsoft.com/office/drawing/2014/main" id="{D21079D7-F09E-4BC4-907F-AB73704555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6">
              <a:extLst>
                <a:ext uri="{FF2B5EF4-FFF2-40B4-BE49-F238E27FC236}">
                  <a16:creationId xmlns:a16="http://schemas.microsoft.com/office/drawing/2014/main" id="{A704AF6D-383A-461D-9A8E-803EB90DE5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7">
              <a:extLst>
                <a:ext uri="{FF2B5EF4-FFF2-40B4-BE49-F238E27FC236}">
                  <a16:creationId xmlns:a16="http://schemas.microsoft.com/office/drawing/2014/main" id="{FC012E4A-28D8-454A-A556-8AC6B0EB0B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8">
              <a:extLst>
                <a:ext uri="{FF2B5EF4-FFF2-40B4-BE49-F238E27FC236}">
                  <a16:creationId xmlns:a16="http://schemas.microsoft.com/office/drawing/2014/main" id="{905E96C3-CEAF-465F-98F7-C346C851D7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59">
              <a:extLst>
                <a:ext uri="{FF2B5EF4-FFF2-40B4-BE49-F238E27FC236}">
                  <a16:creationId xmlns:a16="http://schemas.microsoft.com/office/drawing/2014/main" id="{B96BC9E4-E5E9-4941-BC5B-77E75A08F2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0">
              <a:extLst>
                <a:ext uri="{FF2B5EF4-FFF2-40B4-BE49-F238E27FC236}">
                  <a16:creationId xmlns:a16="http://schemas.microsoft.com/office/drawing/2014/main" id="{094DCF66-2169-4747-B305-D494F1D1B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1">
              <a:extLst>
                <a:ext uri="{FF2B5EF4-FFF2-40B4-BE49-F238E27FC236}">
                  <a16:creationId xmlns:a16="http://schemas.microsoft.com/office/drawing/2014/main" id="{4AEC03C8-5E0C-4AFF-AE73-885A440478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2F0EA371-30C6-42A1-8D7F-5F691CCF4E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1776138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75" name="Text Placeholder 140">
            <a:extLst>
              <a:ext uri="{FF2B5EF4-FFF2-40B4-BE49-F238E27FC236}">
                <a16:creationId xmlns:a16="http://schemas.microsoft.com/office/drawing/2014/main" id="{F8C9875D-6ED4-4691-B4EE-6BE289CEFD8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601F3602-2361-40F0-A995-ABA050961A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26802196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1772125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9821C742-34A7-4634-ABFF-1A8C76DB814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1" name="Text Placeholder 140">
            <a:extLst>
              <a:ext uri="{FF2B5EF4-FFF2-40B4-BE49-F238E27FC236}">
                <a16:creationId xmlns:a16="http://schemas.microsoft.com/office/drawing/2014/main" id="{E2C11A33-E2C2-4ED9-A0FF-F9E78469F2C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CFA768B8-D2D1-447E-9F0E-47C681CCC99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57847716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E3563E49-DAF7-4206-AAD7-38E789258387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0BA02072-FEDB-429A-A4C0-22D59D09BF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0ABA4448-A18D-4663-B455-EAD951F8620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88765359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176FAE9-F8D7-45AD-AA56-97F65AF5C7CF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B87D9FE-C85C-4214-9157-DD7F3ED28A3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15BBA84-73B3-48DF-B6EE-69867E46B6E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3873191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229705A0-38F7-4A9C-86A4-2F68DE74B02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4D897568-993B-4A02-A134-6722AC6A986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CA8F343C-4D99-4A43-995F-05ACA5C64E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82467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624966D-E4EA-4F50-9BB6-48291DC82572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C435E10-BA07-43CA-946E-F929538E56E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8818C800-1FD7-46E3-9513-EDED28C7D41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1317661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54BDF27-BFAD-478C-A199-3DB667D3F5E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219F3B99-BA96-428A-8B96-08B07C3957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E6A1775-999F-4891-AEA1-BDBEAF077E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3258611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9F2674CC-72EB-4595-86BE-D02CD83455C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4" name="Text Placeholder 140">
            <a:extLst>
              <a:ext uri="{FF2B5EF4-FFF2-40B4-BE49-F238E27FC236}">
                <a16:creationId xmlns:a16="http://schemas.microsoft.com/office/drawing/2014/main" id="{C2FB46BE-AAF7-42FF-9037-1C6EE88FE3B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62CC006-DD2A-4ACA-910F-2010703F4F3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1621343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6725A7B3-05B9-43EC-BD6A-2951B787802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3AF26A12-2ED5-4400-ADF5-846B94638FB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EDA5586F-18E7-4601-96CA-50CD2AA81EC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63850342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C553431B-6092-48C5-AD7C-F30516D7A38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B4389B36-E541-48E7-A912-C35EE13572D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BA1EDDF-3973-431D-958F-640EC310C4D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9957189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204000" cy="6857998"/>
          </a:xfrm>
          <a:solidFill>
            <a:schemeClr val="bg1">
              <a:lumMod val="85000"/>
            </a:schemeClr>
          </a:solidFill>
        </p:spPr>
        <p:txBody>
          <a:bodyPr lIns="360000" tIns="360000" rIns="36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73" name="Subtitle 72">
            <a:extLst>
              <a:ext uri="{FF2B5EF4-FFF2-40B4-BE49-F238E27FC236}">
                <a16:creationId xmlns:a16="http://schemas.microsoft.com/office/drawing/2014/main" id="{2993D1DC-23D0-40CA-BA80-0CCA239AC61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0" y="0"/>
            <a:ext cx="5729283" cy="6857998"/>
          </a:xfrm>
          <a:custGeom>
            <a:avLst/>
            <a:gdLst>
              <a:gd name="connsiteX0" fmla="*/ 0 w 5729283"/>
              <a:gd name="connsiteY0" fmla="*/ 0 h 6857998"/>
              <a:gd name="connsiteX1" fmla="*/ 4311112 w 5729283"/>
              <a:gd name="connsiteY1" fmla="*/ 0 h 6857998"/>
              <a:gd name="connsiteX2" fmla="*/ 5729283 w 5729283"/>
              <a:gd name="connsiteY2" fmla="*/ 5316930 h 6857998"/>
              <a:gd name="connsiteX3" fmla="*/ 0 w 5729283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9283" h="6857998">
                <a:moveTo>
                  <a:pt x="0" y="0"/>
                </a:moveTo>
                <a:lnTo>
                  <a:pt x="4311112" y="0"/>
                </a:lnTo>
                <a:lnTo>
                  <a:pt x="5729283" y="5316930"/>
                </a:lnTo>
                <a:lnTo>
                  <a:pt x="0" y="6857998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</p:spPr>
        <p:txBody>
          <a:bodyPr wrap="square" lIns="576000" tIns="2484000" rIns="1404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 noChangeAspect="1"/>
          </p:cNvSpPr>
          <p:nvPr>
            <p:ph type="body" sz="quarter" idx="14" hasCustomPrompt="1"/>
          </p:nvPr>
        </p:nvSpPr>
        <p:spPr>
          <a:xfrm>
            <a:off x="607255" y="616633"/>
            <a:ext cx="1440000" cy="144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39" name="Text Placeholder 140">
            <a:extLst>
              <a:ext uri="{FF2B5EF4-FFF2-40B4-BE49-F238E27FC236}">
                <a16:creationId xmlns:a16="http://schemas.microsoft.com/office/drawing/2014/main" id="{57544754-61DA-4535-96B6-21D24A61885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0063" y="5265337"/>
            <a:ext cx="356711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8" name="Text Placeholder 135">
            <a:extLst>
              <a:ext uri="{FF2B5EF4-FFF2-40B4-BE49-F238E27FC236}">
                <a16:creationId xmlns:a16="http://schemas.microsoft.com/office/drawing/2014/main" id="{08BE5594-C448-4AC9-B08C-E09264A1634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7255" y="52093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4439700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86F4D0A5-6CC7-400E-9C3C-0694666F6F8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C8E1928D-065A-4AB1-9DF2-3C1374F8D11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11A1BDE-E875-46F4-AFCD-40A3010281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96075915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44E114E6-BD85-4C72-BAB6-6A2A343DA8D5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3156ADEC-0272-4274-9765-6F13B085BBD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13892CA3-1F3C-40B3-9F82-3B2099571F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0147513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FCFB8DF9-51A8-485E-9F12-E5A3330F489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2DDB1C3D-68C3-412D-8EB3-97570F0013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8C843FD-33AA-4EEC-9FDF-27DC52E9A1E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3425663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9C7F53C6-9053-440C-8E3D-971AFB12FFFC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7AF040AB-A5DC-4D6D-B6BA-75BCAFC7AAF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51F7505-AB35-46E5-9D36-6EFD604C99A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26421944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54420FA1-8DAE-4658-86CF-B5658CDC24E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234B86AF-61C0-4BEF-AED9-AB6E1045862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1EC55AF-72F6-4B80-B565-E4736853BBD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0142751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C8A16490-7A25-479D-8887-224357329F5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E5F69457-834C-4B3E-AF4C-CDBC7D6FC8A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C135A83-4349-4D19-A851-56FC171B943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7980711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ABDE6FE-819A-4678-A6E8-009E38A1A56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FD7259D0-6B32-4DE1-8F13-A21A1C988BF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D42A6F0E-E106-4C5B-90DE-D6097D2850F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2631841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60928" t="-30644" r="-107570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8" name="Text Placeholder 140">
            <a:extLst>
              <a:ext uri="{FF2B5EF4-FFF2-40B4-BE49-F238E27FC236}">
                <a16:creationId xmlns:a16="http://schemas.microsoft.com/office/drawing/2014/main" id="{4CE4066F-5CB1-43C1-8385-16A6CA0296A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7C590671-A7C1-4FD2-8937-335D342E216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88980855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2106" t="-35294" r="-54327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C88C7B38-255E-4D79-80C8-2A025E1CFAC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C7B1783-9A42-4500-B3D5-978D81F0206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71756115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ength"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5179" t="-40292" r="-67666" b="-4637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B37A7C5F-6C97-4907-9B6E-CAD54B542D5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9411580-DB87-4A03-8CAA-0596920BA9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76569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6557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41F2942-2F48-4595-B815-42D3F57C14B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79" name="Picture Placeholder 2">
            <a:extLst>
              <a:ext uri="{FF2B5EF4-FFF2-40B4-BE49-F238E27FC236}">
                <a16:creationId xmlns:a16="http://schemas.microsoft.com/office/drawing/2014/main" id="{649337E6-8710-4F9B-AE53-FDDFC8849CF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2E04A960-7ECB-4B73-A38E-482CE39F43D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1" name="Text Placeholder 135">
            <a:extLst>
              <a:ext uri="{FF2B5EF4-FFF2-40B4-BE49-F238E27FC236}">
                <a16:creationId xmlns:a16="http://schemas.microsoft.com/office/drawing/2014/main" id="{440AA25A-4016-4893-8A83-7E439342033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72463026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6836" t="-3166" r="-52387" b="-5787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47EAFC36-6B42-4718-B950-E73D679183E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2C5AC15-2F83-4DFF-A7D6-FDC451DF0F7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92041992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7082" t="-12072" r="-54824" b="-15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9A35FC83-B4F8-4E38-8B51-53931CF7E2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9D845B7-610D-45D7-886B-50A578383BF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1920816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0012" t="-12876" r="-48014" b="-132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97A5019C-6BF2-4398-8DAA-FF283C94EA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47F16148-6109-4250-8F2B-85B5C621F0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55453532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3571" t="-17583" r="-76930" b="-3028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77A3F8CD-5F2E-491B-926F-DCC7B4CAEC7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495759F-BC16-45E8-9CE1-BF7AC6B52D0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48475225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9968" t="-3581" r="-35868" b="-881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06AF1983-185F-47DE-98ED-8E65C1C77DF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D9D2841-CD85-42CB-9788-F269FA32FEC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61214058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Stack</a:t>
            </a:r>
            <a:endParaRPr lang="en-AU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777631" y="1076325"/>
            <a:ext cx="10636738" cy="18466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AU"/>
              <a:t>stuff</a:t>
            </a:r>
          </a:p>
        </p:txBody>
      </p:sp>
    </p:spTree>
    <p:extLst>
      <p:ext uri="{BB962C8B-B14F-4D97-AF65-F5344CB8AC3E}">
        <p14:creationId xmlns:p14="http://schemas.microsoft.com/office/powerpoint/2010/main" val="403272405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DFF6A5-979A-AA87-3FCF-C5448E4619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639" y="681037"/>
            <a:ext cx="8273465" cy="389572"/>
          </a:xfrm>
        </p:spPr>
        <p:txBody>
          <a:bodyPr lIns="72000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6375353-C828-1143-2006-11771E64745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8639" y="1338261"/>
            <a:ext cx="8273465" cy="876289"/>
          </a:xfrm>
        </p:spPr>
        <p:txBody>
          <a:bodyPr anchor="b" anchorCtr="0"/>
          <a:lstStyle>
            <a:lvl1pPr>
              <a:lnSpc>
                <a:spcPts val="2900"/>
              </a:lnSpc>
              <a:defRPr sz="2400"/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313F069-5702-A08E-2767-01BDB54B8E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Update 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9124562-8EBA-BFB1-8C93-8B27750B68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468F59-FBD9-984E-A98E-5BC215B8991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9BF1EFE-41F7-B0BC-D761-694944AC90C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49275" y="2420938"/>
            <a:ext cx="8272991" cy="309880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40251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11408407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309709862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13741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9001401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8" y="1532415"/>
            <a:ext cx="11408407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9324917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Picture Placeholder 2">
            <a:extLst>
              <a:ext uri="{FF2B5EF4-FFF2-40B4-BE49-F238E27FC236}">
                <a16:creationId xmlns:a16="http://schemas.microsoft.com/office/drawing/2014/main" id="{A60525C7-BF5C-4763-BFD2-4489EB5B78B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7" name="Picture Placeholder 2">
            <a:extLst>
              <a:ext uri="{FF2B5EF4-FFF2-40B4-BE49-F238E27FC236}">
                <a16:creationId xmlns:a16="http://schemas.microsoft.com/office/drawing/2014/main" id="{2B0AC9A8-08B7-4674-84A9-EE81504DB8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8" name="Picture Placeholder 2">
            <a:extLst>
              <a:ext uri="{FF2B5EF4-FFF2-40B4-BE49-F238E27FC236}">
                <a16:creationId xmlns:a16="http://schemas.microsoft.com/office/drawing/2014/main" id="{05998953-BBE0-4246-B9BC-50453554F0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CF59814C-B444-4ECE-A32B-683E53AD205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76837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4" name="Text Placeholder 135">
            <a:extLst>
              <a:ext uri="{FF2B5EF4-FFF2-40B4-BE49-F238E27FC236}">
                <a16:creationId xmlns:a16="http://schemas.microsoft.com/office/drawing/2014/main" id="{4AA778C4-F038-4603-85A2-34141147C1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291661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8" y="1532415"/>
            <a:ext cx="11408407" cy="4459189"/>
          </a:xfrm>
        </p:spPr>
        <p:txBody>
          <a:bodyPr numCol="3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440542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7559430" cy="592453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6447022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36900" y="433468"/>
            <a:ext cx="3621629" cy="5739039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5545" t="-2787" r="-25545" b="-2787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10" name="Media Placeholder 5">
            <a:extLst>
              <a:ext uri="{FF2B5EF4-FFF2-40B4-BE49-F238E27FC236}">
                <a16:creationId xmlns:a16="http://schemas.microsoft.com/office/drawing/2014/main" id="{D4618085-6A58-496C-A30D-555A1C153755}"/>
              </a:ext>
            </a:extLst>
          </p:cNvPr>
          <p:cNvSpPr>
            <a:spLocks noGrp="1"/>
          </p:cNvSpPr>
          <p:nvPr>
            <p:ph type="media" sz="quarter" idx="17" hasCustomPrompt="1"/>
          </p:nvPr>
        </p:nvSpPr>
        <p:spPr>
          <a:xfrm>
            <a:off x="433469" y="2124868"/>
            <a:ext cx="7442318" cy="4047639"/>
          </a:xfr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video 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48E018D-B91E-4FCF-8E3D-E1119B796B6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674060-CB40-4866-BC46-412241E584C8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373596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B5C923-130F-4CE2-B289-D278C823149A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AA6262-DA14-43FE-B7AA-479C75CB9FFA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2F1FC4A-C989-4916-B28D-469943DEEFD4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74628951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3894165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BF7CC0-017F-45FE-92AB-638C82778A12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D5D96E0D-0308-450C-A1B8-18356D2C171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84117D5A-86B7-4AD4-AEA3-09FD38F3CFB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AF26E98-E7B3-401C-BBD3-44AED288710C}"/>
              </a:ext>
            </a:extLst>
          </p:cNvPr>
          <p:cNvSpPr>
            <a:spLocks noGrp="1"/>
          </p:cNvSpPr>
          <p:nvPr>
            <p:ph type="dt" sz="half" idx="25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353FC3F-C9AF-4833-9D51-51399AED9176}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0239736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A04E8-A36A-4835-AEDD-DEE7F9EE0FA4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2EBC3B63-F8E6-4CD5-A3CE-0A68BD6D24E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E739982C-B3F1-49FA-A015-50C5BA9FD40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3" name="Picture Placeholder 8">
            <a:extLst>
              <a:ext uri="{FF2B5EF4-FFF2-40B4-BE49-F238E27FC236}">
                <a16:creationId xmlns:a16="http://schemas.microsoft.com/office/drawing/2014/main" id="{31841E0A-6DB9-42D0-BD80-57DE7F80C2E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D3F4A80-45A0-4953-8364-5BB35BEE19EA}"/>
              </a:ext>
            </a:extLst>
          </p:cNvPr>
          <p:cNvSpPr>
            <a:spLocks noGrp="1"/>
          </p:cNvSpPr>
          <p:nvPr>
            <p:ph type="dt" sz="half" idx="2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9BD119-1E9F-42C8-BBE3-BA1D5B3AB4DB}"/>
              </a:ext>
            </a:extLst>
          </p:cNvPr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22627533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CC5649-0B68-4930-83FB-57F771940674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1A6C2717-A40C-4B91-A59E-476ABCBFA49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E5CE3F13-4F10-496E-9AF5-EB9AD5EEB8C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8" name="Picture Placeholder 8">
            <a:extLst>
              <a:ext uri="{FF2B5EF4-FFF2-40B4-BE49-F238E27FC236}">
                <a16:creationId xmlns:a16="http://schemas.microsoft.com/office/drawing/2014/main" id="{4F400719-C365-4225-A532-5F986A18ECA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9" name="Picture Placeholder 8">
            <a:extLst>
              <a:ext uri="{FF2B5EF4-FFF2-40B4-BE49-F238E27FC236}">
                <a16:creationId xmlns:a16="http://schemas.microsoft.com/office/drawing/2014/main" id="{2B1DF00D-30B2-490C-B3B2-6E92730487D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AADCC63-20FE-4D59-BB93-369A8D612D40}"/>
              </a:ext>
            </a:extLst>
          </p:cNvPr>
          <p:cNvSpPr>
            <a:spLocks noGrp="1"/>
          </p:cNvSpPr>
          <p:nvPr>
            <p:ph type="dt" sz="half" idx="2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F80D9D-A3A2-4222-913D-0FD981A9D57E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10901255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8352491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8218518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6" y="1532415"/>
            <a:ext cx="11408409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28342855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7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24765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465040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7" y="1532415"/>
            <a:ext cx="11408408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284868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11408408" cy="4459189"/>
          </a:xfrm>
        </p:spPr>
        <p:txBody>
          <a:bodyPr numCol="3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23349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33.xml"/><Relationship Id="rId18" Type="http://schemas.openxmlformats.org/officeDocument/2006/relationships/slideLayout" Target="../slideLayouts/slideLayout38.xml"/><Relationship Id="rId26" Type="http://schemas.openxmlformats.org/officeDocument/2006/relationships/slideLayout" Target="../slideLayouts/slideLayout46.xml"/><Relationship Id="rId3" Type="http://schemas.openxmlformats.org/officeDocument/2006/relationships/slideLayout" Target="../slideLayouts/slideLayout23.xml"/><Relationship Id="rId21" Type="http://schemas.openxmlformats.org/officeDocument/2006/relationships/slideLayout" Target="../slideLayouts/slideLayout41.xml"/><Relationship Id="rId7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32.xml"/><Relationship Id="rId17" Type="http://schemas.openxmlformats.org/officeDocument/2006/relationships/slideLayout" Target="../slideLayouts/slideLayout37.xml"/><Relationship Id="rId25" Type="http://schemas.openxmlformats.org/officeDocument/2006/relationships/slideLayout" Target="../slideLayouts/slideLayout45.xml"/><Relationship Id="rId2" Type="http://schemas.openxmlformats.org/officeDocument/2006/relationships/slideLayout" Target="../slideLayouts/slideLayout22.xml"/><Relationship Id="rId16" Type="http://schemas.openxmlformats.org/officeDocument/2006/relationships/slideLayout" Target="../slideLayouts/slideLayout36.xml"/><Relationship Id="rId20" Type="http://schemas.openxmlformats.org/officeDocument/2006/relationships/slideLayout" Target="../slideLayouts/slideLayout40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24" Type="http://schemas.openxmlformats.org/officeDocument/2006/relationships/slideLayout" Target="../slideLayouts/slideLayout44.xml"/><Relationship Id="rId5" Type="http://schemas.openxmlformats.org/officeDocument/2006/relationships/slideLayout" Target="../slideLayouts/slideLayout25.xml"/><Relationship Id="rId15" Type="http://schemas.openxmlformats.org/officeDocument/2006/relationships/slideLayout" Target="../slideLayouts/slideLayout35.xml"/><Relationship Id="rId23" Type="http://schemas.openxmlformats.org/officeDocument/2006/relationships/slideLayout" Target="../slideLayouts/slideLayout43.xml"/><Relationship Id="rId28" Type="http://schemas.openxmlformats.org/officeDocument/2006/relationships/image" Target="../media/image1.png"/><Relationship Id="rId10" Type="http://schemas.openxmlformats.org/officeDocument/2006/relationships/slideLayout" Target="../slideLayouts/slideLayout30.xml"/><Relationship Id="rId19" Type="http://schemas.openxmlformats.org/officeDocument/2006/relationships/slideLayout" Target="../slideLayouts/slideLayout39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34.xml"/><Relationship Id="rId22" Type="http://schemas.openxmlformats.org/officeDocument/2006/relationships/slideLayout" Target="../slideLayouts/slideLayout42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8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 noProof="0"/>
              <a:t>Click to edit Master title style</a:t>
            </a:r>
            <a:endParaRPr lang="en-AU" noProof="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6" y="1532415"/>
            <a:ext cx="11408409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6357" y="6172501"/>
            <a:ext cx="803542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59" y="6172501"/>
            <a:ext cx="846000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22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274833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6" r:id="rId2"/>
    <p:sldLayoutId id="2147483663" r:id="rId3"/>
    <p:sldLayoutId id="2147483765" r:id="rId4"/>
    <p:sldLayoutId id="2147483766" r:id="rId5"/>
    <p:sldLayoutId id="2147483667" r:id="rId6"/>
    <p:sldLayoutId id="2147483713" r:id="rId7"/>
    <p:sldLayoutId id="2147483668" r:id="rId8"/>
    <p:sldLayoutId id="2147483669" r:id="rId9"/>
    <p:sldLayoutId id="2147483649" r:id="rId10"/>
    <p:sldLayoutId id="2147483656" r:id="rId11"/>
    <p:sldLayoutId id="2147483658" r:id="rId12"/>
    <p:sldLayoutId id="2147483767" r:id="rId13"/>
    <p:sldLayoutId id="2147483670" r:id="rId14"/>
    <p:sldLayoutId id="2147483672" r:id="rId15"/>
    <p:sldLayoutId id="2147483673" r:id="rId16"/>
    <p:sldLayoutId id="2147483674" r:id="rId17"/>
    <p:sldLayoutId id="2147483675" r:id="rId18"/>
    <p:sldLayoutId id="2147483676" r:id="rId19"/>
    <p:sldLayoutId id="2147483671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28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437851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35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  <p:sldLayoutId id="2147483757" r:id="rId16"/>
    <p:sldLayoutId id="2147483743" r:id="rId17"/>
    <p:sldLayoutId id="2147483758" r:id="rId18"/>
    <p:sldLayoutId id="2147483759" r:id="rId19"/>
    <p:sldLayoutId id="2147483760" r:id="rId20"/>
    <p:sldLayoutId id="2147483761" r:id="rId21"/>
    <p:sldLayoutId id="2147483762" r:id="rId22"/>
    <p:sldLayoutId id="2147483763" r:id="rId23"/>
    <p:sldLayoutId id="2147483764" r:id="rId24"/>
    <p:sldLayoutId id="2147483774" r:id="rId25"/>
    <p:sldLayoutId id="2147483775" r:id="rId26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E096F91-AD99-4C52-895F-5F73C9ACDCD8}"/>
              </a:ext>
            </a:extLst>
          </p:cNvPr>
          <p:cNvSpPr/>
          <p:nvPr userDrawn="1"/>
        </p:nvSpPr>
        <p:spPr>
          <a:xfrm>
            <a:off x="6097" y="0"/>
            <a:ext cx="6433456" cy="2650285"/>
          </a:xfrm>
          <a:custGeom>
            <a:avLst/>
            <a:gdLst>
              <a:gd name="connsiteX0" fmla="*/ 0 w 6433456"/>
              <a:gd name="connsiteY0" fmla="*/ 0 h 2650285"/>
              <a:gd name="connsiteX1" fmla="*/ 6185409 w 6433456"/>
              <a:gd name="connsiteY1" fmla="*/ 0 h 2650285"/>
              <a:gd name="connsiteX2" fmla="*/ 6433456 w 6433456"/>
              <a:gd name="connsiteY2" fmla="*/ 924909 h 2650285"/>
              <a:gd name="connsiteX3" fmla="*/ 0 w 6433456"/>
              <a:gd name="connsiteY3" fmla="*/ 2650285 h 2650285"/>
              <a:gd name="connsiteX4" fmla="*/ 0 w 6433456"/>
              <a:gd name="connsiteY4" fmla="*/ 0 h 265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456" h="2650285">
                <a:moveTo>
                  <a:pt x="0" y="0"/>
                </a:moveTo>
                <a:lnTo>
                  <a:pt x="6185409" y="0"/>
                </a:lnTo>
                <a:lnTo>
                  <a:pt x="6433456" y="924909"/>
                </a:lnTo>
                <a:lnTo>
                  <a:pt x="0" y="265028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13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8644873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68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2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45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4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45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2.xml"/><Relationship Id="rId3" Type="http://schemas.openxmlformats.org/officeDocument/2006/relationships/notesSlide" Target="../notesSlides/notesSlide1.xml"/><Relationship Id="rId7" Type="http://schemas.openxmlformats.org/officeDocument/2006/relationships/diagramLayout" Target="../diagrams/layout2.xml"/><Relationship Id="rId2" Type="http://schemas.openxmlformats.org/officeDocument/2006/relationships/slideLayout" Target="../slideLayouts/slideLayout46.xml"/><Relationship Id="rId1" Type="http://schemas.openxmlformats.org/officeDocument/2006/relationships/tags" Target="../tags/tag1.xml"/><Relationship Id="rId6" Type="http://schemas.openxmlformats.org/officeDocument/2006/relationships/diagramData" Target="../diagrams/data2.xml"/><Relationship Id="rId5" Type="http://schemas.openxmlformats.org/officeDocument/2006/relationships/image" Target="../media/image20.emf"/><Relationship Id="rId10" Type="http://schemas.microsoft.com/office/2007/relationships/diagramDrawing" Target="../diagrams/drawing2.xml"/><Relationship Id="rId4" Type="http://schemas.openxmlformats.org/officeDocument/2006/relationships/oleObject" Target="../embeddings/oleObject1.bin"/><Relationship Id="rId9" Type="http://schemas.openxmlformats.org/officeDocument/2006/relationships/diagramColors" Target="../diagrams/colors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46.xml"/><Relationship Id="rId1" Type="http://schemas.openxmlformats.org/officeDocument/2006/relationships/tags" Target="../tags/tag2.xml"/><Relationship Id="rId5" Type="http://schemas.openxmlformats.org/officeDocument/2006/relationships/image" Target="../media/image20.emf"/><Relationship Id="rId4" Type="http://schemas.openxmlformats.org/officeDocument/2006/relationships/oleObject" Target="../embeddings/oleObject1.bin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46.xml"/><Relationship Id="rId1" Type="http://schemas.openxmlformats.org/officeDocument/2006/relationships/tags" Target="../tags/tag3.xml"/><Relationship Id="rId5" Type="http://schemas.openxmlformats.org/officeDocument/2006/relationships/image" Target="../media/image20.emf"/><Relationship Id="rId4" Type="http://schemas.openxmlformats.org/officeDocument/2006/relationships/oleObject" Target="../embeddings/oleObject1.bin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4.xml"/><Relationship Id="rId3" Type="http://schemas.openxmlformats.org/officeDocument/2006/relationships/diagramLayout" Target="../diagrams/layout3.xml"/><Relationship Id="rId7" Type="http://schemas.openxmlformats.org/officeDocument/2006/relationships/diagramData" Target="../diagrams/data4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46.xml"/><Relationship Id="rId6" Type="http://schemas.microsoft.com/office/2007/relationships/diagramDrawing" Target="../diagrams/drawing3.xml"/><Relationship Id="rId11" Type="http://schemas.microsoft.com/office/2007/relationships/diagramDrawing" Target="../diagrams/drawing4.xml"/><Relationship Id="rId5" Type="http://schemas.openxmlformats.org/officeDocument/2006/relationships/diagramColors" Target="../diagrams/colors3.xml"/><Relationship Id="rId10" Type="http://schemas.openxmlformats.org/officeDocument/2006/relationships/diagramColors" Target="../diagrams/colors4.xml"/><Relationship Id="rId4" Type="http://schemas.openxmlformats.org/officeDocument/2006/relationships/diagramQuickStyle" Target="../diagrams/quickStyle3.xml"/><Relationship Id="rId9" Type="http://schemas.openxmlformats.org/officeDocument/2006/relationships/diagramQuickStyle" Target="../diagrams/quickStyle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15.emf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image" Target="../media/image13.emf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15.emf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4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4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4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62FC2E14-24A9-4C48-BA13-A2E74B0AAD2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00064" y="2508483"/>
            <a:ext cx="10511648" cy="1841034"/>
          </a:xfrm>
        </p:spPr>
        <p:txBody>
          <a:bodyPr/>
          <a:lstStyle/>
          <a:p>
            <a:r>
              <a:rPr lang="en-US" dirty="0"/>
              <a:t>Looking back, looking forward: How funding has and hasn’t driven reform and where to next</a:t>
            </a:r>
            <a:endParaRPr lang="en-US" sz="2000" b="0" i="1" dirty="0">
              <a:latin typeface="+mn-lt"/>
            </a:endParaRPr>
          </a:p>
          <a:p>
            <a:pPr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endParaRPr lang="en-US" sz="2000" b="0" i="1" dirty="0">
              <a:latin typeface="+mn-lt"/>
            </a:endParaRPr>
          </a:p>
          <a:p>
            <a:pPr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endParaRPr lang="en-US" sz="2000" b="0" i="1" dirty="0">
              <a:latin typeface="+mn-lt"/>
            </a:endParaRPr>
          </a:p>
          <a:p>
            <a:pPr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endParaRPr lang="en-US" sz="2000" b="0" i="1" dirty="0">
              <a:latin typeface="+mn-lt"/>
            </a:endParaRPr>
          </a:p>
          <a:p>
            <a:pPr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en-US" sz="2000" b="0" i="1" dirty="0">
                <a:latin typeface="+mn-lt"/>
              </a:rPr>
              <a:t>Presentation to Queensland Mental Health Summit</a:t>
            </a:r>
          </a:p>
          <a:p>
            <a:pPr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en-US" sz="2000" b="0" i="1" dirty="0">
                <a:latin typeface="+mn-lt"/>
              </a:rPr>
              <a:t>May 2026</a:t>
            </a:r>
          </a:p>
          <a:p>
            <a:pPr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endParaRPr lang="en-US" sz="2000" b="0" i="1" dirty="0">
              <a:latin typeface="+mn-lt"/>
            </a:endParaRPr>
          </a:p>
          <a:p>
            <a:pPr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endParaRPr lang="en-US" sz="2000" b="0" i="1" dirty="0">
              <a:latin typeface="+mn-lt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8B2EE45-87B9-4782-B32A-4A2D3ACDF852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00064" y="6150769"/>
            <a:ext cx="6658384" cy="707231"/>
          </a:xfrm>
        </p:spPr>
        <p:txBody>
          <a:bodyPr>
            <a:normAutofit fontScale="25000" lnSpcReduction="20000"/>
          </a:bodyPr>
          <a:lstStyle/>
          <a:p>
            <a:r>
              <a:rPr lang="en-AU" sz="7200" dirty="0"/>
              <a:t>Stephen Duckett</a:t>
            </a:r>
          </a:p>
          <a:p>
            <a:r>
              <a:rPr lang="en-AU" sz="7200" dirty="0"/>
              <a:t>@stephenjduckett</a:t>
            </a:r>
          </a:p>
          <a:p>
            <a:r>
              <a:rPr lang="en-GB" i="1" dirty="0"/>
              <a:t>	</a:t>
            </a:r>
          </a:p>
          <a:p>
            <a:endParaRPr lang="en-AU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43A3A8E-36C3-446B-985E-CEB7C282636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AU"/>
              <a:t>Identifier first line</a:t>
            </a:r>
          </a:p>
          <a:p>
            <a:pPr lvl="1"/>
            <a:r>
              <a:rPr lang="en-AU"/>
              <a:t>Second line</a:t>
            </a:r>
          </a:p>
          <a:p>
            <a:endParaRPr lang="en-AU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361E6A6-BA53-48F9-8469-A76DD1981406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437938" y="6172200"/>
            <a:ext cx="754062" cy="365125"/>
          </a:xfrm>
        </p:spPr>
        <p:txBody>
          <a:bodyPr/>
          <a:lstStyle/>
          <a:p>
            <a:fld id="{DC22DD25-61AE-413C-B4D2-EF2365C9B2E1}" type="slidenum">
              <a:rPr lang="en-AU" noProof="0" smtClean="0"/>
              <a:pPr/>
              <a:t>1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245985502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itle 1"/>
          <p:cNvSpPr>
            <a:spLocks noGrp="1"/>
          </p:cNvSpPr>
          <p:nvPr>
            <p:ph type="title"/>
          </p:nvPr>
        </p:nvSpPr>
        <p:spPr>
          <a:xfrm>
            <a:off x="1291077" y="287608"/>
            <a:ext cx="10763235" cy="887360"/>
          </a:xfrm>
        </p:spPr>
        <p:txBody>
          <a:bodyPr/>
          <a:lstStyle/>
          <a:p>
            <a:r>
              <a:rPr lang="en-CA" altLang="en-US" sz="3600" dirty="0"/>
              <a:t>The expenditure identity and its implications</a:t>
            </a:r>
          </a:p>
        </p:txBody>
      </p:sp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A8D1C75E-25A9-ABAF-1C35-483A4E55176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7848769"/>
              </p:ext>
            </p:extLst>
          </p:nvPr>
        </p:nvGraphicFramePr>
        <p:xfrm>
          <a:off x="4375202" y="3201234"/>
          <a:ext cx="6172202" cy="11353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9652">
                  <a:extLst>
                    <a:ext uri="{9D8B030D-6E8A-4147-A177-3AD203B41FA5}">
                      <a16:colId xmlns:a16="http://schemas.microsoft.com/office/drawing/2014/main" val="1657377260"/>
                    </a:ext>
                  </a:extLst>
                </a:gridCol>
                <a:gridCol w="1041948">
                  <a:extLst>
                    <a:ext uri="{9D8B030D-6E8A-4147-A177-3AD203B41FA5}">
                      <a16:colId xmlns:a16="http://schemas.microsoft.com/office/drawing/2014/main" val="1818772040"/>
                    </a:ext>
                  </a:extLst>
                </a:gridCol>
                <a:gridCol w="953496">
                  <a:extLst>
                    <a:ext uri="{9D8B030D-6E8A-4147-A177-3AD203B41FA5}">
                      <a16:colId xmlns:a16="http://schemas.microsoft.com/office/drawing/2014/main" val="454367385"/>
                    </a:ext>
                  </a:extLst>
                </a:gridCol>
                <a:gridCol w="1503954">
                  <a:extLst>
                    <a:ext uri="{9D8B030D-6E8A-4147-A177-3AD203B41FA5}">
                      <a16:colId xmlns:a16="http://schemas.microsoft.com/office/drawing/2014/main" val="631909829"/>
                    </a:ext>
                  </a:extLst>
                </a:gridCol>
                <a:gridCol w="1314450">
                  <a:extLst>
                    <a:ext uri="{9D8B030D-6E8A-4147-A177-3AD203B41FA5}">
                      <a16:colId xmlns:a16="http://schemas.microsoft.com/office/drawing/2014/main" val="4106060516"/>
                    </a:ext>
                  </a:extLst>
                </a:gridCol>
                <a:gridCol w="1028702">
                  <a:extLst>
                    <a:ext uri="{9D8B030D-6E8A-4147-A177-3AD203B41FA5}">
                      <a16:colId xmlns:a16="http://schemas.microsoft.com/office/drawing/2014/main" val="491776640"/>
                    </a:ext>
                  </a:extLst>
                </a:gridCol>
              </a:tblGrid>
              <a:tr h="1097280">
                <a:tc>
                  <a:txBody>
                    <a:bodyPr/>
                    <a:lstStyle/>
                    <a:p>
                      <a:r>
                        <a:rPr lang="en-AU" sz="2100" b="0" i="1" dirty="0">
                          <a:solidFill>
                            <a:schemeClr val="tx1"/>
                          </a:solidFill>
                        </a:rPr>
                        <a:t>f</a:t>
                      </a:r>
                      <a:endParaRPr lang="en-AU" sz="2100" b="0" dirty="0">
                        <a:solidFill>
                          <a:schemeClr val="tx1"/>
                        </a:solidFill>
                      </a:endParaRPr>
                    </a:p>
                  </a:txBody>
                  <a:tcPr marL="68580" marR="68580" marT="34290" marB="3429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AU" sz="1400" b="0" dirty="0">
                          <a:solidFill>
                            <a:schemeClr val="tx1"/>
                          </a:solidFill>
                        </a:rPr>
                        <a:t>Expected incidence of </a:t>
                      </a:r>
                      <a:r>
                        <a:rPr lang="en-AU" sz="1800" b="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AU" sz="1400" b="0" dirty="0">
                          <a:solidFill>
                            <a:schemeClr val="tx1"/>
                          </a:solidFill>
                        </a:rPr>
                        <a:t>illness</a:t>
                      </a:r>
                    </a:p>
                    <a:p>
                      <a:endParaRPr lang="en-AU" sz="1400" b="0" dirty="0">
                        <a:solidFill>
                          <a:schemeClr val="tx1"/>
                        </a:solidFill>
                      </a:endParaRPr>
                    </a:p>
                  </a:txBody>
                  <a:tcPr marL="68580" marR="68580" marT="34290" marB="34290"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AU" sz="1400" b="0" dirty="0">
                          <a:solidFill>
                            <a:schemeClr val="tx1"/>
                          </a:solidFill>
                        </a:rPr>
                        <a:t>Ratio of actual to expected incidence of illness</a:t>
                      </a:r>
                    </a:p>
                  </a:txBody>
                  <a:tcPr marL="68580" marR="68580" marT="34290" marB="34290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AU" sz="1400" b="0" dirty="0">
                          <a:solidFill>
                            <a:schemeClr val="tx1"/>
                          </a:solidFill>
                        </a:rPr>
                        <a:t>Rate of conversion of illness to hospital admission</a:t>
                      </a:r>
                    </a:p>
                    <a:p>
                      <a:endParaRPr lang="en-AU" sz="1400" b="0" dirty="0">
                        <a:solidFill>
                          <a:schemeClr val="tx1"/>
                        </a:solidFill>
                      </a:endParaRPr>
                    </a:p>
                  </a:txBody>
                  <a:tcPr marL="68580" marR="68580" marT="34290" marB="34290"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AU" sz="1400" b="0">
                          <a:solidFill>
                            <a:schemeClr val="tx1"/>
                          </a:solidFill>
                        </a:rPr>
                        <a:t>Use of resources (days, tests) for each treated patient</a:t>
                      </a:r>
                      <a:endParaRPr lang="en-AU" sz="1400" b="0" dirty="0">
                        <a:solidFill>
                          <a:schemeClr val="tx1"/>
                        </a:solidFill>
                      </a:endParaRPr>
                    </a:p>
                  </a:txBody>
                  <a:tcPr marL="68580" marR="68580" marT="34290" marB="34290"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AU" sz="1400" b="0" dirty="0">
                          <a:solidFill>
                            <a:schemeClr val="tx1"/>
                          </a:solidFill>
                        </a:rPr>
                        <a:t>Cost of each unit of resource</a:t>
                      </a:r>
                    </a:p>
                  </a:txBody>
                  <a:tcPr marL="68580" marR="68580" marT="34290" marB="34290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0450052"/>
                  </a:ext>
                </a:extLst>
              </a:tr>
            </a:tbl>
          </a:graphicData>
        </a:graphic>
      </p:graphicFrame>
      <p:sp>
        <p:nvSpPr>
          <p:cNvPr id="5" name="Double Brace 4">
            <a:extLst>
              <a:ext uri="{FF2B5EF4-FFF2-40B4-BE49-F238E27FC236}">
                <a16:creationId xmlns:a16="http://schemas.microsoft.com/office/drawing/2014/main" id="{E5A1D6F3-01E4-7B00-62BB-C156EF65636D}"/>
              </a:ext>
            </a:extLst>
          </p:cNvPr>
          <p:cNvSpPr/>
          <p:nvPr/>
        </p:nvSpPr>
        <p:spPr>
          <a:xfrm>
            <a:off x="4598833" y="2928321"/>
            <a:ext cx="6172202" cy="1543050"/>
          </a:xfrm>
          <a:prstGeom prst="bracePair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A185A7A5-130B-84A4-6652-E839C24EBD9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95109" y="3153079"/>
            <a:ext cx="3487584" cy="1420011"/>
          </a:xfrm>
        </p:spPr>
        <p:txBody>
          <a:bodyPr/>
          <a:lstStyle/>
          <a:p>
            <a:endParaRPr lang="en-CA" altLang="en-US" dirty="0"/>
          </a:p>
          <a:p>
            <a:r>
              <a:rPr lang="en-CA" altLang="en-US" dirty="0"/>
              <a:t>Total hospital expenditure =</a:t>
            </a:r>
          </a:p>
          <a:p>
            <a:endParaRPr lang="en-CA" altLang="en-US" dirty="0"/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C70567A3-C992-23F0-DE23-91D7922005FB}"/>
              </a:ext>
            </a:extLst>
          </p:cNvPr>
          <p:cNvSpPr txBox="1">
            <a:spLocks/>
          </p:cNvSpPr>
          <p:nvPr/>
        </p:nvSpPr>
        <p:spPr bwMode="auto">
          <a:xfrm>
            <a:off x="5733538" y="3134648"/>
            <a:ext cx="114300" cy="14187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ctr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hangingPunct="1">
              <a:buNone/>
            </a:pPr>
            <a:r>
              <a:rPr lang="en-CA" altLang="en-US" sz="3000" dirty="0"/>
              <a:t>,</a:t>
            </a:r>
          </a:p>
          <a:p>
            <a:pPr marL="0" indent="0" eaLnBrk="1" hangingPunct="1">
              <a:buNone/>
            </a:pPr>
            <a:endParaRPr lang="en-CA" altLang="en-US" sz="3000" dirty="0"/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0BF16B2F-0AFD-9E5F-FABA-02A756794217}"/>
              </a:ext>
            </a:extLst>
          </p:cNvPr>
          <p:cNvSpPr txBox="1">
            <a:spLocks/>
          </p:cNvSpPr>
          <p:nvPr/>
        </p:nvSpPr>
        <p:spPr bwMode="auto">
          <a:xfrm>
            <a:off x="6615544" y="3227229"/>
            <a:ext cx="114300" cy="127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ctr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hangingPunct="1">
              <a:buNone/>
            </a:pPr>
            <a:r>
              <a:rPr lang="en-CA" altLang="en-US" sz="3000" dirty="0"/>
              <a:t>,</a:t>
            </a:r>
          </a:p>
          <a:p>
            <a:pPr marL="0" indent="0" eaLnBrk="1" hangingPunct="1">
              <a:buNone/>
            </a:pPr>
            <a:endParaRPr lang="en-CA" altLang="en-US" sz="3000" dirty="0"/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E1E2C7D8-417A-5163-AC7D-431257F7569D}"/>
              </a:ext>
            </a:extLst>
          </p:cNvPr>
          <p:cNvSpPr txBox="1">
            <a:spLocks/>
          </p:cNvSpPr>
          <p:nvPr/>
        </p:nvSpPr>
        <p:spPr bwMode="auto">
          <a:xfrm>
            <a:off x="8150956" y="3227229"/>
            <a:ext cx="342022" cy="12068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ctr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hangingPunct="1">
              <a:buNone/>
            </a:pPr>
            <a:r>
              <a:rPr lang="en-CA" altLang="en-US" sz="3000" dirty="0"/>
              <a:t>,</a:t>
            </a:r>
          </a:p>
          <a:p>
            <a:pPr marL="0" indent="0" eaLnBrk="1" hangingPunct="1">
              <a:buNone/>
            </a:pPr>
            <a:endParaRPr lang="en-CA" altLang="en-US" sz="3000" dirty="0"/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2D974CF0-E274-4A0F-A00B-16D5A8F8180C}"/>
              </a:ext>
            </a:extLst>
          </p:cNvPr>
          <p:cNvSpPr txBox="1">
            <a:spLocks/>
          </p:cNvSpPr>
          <p:nvPr/>
        </p:nvSpPr>
        <p:spPr bwMode="auto">
          <a:xfrm>
            <a:off x="9405889" y="3233771"/>
            <a:ext cx="114301" cy="1137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ctr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hangingPunct="1">
              <a:buNone/>
            </a:pPr>
            <a:r>
              <a:rPr lang="en-CA" altLang="en-US" sz="3000" dirty="0"/>
              <a:t>,</a:t>
            </a:r>
          </a:p>
          <a:p>
            <a:pPr marL="0" indent="0" eaLnBrk="1" hangingPunct="1">
              <a:buNone/>
            </a:pPr>
            <a:endParaRPr lang="en-CA" altLang="en-US" sz="3000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FA9C59A-25E5-0703-7B1E-CC160BD3178C}"/>
              </a:ext>
            </a:extLst>
          </p:cNvPr>
          <p:cNvSpPr/>
          <p:nvPr/>
        </p:nvSpPr>
        <p:spPr>
          <a:xfrm>
            <a:off x="5592993" y="3000955"/>
            <a:ext cx="2627286" cy="1350769"/>
          </a:xfrm>
          <a:prstGeom prst="rect">
            <a:avLst/>
          </a:prstGeom>
          <a:solidFill>
            <a:schemeClr val="accent1">
              <a:lumMod val="20000"/>
              <a:lumOff val="80000"/>
              <a:alpha val="42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98DACB3-1A38-9039-51A0-C94B98252515}"/>
              </a:ext>
            </a:extLst>
          </p:cNvPr>
          <p:cNvSpPr/>
          <p:nvPr/>
        </p:nvSpPr>
        <p:spPr>
          <a:xfrm>
            <a:off x="8236911" y="2988212"/>
            <a:ext cx="2337956" cy="1371737"/>
          </a:xfrm>
          <a:prstGeom prst="rect">
            <a:avLst/>
          </a:prstGeom>
          <a:solidFill>
            <a:schemeClr val="accent3">
              <a:lumMod val="40000"/>
              <a:lumOff val="60000"/>
              <a:alpha val="42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9" name="Speech Bubble: Rectangle with Corners Rounded 18">
            <a:extLst>
              <a:ext uri="{FF2B5EF4-FFF2-40B4-BE49-F238E27FC236}">
                <a16:creationId xmlns:a16="http://schemas.microsoft.com/office/drawing/2014/main" id="{6A4504C7-D668-B44A-E1CF-1154039A133C}"/>
              </a:ext>
            </a:extLst>
          </p:cNvPr>
          <p:cNvSpPr/>
          <p:nvPr/>
        </p:nvSpPr>
        <p:spPr>
          <a:xfrm>
            <a:off x="8017632" y="4584578"/>
            <a:ext cx="3005116" cy="665820"/>
          </a:xfrm>
          <a:prstGeom prst="wedgeRoundRectCallout">
            <a:avLst>
              <a:gd name="adj1" fmla="val 17896"/>
              <a:gd name="adj2" fmla="val -72698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500" dirty="0"/>
              <a:t>A focus here is about technical efficiency, the tools for which are well known</a:t>
            </a:r>
          </a:p>
        </p:txBody>
      </p:sp>
      <p:sp>
        <p:nvSpPr>
          <p:cNvPr id="20" name="Speech Bubble: Rectangle with Corners Rounded 19">
            <a:extLst>
              <a:ext uri="{FF2B5EF4-FFF2-40B4-BE49-F238E27FC236}">
                <a16:creationId xmlns:a16="http://schemas.microsoft.com/office/drawing/2014/main" id="{DD284F19-BEDB-17E7-2A3A-DF88F5127144}"/>
              </a:ext>
            </a:extLst>
          </p:cNvPr>
          <p:cNvSpPr/>
          <p:nvPr/>
        </p:nvSpPr>
        <p:spPr>
          <a:xfrm>
            <a:off x="4598832" y="4601537"/>
            <a:ext cx="3402167" cy="2041889"/>
          </a:xfrm>
          <a:prstGeom prst="wedgeRoundRectCallout">
            <a:avLst>
              <a:gd name="adj1" fmla="val 19285"/>
              <a:gd name="adj2" fmla="val -58594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500" dirty="0"/>
              <a:t>Addressing these components is necessary to achieve allocative efficiency and value but is much harder:</a:t>
            </a:r>
          </a:p>
          <a:p>
            <a:pPr algn="ctr"/>
            <a:endParaRPr lang="en-AU" sz="1500" dirty="0"/>
          </a:p>
          <a:p>
            <a:pPr algn="ctr"/>
            <a:endParaRPr lang="en-AU" sz="1500" dirty="0"/>
          </a:p>
          <a:p>
            <a:pPr algn="ctr"/>
            <a:endParaRPr lang="en-AU" sz="1500" dirty="0"/>
          </a:p>
        </p:txBody>
      </p:sp>
      <p:sp>
        <p:nvSpPr>
          <p:cNvPr id="3" name="Speech Bubble: Rectangle with Corners Rounded 2">
            <a:extLst>
              <a:ext uri="{FF2B5EF4-FFF2-40B4-BE49-F238E27FC236}">
                <a16:creationId xmlns:a16="http://schemas.microsoft.com/office/drawing/2014/main" id="{5B156F10-40B4-EEA5-AB7B-207A13A7C7D5}"/>
              </a:ext>
            </a:extLst>
          </p:cNvPr>
          <p:cNvSpPr/>
          <p:nvPr/>
        </p:nvSpPr>
        <p:spPr>
          <a:xfrm>
            <a:off x="1291077" y="4234070"/>
            <a:ext cx="1833280" cy="1858617"/>
          </a:xfrm>
          <a:prstGeom prst="wedgeRoundRectCallout">
            <a:avLst>
              <a:gd name="adj1" fmla="val -20921"/>
              <a:gd name="adj2" fmla="val -64772"/>
              <a:gd name="adj3" fmla="val 16667"/>
            </a:avLst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dirty="0"/>
              <a:t>State has very clear incentive to reduce hospital expenditure, why hasn’t it?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3A4F106-B116-855A-18EE-D34532236F3E}"/>
              </a:ext>
            </a:extLst>
          </p:cNvPr>
          <p:cNvSpPr txBox="1"/>
          <p:nvPr/>
        </p:nvSpPr>
        <p:spPr>
          <a:xfrm>
            <a:off x="4604918" y="5860584"/>
            <a:ext cx="321717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1600" dirty="0">
                <a:solidFill>
                  <a:srgbClr val="FFFF00"/>
                </a:solidFill>
              </a:rPr>
              <a:t>Do we know how to change either of these things?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1600" dirty="0">
                <a:solidFill>
                  <a:srgbClr val="FFFF00"/>
                </a:solidFill>
              </a:rPr>
              <a:t>Do we have the levers?</a:t>
            </a:r>
          </a:p>
        </p:txBody>
      </p:sp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4EF16FD0-76BB-3EF1-C1C5-7A8CE35E49DA}"/>
              </a:ext>
            </a:extLst>
          </p:cNvPr>
          <p:cNvSpPr/>
          <p:nvPr/>
        </p:nvSpPr>
        <p:spPr>
          <a:xfrm>
            <a:off x="8443581" y="5363605"/>
            <a:ext cx="3217177" cy="1397118"/>
          </a:xfrm>
          <a:prstGeom prst="wedgeRoundRectCallout">
            <a:avLst>
              <a:gd name="adj1" fmla="val -64804"/>
              <a:gd name="adj2" fmla="val -5719"/>
              <a:gd name="adj3" fmla="val 16667"/>
            </a:avLst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/>
              <a:t>What level (national, state, HHS etc) best placed to influence?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/>
              <a:t>What incentives are on HHSs?</a:t>
            </a:r>
          </a:p>
        </p:txBody>
      </p:sp>
      <p:sp>
        <p:nvSpPr>
          <p:cNvPr id="6" name="Speech Bubble: Rectangle with Corners Rounded 5">
            <a:extLst>
              <a:ext uri="{FF2B5EF4-FFF2-40B4-BE49-F238E27FC236}">
                <a16:creationId xmlns:a16="http://schemas.microsoft.com/office/drawing/2014/main" id="{92527400-AC08-1F69-BE8F-A4021441224B}"/>
              </a:ext>
            </a:extLst>
          </p:cNvPr>
          <p:cNvSpPr/>
          <p:nvPr/>
        </p:nvSpPr>
        <p:spPr>
          <a:xfrm>
            <a:off x="6595308" y="1439891"/>
            <a:ext cx="1726659" cy="1287494"/>
          </a:xfrm>
          <a:prstGeom prst="wedgeRoundRectCallou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dirty="0"/>
              <a:t>Including reducing (unnecessary) readmissions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F2133197-8895-573A-434F-48381E894687}"/>
              </a:ext>
            </a:extLst>
          </p:cNvPr>
          <p:cNvSpPr/>
          <p:nvPr/>
        </p:nvSpPr>
        <p:spPr>
          <a:xfrm>
            <a:off x="10887175" y="3153079"/>
            <a:ext cx="1134705" cy="968052"/>
          </a:xfrm>
          <a:prstGeom prst="roundRect">
            <a:avLst/>
          </a:prstGeom>
          <a:solidFill>
            <a:srgbClr val="C0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dirty="0"/>
              <a:t>Achieves outcome</a:t>
            </a:r>
          </a:p>
        </p:txBody>
      </p:sp>
    </p:spTree>
    <p:extLst>
      <p:ext uri="{BB962C8B-B14F-4D97-AF65-F5344CB8AC3E}">
        <p14:creationId xmlns:p14="http://schemas.microsoft.com/office/powerpoint/2010/main" val="41053403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3" grpId="0" animBg="1"/>
      <p:bldP spid="4" grpId="0"/>
      <p:bldP spid="12" grpId="0" animBg="1"/>
      <p:bldP spid="6" grpId="0" animBg="1"/>
      <p:bldP spid="1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CEE9AB1-FBCB-26D2-297F-AEA03C28CF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The service (non) system</a:t>
            </a:r>
          </a:p>
        </p:txBody>
      </p:sp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6811EAAC-A604-28FF-53A7-85958E63710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41935957"/>
              </p:ext>
            </p:extLst>
          </p:nvPr>
        </p:nvGraphicFramePr>
        <p:xfrm>
          <a:off x="2704288" y="1420238"/>
          <a:ext cx="7455711" cy="471809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86030241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908D00-240C-DD9A-7FF9-2DBE3FE6CD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EMPHN knows something about outcomes</a:t>
            </a: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8ABB6E78-6A38-B98E-13AD-1AC1B8208B1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39324978"/>
              </p:ext>
            </p:extLst>
          </p:nvPr>
        </p:nvGraphicFramePr>
        <p:xfrm>
          <a:off x="1614791" y="1282426"/>
          <a:ext cx="8407033" cy="539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93893694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2B705-AFD2-62C0-BA1F-AB658F394B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How EMPHN gets funded (and how we fund)</a:t>
            </a:r>
          </a:p>
        </p:txBody>
      </p:sp>
      <p:pic>
        <p:nvPicPr>
          <p:cNvPr id="4" name="Picture 3" descr="A diagram of a diagram&#10;&#10;AI-generated content may be incorrect.">
            <a:extLst>
              <a:ext uri="{FF2B5EF4-FFF2-40B4-BE49-F238E27FC236}">
                <a16:creationId xmlns:a16="http://schemas.microsoft.com/office/drawing/2014/main" id="{E4671230-40A6-CF63-AEC4-8072634975B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802" b="9931"/>
          <a:stretch>
            <a:fillRect/>
          </a:stretch>
        </p:blipFill>
        <p:spPr>
          <a:xfrm>
            <a:off x="600151" y="1361872"/>
            <a:ext cx="8543849" cy="5472478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04FF2EE0-FF42-509C-E246-5FF20ACDBDF1}"/>
              </a:ext>
            </a:extLst>
          </p:cNvPr>
          <p:cNvSpPr txBox="1"/>
          <p:nvPr/>
        </p:nvSpPr>
        <p:spPr>
          <a:xfrm>
            <a:off x="6692630" y="1716494"/>
            <a:ext cx="2367064" cy="4763233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AU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24F0EEA-3728-3E38-CC06-59FC645D71C7}"/>
              </a:ext>
            </a:extLst>
          </p:cNvPr>
          <p:cNvSpPr txBox="1"/>
          <p:nvPr/>
        </p:nvSpPr>
        <p:spPr>
          <a:xfrm>
            <a:off x="3861881" y="1282426"/>
            <a:ext cx="2830749" cy="555192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AU" dirty="0"/>
          </a:p>
        </p:txBody>
      </p:sp>
      <p:sp>
        <p:nvSpPr>
          <p:cNvPr id="7" name="Flowchart: Alternate Process 6">
            <a:extLst>
              <a:ext uri="{FF2B5EF4-FFF2-40B4-BE49-F238E27FC236}">
                <a16:creationId xmlns:a16="http://schemas.microsoft.com/office/drawing/2014/main" id="{55094870-35BD-60DD-56D0-85B69797A486}"/>
              </a:ext>
            </a:extLst>
          </p:cNvPr>
          <p:cNvSpPr/>
          <p:nvPr/>
        </p:nvSpPr>
        <p:spPr>
          <a:xfrm>
            <a:off x="7033098" y="1527243"/>
            <a:ext cx="1896893" cy="4952484"/>
          </a:xfrm>
          <a:prstGeom prst="flowChartAlternateProcess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dirty="0"/>
              <a:t>Shares depend on Funding Deeds</a:t>
            </a:r>
          </a:p>
        </p:txBody>
      </p:sp>
      <p:sp>
        <p:nvSpPr>
          <p:cNvPr id="8" name="Flowchart: Alternate Process 7">
            <a:extLst>
              <a:ext uri="{FF2B5EF4-FFF2-40B4-BE49-F238E27FC236}">
                <a16:creationId xmlns:a16="http://schemas.microsoft.com/office/drawing/2014/main" id="{9DFC38CC-54FD-F66A-75DA-16AA853D6DEA}"/>
              </a:ext>
            </a:extLst>
          </p:cNvPr>
          <p:cNvSpPr/>
          <p:nvPr/>
        </p:nvSpPr>
        <p:spPr>
          <a:xfrm>
            <a:off x="9484468" y="1510450"/>
            <a:ext cx="1896893" cy="4952484"/>
          </a:xfrm>
          <a:prstGeom prst="flowChartAlternateProcess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dirty="0"/>
              <a:t>Shares depend on Needs analysis</a:t>
            </a:r>
          </a:p>
        </p:txBody>
      </p:sp>
    </p:spTree>
    <p:extLst>
      <p:ext uri="{BB962C8B-B14F-4D97-AF65-F5344CB8AC3E}">
        <p14:creationId xmlns:p14="http://schemas.microsoft.com/office/powerpoint/2010/main" val="2895335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7" grpId="1" animBg="1"/>
      <p:bldP spid="8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4E6671-3823-41B2-1BCD-24F21CA4AD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8CB60222-1EF5-A7BC-A24F-99FCD95E84A7}"/>
              </a:ext>
            </a:extLst>
          </p:cNvPr>
          <p:cNvSpPr/>
          <p:nvPr/>
        </p:nvSpPr>
        <p:spPr>
          <a:xfrm>
            <a:off x="5953965" y="4384130"/>
            <a:ext cx="5604788" cy="927733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24212563-6E48-7AC5-9166-82706A39A11D}"/>
              </a:ext>
            </a:extLst>
          </p:cNvPr>
          <p:cNvSpPr/>
          <p:nvPr/>
        </p:nvSpPr>
        <p:spPr>
          <a:xfrm>
            <a:off x="4628458" y="3069250"/>
            <a:ext cx="5740592" cy="75895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B8E33BED-8499-AF6E-2525-116F7E1E8C0C}"/>
              </a:ext>
            </a:extLst>
          </p:cNvPr>
          <p:cNvSpPr/>
          <p:nvPr/>
        </p:nvSpPr>
        <p:spPr>
          <a:xfrm>
            <a:off x="3850263" y="1893970"/>
            <a:ext cx="5144839" cy="75895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Karla" pitchFamily="2" charset="0"/>
            </a:endParaRPr>
          </a:p>
        </p:txBody>
      </p:sp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C1CCDD6-5D64-D926-CBAF-180F144AB69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04" imgH="405" progId="TCLayout.ActiveDocument.1">
                  <p:embed/>
                </p:oleObj>
              </mc:Choice>
              <mc:Fallback>
                <p:oleObj name="think-cell Slide" r:id="rId4" imgW="404" imgH="405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C1CCDD6-5D64-D926-CBAF-180F144AB69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itle 3">
            <a:extLst>
              <a:ext uri="{FF2B5EF4-FFF2-40B4-BE49-F238E27FC236}">
                <a16:creationId xmlns:a16="http://schemas.microsoft.com/office/drawing/2014/main" id="{441572E3-B15E-03C0-E6CA-8791485D3A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89005" y="718481"/>
            <a:ext cx="10944000" cy="389572"/>
          </a:xfrm>
        </p:spPr>
        <p:txBody>
          <a:bodyPr vert="horz">
            <a:normAutofit fontScale="90000"/>
          </a:bodyPr>
          <a:lstStyle/>
          <a:p>
            <a:r>
              <a:rPr lang="en-US" dirty="0"/>
              <a:t>Performance is considered across multiple levels to drive quality without losing site of detail</a:t>
            </a:r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FE4A8BC0-3C43-0123-F4CB-75CF9138FE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70794" y="6224780"/>
            <a:ext cx="291829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468F59-FBD9-984E-A98E-5BC215B8991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E3E3E"/>
                </a:solidFill>
                <a:effectLst/>
                <a:uLnTx/>
                <a:uFillTx/>
                <a:latin typeface="Karla" pitchFamily="2" charset="0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E3E3E"/>
              </a:solidFill>
              <a:effectLst/>
              <a:uLnTx/>
              <a:uFillTx/>
              <a:latin typeface="Karla" pitchFamily="2" charset="0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421E629-12B5-B35B-58F8-F39D7C74AF57}"/>
              </a:ext>
            </a:extLst>
          </p:cNvPr>
          <p:cNvSpPr txBox="1"/>
          <p:nvPr/>
        </p:nvSpPr>
        <p:spPr>
          <a:xfrm>
            <a:off x="6761005" y="4478664"/>
            <a:ext cx="466009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00" b="0" i="0" u="none" strike="noStrike" kern="1200" cap="none" spc="0" normalizeH="0" baseline="0" noProof="0">
                <a:ln>
                  <a:noFill/>
                </a:ln>
                <a:solidFill>
                  <a:srgbClr val="3E3E3E"/>
                </a:solidFill>
                <a:effectLst/>
                <a:uLnTx/>
                <a:uFillTx/>
                <a:latin typeface="Karla" pitchFamily="2" charset="0"/>
              </a:rPr>
              <a:t>The broader set of indicators that comprise a ‘whole of contract’ data specification. One integrated and joined up data set.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6EF19F4-7B7C-F707-03F9-557A438AAF10}"/>
              </a:ext>
            </a:extLst>
          </p:cNvPr>
          <p:cNvSpPr txBox="1"/>
          <p:nvPr/>
        </p:nvSpPr>
        <p:spPr>
          <a:xfrm>
            <a:off x="5600404" y="3197534"/>
            <a:ext cx="533891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00" b="0" i="0" u="none" strike="noStrike" kern="1200" cap="none" spc="0" normalizeH="0" baseline="0" noProof="0">
                <a:ln>
                  <a:noFill/>
                </a:ln>
                <a:solidFill>
                  <a:srgbClr val="3E3E3E"/>
                </a:solidFill>
                <a:effectLst/>
                <a:uLnTx/>
                <a:uFillTx/>
                <a:latin typeface="Karla" pitchFamily="2" charset="0"/>
              </a:rPr>
              <a:t>The </a:t>
            </a:r>
            <a:r>
              <a:rPr lang="en-AU" sz="1400">
                <a:solidFill>
                  <a:srgbClr val="3E3E3E"/>
                </a:solidFill>
                <a:latin typeface="Karla" pitchFamily="2" charset="0"/>
              </a:rPr>
              <a:t>core set of </a:t>
            </a:r>
            <a:r>
              <a:rPr kumimoji="0" lang="en-AU" sz="1400" b="0" i="0" u="none" strike="noStrike" kern="1200" cap="none" spc="0" normalizeH="0" baseline="0" noProof="0">
                <a:ln>
                  <a:noFill/>
                </a:ln>
                <a:solidFill>
                  <a:srgbClr val="3E3E3E"/>
                </a:solidFill>
                <a:effectLst/>
                <a:uLnTx/>
                <a:uFillTx/>
                <a:latin typeface="Karla" pitchFamily="2" charset="0"/>
              </a:rPr>
              <a:t>KPIs (~12) that underpin key contractual obligations and base payments.</a:t>
            </a: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F14505C7-9BC9-76C4-AB05-8180FC95931A}"/>
              </a:ext>
            </a:extLst>
          </p:cNvPr>
          <p:cNvSpPr/>
          <p:nvPr/>
        </p:nvSpPr>
        <p:spPr>
          <a:xfrm>
            <a:off x="2931426" y="2034038"/>
            <a:ext cx="1243798" cy="758952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Payment KPIs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83DB31A9-3562-6258-121E-D52256FA7B0D}"/>
              </a:ext>
            </a:extLst>
          </p:cNvPr>
          <p:cNvSpPr/>
          <p:nvPr/>
        </p:nvSpPr>
        <p:spPr>
          <a:xfrm>
            <a:off x="2794077" y="3052800"/>
            <a:ext cx="1668278" cy="758952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Key Performance Indicators (&amp; Deliverables) 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CC60E6C0-15ED-2C33-0A40-1A096C2C48FC}"/>
              </a:ext>
            </a:extLst>
          </p:cNvPr>
          <p:cNvSpPr/>
          <p:nvPr/>
        </p:nvSpPr>
        <p:spPr>
          <a:xfrm>
            <a:off x="2794077" y="4464727"/>
            <a:ext cx="1668278" cy="758952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AU" sz="1400" b="1">
                <a:solidFill>
                  <a:srgbClr val="FFFFFF"/>
                </a:solidFill>
                <a:latin typeface="Karla" pitchFamily="2" charset="0"/>
              </a:rPr>
              <a:t>Data requirements</a:t>
            </a:r>
            <a:endParaRPr kumimoji="0" lang="en-AU" sz="1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Karla" pitchFamily="2" charset="0"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DB2874C-E198-C2AD-EF3F-D0795D3319EC}"/>
              </a:ext>
            </a:extLst>
          </p:cNvPr>
          <p:cNvSpPr txBox="1"/>
          <p:nvPr/>
        </p:nvSpPr>
        <p:spPr>
          <a:xfrm>
            <a:off x="4808880" y="2013134"/>
            <a:ext cx="412047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00" b="0" i="0" u="none" strike="noStrike" kern="1200" cap="none" spc="0" normalizeH="0" baseline="0" noProof="0">
                <a:ln>
                  <a:noFill/>
                </a:ln>
                <a:solidFill>
                  <a:srgbClr val="3E3E3E"/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The small set of KPIs (5) that will trigger award of activity and outcome payments.</a:t>
            </a:r>
          </a:p>
        </p:txBody>
      </p:sp>
      <p:graphicFrame>
        <p:nvGraphicFramePr>
          <p:cNvPr id="12" name="Diagram 11">
            <a:extLst>
              <a:ext uri="{FF2B5EF4-FFF2-40B4-BE49-F238E27FC236}">
                <a16:creationId xmlns:a16="http://schemas.microsoft.com/office/drawing/2014/main" id="{AF2BDF1E-0889-4A40-F640-31F418A7C0D9}"/>
              </a:ext>
            </a:extLst>
          </p:cNvPr>
          <p:cNvGraphicFramePr/>
          <p:nvPr/>
        </p:nvGraphicFramePr>
        <p:xfrm>
          <a:off x="544584" y="1307992"/>
          <a:ext cx="6453457" cy="430230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5" name="Footer Placeholder 2">
            <a:extLst>
              <a:ext uri="{FF2B5EF4-FFF2-40B4-BE49-F238E27FC236}">
                <a16:creationId xmlns:a16="http://schemas.microsoft.com/office/drawing/2014/main" id="{92D4A5D8-F090-FB4A-0664-8668F63CC7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923537" y="6221580"/>
            <a:ext cx="4114800" cy="365125"/>
          </a:xfrm>
        </p:spPr>
        <p:txBody>
          <a:bodyPr/>
          <a:lstStyle/>
          <a:p>
            <a:r>
              <a:rPr lang="en-US"/>
              <a:t>Unified program briefing</a:t>
            </a:r>
          </a:p>
        </p:txBody>
      </p:sp>
    </p:spTree>
    <p:extLst>
      <p:ext uri="{BB962C8B-B14F-4D97-AF65-F5344CB8AC3E}">
        <p14:creationId xmlns:p14="http://schemas.microsoft.com/office/powerpoint/2010/main" val="924343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99E13B-7780-2C7B-81C1-ED31AF9AA0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A676935D-ECB4-B957-E410-7AD1EBC1252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04" imgH="405" progId="TCLayout.ActiveDocument.1">
                  <p:embed/>
                </p:oleObj>
              </mc:Choice>
              <mc:Fallback>
                <p:oleObj name="think-cell Slide" r:id="rId4" imgW="404" imgH="405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676935D-ECB4-B957-E410-7AD1EBC125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itle 3">
            <a:extLst>
              <a:ext uri="{FF2B5EF4-FFF2-40B4-BE49-F238E27FC236}">
                <a16:creationId xmlns:a16="http://schemas.microsoft.com/office/drawing/2014/main" id="{164EA3C3-6616-0F3D-BBAE-FA2A76F087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1884" y="740080"/>
            <a:ext cx="10872000" cy="389572"/>
          </a:xfrm>
        </p:spPr>
        <p:txBody>
          <a:bodyPr vert="horz">
            <a:normAutofit fontScale="90000"/>
          </a:bodyPr>
          <a:lstStyle/>
          <a:p>
            <a:r>
              <a:rPr lang="en-US"/>
              <a:t>Payment and KPI structures drive greater efficiency and effectiveness</a:t>
            </a:r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1AB66C3C-5F02-404C-AF67-239AAC88D0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70794" y="6224780"/>
            <a:ext cx="291829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468F59-FBD9-984E-A98E-5BC215B8991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E3E3E"/>
                </a:solidFill>
                <a:effectLst/>
                <a:uLnTx/>
                <a:uFillTx/>
                <a:latin typeface="Karla" pitchFamily="2" charset="0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E3E3E"/>
              </a:solidFill>
              <a:effectLst/>
              <a:uLnTx/>
              <a:uFillTx/>
              <a:latin typeface="Karla" pitchFamily="2" charset="0"/>
              <a:cs typeface="+mn-cs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6FC96A24-BD7A-E353-8659-E1AD2D1C789D}"/>
              </a:ext>
            </a:extLst>
          </p:cNvPr>
          <p:cNvSpPr/>
          <p:nvPr/>
        </p:nvSpPr>
        <p:spPr>
          <a:xfrm>
            <a:off x="1862886" y="2318721"/>
            <a:ext cx="3728014" cy="847725"/>
          </a:xfrm>
          <a:prstGeom prst="roundRect">
            <a:avLst>
              <a:gd name="adj" fmla="val 26779"/>
            </a:avLst>
          </a:prstGeom>
          <a:solidFill>
            <a:schemeClr val="accent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Activity payment (10% Yr 1, 20% Yr 2, 30% Yr 3)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 </a:t>
            </a:r>
            <a:r>
              <a:rPr kumimoji="0" lang="en-AU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Payable quarterly on Activity KPI performance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D78F7BDE-1131-257F-BF98-C2BAA723AE9B}"/>
              </a:ext>
            </a:extLst>
          </p:cNvPr>
          <p:cNvSpPr/>
          <p:nvPr/>
        </p:nvSpPr>
        <p:spPr>
          <a:xfrm>
            <a:off x="6601100" y="2318721"/>
            <a:ext cx="3728014" cy="847725"/>
          </a:xfrm>
          <a:prstGeom prst="roundRect">
            <a:avLst>
              <a:gd name="adj" fmla="val 22285"/>
            </a:avLst>
          </a:prstGeom>
          <a:solidFill>
            <a:schemeClr val="accent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(Bonus) </a:t>
            </a:r>
            <a:r>
              <a:rPr kumimoji="0" lang="en-AU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Outcome payment</a:t>
            </a:r>
            <a:r>
              <a: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 </a:t>
            </a:r>
            <a:r>
              <a:rPr kumimoji="0" lang="en-AU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(5% Yr 2, 10% Yr 3)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Payable annually (retrospectively) on Outcome KPI performance, for innovation</a:t>
            </a:r>
            <a:endParaRPr kumimoji="0" lang="en-AU" sz="1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Karla" pitchFamily="2" charset="0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F4B5493-97FC-65D2-C1E8-2A23D6309CDC}"/>
              </a:ext>
            </a:extLst>
          </p:cNvPr>
          <p:cNvGrpSpPr/>
          <p:nvPr/>
        </p:nvGrpSpPr>
        <p:grpSpPr>
          <a:xfrm>
            <a:off x="1952723" y="3157511"/>
            <a:ext cx="3548341" cy="2607983"/>
            <a:chOff x="2058347" y="3157511"/>
            <a:chExt cx="3548341" cy="2607983"/>
          </a:xfrm>
        </p:grpSpPr>
        <p:sp>
          <p:nvSpPr>
            <p:cNvPr id="27" name="Arrow: Up 26">
              <a:extLst>
                <a:ext uri="{FF2B5EF4-FFF2-40B4-BE49-F238E27FC236}">
                  <a16:creationId xmlns:a16="http://schemas.microsoft.com/office/drawing/2014/main" id="{C34F1284-FE91-E77E-F145-EADD3BBE0168}"/>
                </a:ext>
              </a:extLst>
            </p:cNvPr>
            <p:cNvSpPr/>
            <p:nvPr/>
          </p:nvSpPr>
          <p:spPr>
            <a:xfrm>
              <a:off x="2475158" y="3157531"/>
              <a:ext cx="491157" cy="1349341"/>
            </a:xfrm>
            <a:prstGeom prst="upArrow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Arrow: Up 27">
              <a:extLst>
                <a:ext uri="{FF2B5EF4-FFF2-40B4-BE49-F238E27FC236}">
                  <a16:creationId xmlns:a16="http://schemas.microsoft.com/office/drawing/2014/main" id="{D035BE67-82B6-0FA1-4DA4-BE1E26087B0F}"/>
                </a:ext>
              </a:extLst>
            </p:cNvPr>
            <p:cNvSpPr/>
            <p:nvPr/>
          </p:nvSpPr>
          <p:spPr>
            <a:xfrm>
              <a:off x="4709637" y="3157511"/>
              <a:ext cx="491156" cy="1366765"/>
            </a:xfrm>
            <a:prstGeom prst="upArrow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84519A1E-F0A3-7047-16C3-07B9D648C0EA}"/>
                </a:ext>
              </a:extLst>
            </p:cNvPr>
            <p:cNvSpPr/>
            <p:nvPr/>
          </p:nvSpPr>
          <p:spPr>
            <a:xfrm>
              <a:off x="2058347" y="4397494"/>
              <a:ext cx="1288036" cy="1368000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Karla" pitchFamily="2" charset="0"/>
                  <a:ea typeface="+mn-ea"/>
                  <a:cs typeface="+mn-cs"/>
                </a:rPr>
                <a:t>% consumer related hours</a:t>
              </a:r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30AF1753-9F91-7680-B52F-3F7539FED6BD}"/>
                </a:ext>
              </a:extLst>
            </p:cNvPr>
            <p:cNvSpPr/>
            <p:nvPr/>
          </p:nvSpPr>
          <p:spPr>
            <a:xfrm>
              <a:off x="4318652" y="4397494"/>
              <a:ext cx="1288036" cy="1368000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Karla" pitchFamily="2" charset="0"/>
                  <a:ea typeface="+mn-ea"/>
                  <a:cs typeface="+mn-cs"/>
                </a:rPr>
                <a:t>% of consumers from priority populations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64DAD5B-8F42-87F5-C6C6-CA2847B09D56}"/>
                </a:ext>
              </a:extLst>
            </p:cNvPr>
            <p:cNvSpPr txBox="1"/>
            <p:nvPr/>
          </p:nvSpPr>
          <p:spPr>
            <a:xfrm rot="16200000">
              <a:off x="2081286" y="3660066"/>
              <a:ext cx="1248351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100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Karla" pitchFamily="2" charset="0"/>
                  <a:ea typeface="Karla" pitchFamily="2" charset="0"/>
                </a:rPr>
                <a:t>80% of payment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8E25B97-35B3-3B7B-75D0-5DEE0E85C2AC}"/>
                </a:ext>
              </a:extLst>
            </p:cNvPr>
            <p:cNvSpPr txBox="1"/>
            <p:nvPr/>
          </p:nvSpPr>
          <p:spPr>
            <a:xfrm rot="16200000">
              <a:off x="4339662" y="3655371"/>
              <a:ext cx="123896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100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Karla" pitchFamily="2" charset="0"/>
                  <a:ea typeface="Karla" pitchFamily="2" charset="0"/>
                </a:rPr>
                <a:t>20% of payment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2A0DB2C-28C4-ABD2-C03C-FF6B69A7FDBF}"/>
              </a:ext>
            </a:extLst>
          </p:cNvPr>
          <p:cNvGrpSpPr/>
          <p:nvPr/>
        </p:nvGrpSpPr>
        <p:grpSpPr>
          <a:xfrm>
            <a:off x="6687884" y="3169316"/>
            <a:ext cx="3554447" cy="2596178"/>
            <a:chOff x="6905956" y="3169316"/>
            <a:chExt cx="3554447" cy="2596178"/>
          </a:xfrm>
        </p:grpSpPr>
        <p:sp>
          <p:nvSpPr>
            <p:cNvPr id="9" name="Arrow: Up 8">
              <a:extLst>
                <a:ext uri="{FF2B5EF4-FFF2-40B4-BE49-F238E27FC236}">
                  <a16:creationId xmlns:a16="http://schemas.microsoft.com/office/drawing/2014/main" id="{03792720-1D36-C0F1-CD83-838984784A4E}"/>
                </a:ext>
              </a:extLst>
            </p:cNvPr>
            <p:cNvSpPr/>
            <p:nvPr/>
          </p:nvSpPr>
          <p:spPr>
            <a:xfrm>
              <a:off x="7296941" y="3169316"/>
              <a:ext cx="491157" cy="1349341"/>
            </a:xfrm>
            <a:prstGeom prst="upArrow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" name="Arrow: Up 15">
              <a:extLst>
                <a:ext uri="{FF2B5EF4-FFF2-40B4-BE49-F238E27FC236}">
                  <a16:creationId xmlns:a16="http://schemas.microsoft.com/office/drawing/2014/main" id="{CA6FBA3C-930B-F77B-945A-3177CE38A2B0}"/>
                </a:ext>
              </a:extLst>
            </p:cNvPr>
            <p:cNvSpPr/>
            <p:nvPr/>
          </p:nvSpPr>
          <p:spPr>
            <a:xfrm>
              <a:off x="9543688" y="3169316"/>
              <a:ext cx="491156" cy="1366765"/>
            </a:xfrm>
            <a:prstGeom prst="upArrow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Rectangle: Rounded Corners 22">
              <a:extLst>
                <a:ext uri="{FF2B5EF4-FFF2-40B4-BE49-F238E27FC236}">
                  <a16:creationId xmlns:a16="http://schemas.microsoft.com/office/drawing/2014/main" id="{5FFDD8C1-E399-DAA1-D713-064E39FFED1F}"/>
                </a:ext>
              </a:extLst>
            </p:cNvPr>
            <p:cNvSpPr/>
            <p:nvPr/>
          </p:nvSpPr>
          <p:spPr>
            <a:xfrm>
              <a:off x="6905956" y="4398729"/>
              <a:ext cx="1288037" cy="1366765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Karla" pitchFamily="2" charset="0"/>
                  <a:ea typeface="+mn-ea"/>
                  <a:cs typeface="+mn-cs"/>
                </a:rPr>
                <a:t>% of consumers with paired outcome measures complete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BCBAF54-3687-CE6C-AE3B-7715B424AD2E}"/>
                </a:ext>
              </a:extLst>
            </p:cNvPr>
            <p:cNvSpPr txBox="1"/>
            <p:nvPr/>
          </p:nvSpPr>
          <p:spPr>
            <a:xfrm rot="16200000">
              <a:off x="6904621" y="3703006"/>
              <a:ext cx="1248351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100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Karla" pitchFamily="2" charset="0"/>
                  <a:ea typeface="Karla" pitchFamily="2" charset="0"/>
                </a:rPr>
                <a:t> 50% of payment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6E7CD82-382C-8E4B-6B21-BFC107DA1DCD}"/>
                </a:ext>
              </a:extLst>
            </p:cNvPr>
            <p:cNvSpPr txBox="1"/>
            <p:nvPr/>
          </p:nvSpPr>
          <p:spPr>
            <a:xfrm rot="16200000">
              <a:off x="9167550" y="3703006"/>
              <a:ext cx="1248351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100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Karla" pitchFamily="2" charset="0"/>
                  <a:ea typeface="Karla" pitchFamily="2" charset="0"/>
                </a:rPr>
                <a:t>50% of payment</a:t>
              </a:r>
            </a:p>
          </p:txBody>
        </p:sp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0334C84E-17C5-7E26-0DE9-66915544449A}"/>
                </a:ext>
              </a:extLst>
            </p:cNvPr>
            <p:cNvSpPr/>
            <p:nvPr/>
          </p:nvSpPr>
          <p:spPr>
            <a:xfrm>
              <a:off x="9172366" y="4398728"/>
              <a:ext cx="1288037" cy="1366766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Karla" pitchFamily="2" charset="0"/>
                  <a:ea typeface="+mn-ea"/>
                  <a:cs typeface="+mn-cs"/>
                </a:rPr>
                <a:t>% of consumers demonstrating improvement/ significant improvements in outcomes</a:t>
              </a: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B47D0663-B9F8-DEBA-862D-68356280CCA7}"/>
              </a:ext>
            </a:extLst>
          </p:cNvPr>
          <p:cNvSpPr/>
          <p:nvPr/>
        </p:nvSpPr>
        <p:spPr>
          <a:xfrm>
            <a:off x="3318331" y="2437185"/>
            <a:ext cx="2244585" cy="305398"/>
          </a:xfrm>
          <a:prstGeom prst="rect">
            <a:avLst/>
          </a:prstGeom>
          <a:solidFill>
            <a:srgbClr val="6DA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5D5CFBB3-5989-5E0A-7455-9AF6B6C8F515}"/>
              </a:ext>
            </a:extLst>
          </p:cNvPr>
          <p:cNvSpPr/>
          <p:nvPr/>
        </p:nvSpPr>
        <p:spPr>
          <a:xfrm>
            <a:off x="3880752" y="3190084"/>
            <a:ext cx="1945532" cy="29082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4BF4AF25-FA4F-EFE6-9BD6-0C261F4C6341}"/>
              </a:ext>
            </a:extLst>
          </p:cNvPr>
          <p:cNvSpPr/>
          <p:nvPr/>
        </p:nvSpPr>
        <p:spPr>
          <a:xfrm>
            <a:off x="892188" y="2318721"/>
            <a:ext cx="5082619" cy="398736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7CC12F1B-FBA4-CE90-9F70-4E39475C43C6}"/>
              </a:ext>
            </a:extLst>
          </p:cNvPr>
          <p:cNvSpPr/>
          <p:nvPr/>
        </p:nvSpPr>
        <p:spPr>
          <a:xfrm>
            <a:off x="8352850" y="3190084"/>
            <a:ext cx="1945532" cy="29082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4BA206C7-B9FB-4C32-CB63-6245CF09FE45}"/>
              </a:ext>
            </a:extLst>
          </p:cNvPr>
          <p:cNvSpPr/>
          <p:nvPr/>
        </p:nvSpPr>
        <p:spPr>
          <a:xfrm>
            <a:off x="5562916" y="2318721"/>
            <a:ext cx="5082619" cy="398736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E9470CAB-7650-6919-C583-4F3CFB4042C3}"/>
              </a:ext>
            </a:extLst>
          </p:cNvPr>
          <p:cNvSpPr/>
          <p:nvPr/>
        </p:nvSpPr>
        <p:spPr>
          <a:xfrm>
            <a:off x="1862886" y="1421774"/>
            <a:ext cx="8466228" cy="792000"/>
          </a:xfrm>
          <a:prstGeom prst="roundRect">
            <a:avLst>
              <a:gd name="adj" fmla="val 26779"/>
            </a:avLst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Base payment (90% Yr 1, </a:t>
            </a:r>
            <a:r>
              <a:rPr lang="en-AU" sz="1400" b="1" dirty="0">
                <a:solidFill>
                  <a:srgbClr val="FFFFFF"/>
                </a:solidFill>
                <a:latin typeface="Karla" pitchFamily="2" charset="0"/>
              </a:rPr>
              <a:t>75</a:t>
            </a:r>
            <a:r>
              <a:rPr kumimoji="0" lang="en-AU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% Yr 2, 60% Yr 3)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Payable on receipt of deliverables, assuming acceptable performance on base KPI’s</a:t>
            </a:r>
          </a:p>
        </p:txBody>
      </p:sp>
    </p:spTree>
    <p:extLst>
      <p:ext uri="{BB962C8B-B14F-4D97-AF65-F5344CB8AC3E}">
        <p14:creationId xmlns:p14="http://schemas.microsoft.com/office/powerpoint/2010/main" val="3080100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5" grpId="0" animBg="1"/>
      <p:bldP spid="17" grpId="0" animBg="1"/>
      <p:bldP spid="21" grpId="0" animBg="1"/>
      <p:bldP spid="2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A81CA6-2ED8-E153-7CC1-F592FDF2CC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2CB60023-16EF-2504-A6D4-78E51052DE0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04" imgH="405" progId="TCLayout.ActiveDocument.1">
                  <p:embed/>
                </p:oleObj>
              </mc:Choice>
              <mc:Fallback>
                <p:oleObj name="think-cell Slide" r:id="rId4" imgW="404" imgH="405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CB60023-16EF-2504-A6D4-78E51052DE0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itle 3">
            <a:extLst>
              <a:ext uri="{FF2B5EF4-FFF2-40B4-BE49-F238E27FC236}">
                <a16:creationId xmlns:a16="http://schemas.microsoft.com/office/drawing/2014/main" id="{69EE5204-2021-383B-15C8-C791356B95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23890" y="710425"/>
            <a:ext cx="10692000" cy="389572"/>
          </a:xfrm>
        </p:spPr>
        <p:txBody>
          <a:bodyPr vert="horz">
            <a:normAutofit fontScale="90000"/>
          </a:bodyPr>
          <a:lstStyle/>
          <a:p>
            <a:r>
              <a:rPr lang="en-US" dirty="0"/>
              <a:t>Payment mechanisms will shift over time as the system in Eastern Melbourne establishes</a:t>
            </a:r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E4354433-A538-17BC-1B18-F3385264B5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70794" y="6224780"/>
            <a:ext cx="291829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468F59-FBD9-984E-A98E-5BC215B8991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E3E3E"/>
                </a:solidFill>
                <a:effectLst/>
                <a:uLnTx/>
                <a:uFillTx/>
                <a:latin typeface="Karla" pitchFamily="2" charset="0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E3E3E"/>
              </a:solidFill>
              <a:effectLst/>
              <a:uLnTx/>
              <a:uFillTx/>
              <a:latin typeface="Karla" pitchFamily="2" charset="0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D9B553A-4DEB-D0A3-F36C-3AD0DDCBB770}"/>
              </a:ext>
            </a:extLst>
          </p:cNvPr>
          <p:cNvSpPr/>
          <p:nvPr/>
        </p:nvSpPr>
        <p:spPr>
          <a:xfrm>
            <a:off x="7173520" y="3122790"/>
            <a:ext cx="824717" cy="248130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C0606CD-25BF-BCAE-392B-A196DBD2CC89}"/>
              </a:ext>
            </a:extLst>
          </p:cNvPr>
          <p:cNvSpPr/>
          <p:nvPr/>
        </p:nvSpPr>
        <p:spPr>
          <a:xfrm>
            <a:off x="3065822" y="3113606"/>
            <a:ext cx="820160" cy="249779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59F38E5-A744-6641-8C41-758547D202FA}"/>
              </a:ext>
            </a:extLst>
          </p:cNvPr>
          <p:cNvSpPr/>
          <p:nvPr/>
        </p:nvSpPr>
        <p:spPr>
          <a:xfrm>
            <a:off x="5117590" y="3122790"/>
            <a:ext cx="824717" cy="248130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84D228C-0BD7-0229-8D72-BE2C2D39BE22}"/>
              </a:ext>
            </a:extLst>
          </p:cNvPr>
          <p:cNvSpPr/>
          <p:nvPr/>
        </p:nvSpPr>
        <p:spPr>
          <a:xfrm>
            <a:off x="3066309" y="2922191"/>
            <a:ext cx="819186" cy="20550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F04C0DC-937D-4701-7EF5-5CD307CD2E30}"/>
              </a:ext>
            </a:extLst>
          </p:cNvPr>
          <p:cNvSpPr/>
          <p:nvPr/>
        </p:nvSpPr>
        <p:spPr>
          <a:xfrm>
            <a:off x="7173520" y="3121643"/>
            <a:ext cx="824718" cy="4706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5732E0E4-E858-9218-99E4-5318FE6B4C76}"/>
              </a:ext>
            </a:extLst>
          </p:cNvPr>
          <p:cNvSpPr/>
          <p:nvPr/>
        </p:nvSpPr>
        <p:spPr>
          <a:xfrm>
            <a:off x="7173519" y="2719617"/>
            <a:ext cx="824719" cy="2064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C8C4459-D984-9E77-D357-5835E54E21BA}"/>
              </a:ext>
            </a:extLst>
          </p:cNvPr>
          <p:cNvSpPr/>
          <p:nvPr/>
        </p:nvSpPr>
        <p:spPr>
          <a:xfrm>
            <a:off x="5117194" y="2922190"/>
            <a:ext cx="824718" cy="42442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9D94ECFB-C95A-679E-2B8D-002E563A2020}"/>
              </a:ext>
            </a:extLst>
          </p:cNvPr>
          <p:cNvCxnSpPr>
            <a:cxnSpLocks/>
          </p:cNvCxnSpPr>
          <p:nvPr/>
        </p:nvCxnSpPr>
        <p:spPr>
          <a:xfrm>
            <a:off x="2003238" y="2263728"/>
            <a:ext cx="0" cy="3347671"/>
          </a:xfrm>
          <a:prstGeom prst="line">
            <a:avLst/>
          </a:prstGeom>
          <a:ln w="28575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EFEE02A7-4C9E-989D-9817-7CD23ED0C87F}"/>
              </a:ext>
            </a:extLst>
          </p:cNvPr>
          <p:cNvCxnSpPr>
            <a:cxnSpLocks/>
          </p:cNvCxnSpPr>
          <p:nvPr/>
        </p:nvCxnSpPr>
        <p:spPr>
          <a:xfrm flipH="1">
            <a:off x="2003238" y="5611399"/>
            <a:ext cx="6490908" cy="0"/>
          </a:xfrm>
          <a:prstGeom prst="line">
            <a:avLst/>
          </a:prstGeom>
          <a:ln w="28575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5AC54445-6360-82C1-CCD4-DE302E6E22EB}"/>
              </a:ext>
            </a:extLst>
          </p:cNvPr>
          <p:cNvSpPr/>
          <p:nvPr/>
        </p:nvSpPr>
        <p:spPr>
          <a:xfrm>
            <a:off x="3065822" y="2719619"/>
            <a:ext cx="820160" cy="2064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59BF9B4-463A-9EB0-FE3B-A8A3624C805F}"/>
              </a:ext>
            </a:extLst>
          </p:cNvPr>
          <p:cNvSpPr/>
          <p:nvPr/>
        </p:nvSpPr>
        <p:spPr>
          <a:xfrm>
            <a:off x="5117192" y="2807502"/>
            <a:ext cx="824719" cy="1186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FC9E917-71BE-A560-31E4-3C0925A14B91}"/>
              </a:ext>
            </a:extLst>
          </p:cNvPr>
          <p:cNvSpPr txBox="1"/>
          <p:nvPr/>
        </p:nvSpPr>
        <p:spPr>
          <a:xfrm>
            <a:off x="2958063" y="5742852"/>
            <a:ext cx="103340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000" b="1" i="0" u="none" strike="noStrike" kern="1200" cap="none" spc="0" normalizeH="0" baseline="0" noProof="0">
                <a:ln>
                  <a:noFill/>
                </a:ln>
                <a:solidFill>
                  <a:srgbClr val="ECECEC">
                    <a:lumMod val="50000"/>
                  </a:srgbClr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Year 1 – FY 27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4834C29-42B2-83D1-D72F-3A60FC32EF07}"/>
              </a:ext>
            </a:extLst>
          </p:cNvPr>
          <p:cNvSpPr txBox="1"/>
          <p:nvPr/>
        </p:nvSpPr>
        <p:spPr>
          <a:xfrm>
            <a:off x="5028180" y="5742852"/>
            <a:ext cx="103340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000" b="1" i="0" u="none" strike="noStrike" kern="1200" cap="none" spc="0" normalizeH="0" baseline="0" noProof="0">
                <a:ln>
                  <a:noFill/>
                </a:ln>
                <a:solidFill>
                  <a:srgbClr val="ECECEC">
                    <a:lumMod val="50000"/>
                  </a:srgbClr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Year 2 – FY 28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DAEA4C7-0F08-6978-D463-1B4FF4F6547A}"/>
              </a:ext>
            </a:extLst>
          </p:cNvPr>
          <p:cNvSpPr txBox="1"/>
          <p:nvPr/>
        </p:nvSpPr>
        <p:spPr>
          <a:xfrm>
            <a:off x="7098298" y="5742852"/>
            <a:ext cx="103340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000" b="1" i="0" u="none" strike="noStrike" kern="1200" cap="none" spc="0" normalizeH="0" baseline="0" noProof="0">
                <a:ln>
                  <a:noFill/>
                </a:ln>
                <a:solidFill>
                  <a:srgbClr val="ECECEC">
                    <a:lumMod val="50000"/>
                  </a:srgbClr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Year 3 – FY 29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0529FC6-D2F7-EDC1-B8F3-DE59A2F714BA}"/>
              </a:ext>
            </a:extLst>
          </p:cNvPr>
          <p:cNvSpPr txBox="1"/>
          <p:nvPr/>
        </p:nvSpPr>
        <p:spPr>
          <a:xfrm>
            <a:off x="2044267" y="3331615"/>
            <a:ext cx="89516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AU" sz="1000" b="1">
                <a:solidFill>
                  <a:srgbClr val="032C4F"/>
                </a:solidFill>
                <a:latin typeface="Karla" pitchFamily="2" charset="0"/>
              </a:rPr>
              <a:t>Base</a:t>
            </a:r>
            <a:r>
              <a:rPr kumimoji="0" lang="en-AU" sz="1000" b="1" i="0" u="none" strike="noStrike" kern="1200" cap="none" spc="0" normalizeH="0" baseline="0" noProof="0">
                <a:ln>
                  <a:noFill/>
                </a:ln>
                <a:solidFill>
                  <a:srgbClr val="032C4F"/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 funding</a:t>
            </a:r>
          </a:p>
        </p:txBody>
      </p:sp>
      <p:cxnSp>
        <p:nvCxnSpPr>
          <p:cNvPr id="22" name="Connector: Elbow 36">
            <a:extLst>
              <a:ext uri="{FF2B5EF4-FFF2-40B4-BE49-F238E27FC236}">
                <a16:creationId xmlns:a16="http://schemas.microsoft.com/office/drawing/2014/main" id="{D1D97C6E-A6DD-DE0D-4331-B2CC7299D826}"/>
              </a:ext>
            </a:extLst>
          </p:cNvPr>
          <p:cNvCxnSpPr>
            <a:cxnSpLocks/>
          </p:cNvCxnSpPr>
          <p:nvPr/>
        </p:nvCxnSpPr>
        <p:spPr>
          <a:xfrm rot="16200000" flipH="1">
            <a:off x="2528783" y="3691102"/>
            <a:ext cx="462700" cy="536563"/>
          </a:xfrm>
          <a:prstGeom prst="curvedConnector2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99041B05-0CD5-2964-C907-5412C8546180}"/>
              </a:ext>
            </a:extLst>
          </p:cNvPr>
          <p:cNvSpPr txBox="1"/>
          <p:nvPr/>
        </p:nvSpPr>
        <p:spPr>
          <a:xfrm>
            <a:off x="2156837" y="1801181"/>
            <a:ext cx="109561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000" b="1" i="0" u="none" strike="noStrike" kern="1200" cap="none" spc="0" normalizeH="0" baseline="0" noProof="0">
                <a:ln>
                  <a:noFill/>
                </a:ln>
                <a:solidFill>
                  <a:srgbClr val="B288B9"/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Establishment and transition funding to support Y1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7AE03C8-D4E7-4583-52B5-17B75619481D}"/>
              </a:ext>
            </a:extLst>
          </p:cNvPr>
          <p:cNvSpPr txBox="1"/>
          <p:nvPr/>
        </p:nvSpPr>
        <p:spPr>
          <a:xfrm>
            <a:off x="543524" y="3228781"/>
            <a:ext cx="106544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000" b="1" i="0" u="none" strike="noStrike" kern="1200" cap="none" spc="0" normalizeH="0" baseline="0" noProof="0">
                <a:ln>
                  <a:noFill/>
                </a:ln>
                <a:solidFill>
                  <a:srgbClr val="ECECEC">
                    <a:lumMod val="50000"/>
                  </a:srgbClr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Total activity funding</a:t>
            </a:r>
          </a:p>
        </p:txBody>
      </p:sp>
      <p:cxnSp>
        <p:nvCxnSpPr>
          <p:cNvPr id="27" name="Connector: Elbow 42">
            <a:extLst>
              <a:ext uri="{FF2B5EF4-FFF2-40B4-BE49-F238E27FC236}">
                <a16:creationId xmlns:a16="http://schemas.microsoft.com/office/drawing/2014/main" id="{A9B22906-4887-00FA-49E8-66CC1D02DD0D}"/>
              </a:ext>
            </a:extLst>
          </p:cNvPr>
          <p:cNvCxnSpPr>
            <a:cxnSpLocks/>
          </p:cNvCxnSpPr>
          <p:nvPr/>
        </p:nvCxnSpPr>
        <p:spPr>
          <a:xfrm>
            <a:off x="3207306" y="2133095"/>
            <a:ext cx="257544" cy="544000"/>
          </a:xfrm>
          <a:prstGeom prst="curvedConnector2">
            <a:avLst/>
          </a:prstGeom>
          <a:ln w="1905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B7DCF668-595A-D0EC-B0DC-FB0CAB1483DC}"/>
              </a:ext>
            </a:extLst>
          </p:cNvPr>
          <p:cNvSpPr txBox="1"/>
          <p:nvPr/>
        </p:nvSpPr>
        <p:spPr>
          <a:xfrm>
            <a:off x="3709749" y="1403943"/>
            <a:ext cx="1537608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000" b="1" i="0" u="none" strike="noStrike" kern="1200" cap="none" spc="0" normalizeH="0" baseline="0" noProof="0">
                <a:ln>
                  <a:noFill/>
                </a:ln>
                <a:solidFill>
                  <a:srgbClr val="54C1AD"/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Innovation bonus payable in Y2, dependent on achievement of Y1 outcome targets</a:t>
            </a:r>
          </a:p>
        </p:txBody>
      </p:sp>
      <p:cxnSp>
        <p:nvCxnSpPr>
          <p:cNvPr id="29" name="Connector: Elbow 50">
            <a:extLst>
              <a:ext uri="{FF2B5EF4-FFF2-40B4-BE49-F238E27FC236}">
                <a16:creationId xmlns:a16="http://schemas.microsoft.com/office/drawing/2014/main" id="{C5FFC952-3266-ABFC-EC2A-0214351786FB}"/>
              </a:ext>
            </a:extLst>
          </p:cNvPr>
          <p:cNvCxnSpPr>
            <a:cxnSpLocks/>
          </p:cNvCxnSpPr>
          <p:nvPr/>
        </p:nvCxnSpPr>
        <p:spPr>
          <a:xfrm>
            <a:off x="5247357" y="1696331"/>
            <a:ext cx="288054" cy="980763"/>
          </a:xfrm>
          <a:prstGeom prst="curvedConnector2">
            <a:avLst/>
          </a:prstGeom>
          <a:ln w="190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59">
            <a:extLst>
              <a:ext uri="{FF2B5EF4-FFF2-40B4-BE49-F238E27FC236}">
                <a16:creationId xmlns:a16="http://schemas.microsoft.com/office/drawing/2014/main" id="{A50F23B9-B607-118F-6689-1D071B1F2C47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1353576" y="2643874"/>
            <a:ext cx="307575" cy="862239"/>
          </a:xfrm>
          <a:prstGeom prst="curvedConnector2">
            <a:avLst/>
          </a:prstGeom>
          <a:ln w="19050"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053C05F3-1F1D-3063-0C49-A9812B3737DE}"/>
              </a:ext>
            </a:extLst>
          </p:cNvPr>
          <p:cNvSpPr txBox="1"/>
          <p:nvPr/>
        </p:nvSpPr>
        <p:spPr>
          <a:xfrm>
            <a:off x="5788936" y="1433281"/>
            <a:ext cx="1537608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000" b="1" i="0" u="none" strike="noStrike" kern="1200" cap="none" spc="0" normalizeH="0" baseline="0" noProof="0">
                <a:ln>
                  <a:noFill/>
                </a:ln>
                <a:solidFill>
                  <a:srgbClr val="54C1AD"/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Innovation bonus payable in Y3, dependent on achievement of Y2 outcome targets</a:t>
            </a:r>
          </a:p>
        </p:txBody>
      </p:sp>
      <p:cxnSp>
        <p:nvCxnSpPr>
          <p:cNvPr id="33" name="Connector: Elbow 65">
            <a:extLst>
              <a:ext uri="{FF2B5EF4-FFF2-40B4-BE49-F238E27FC236}">
                <a16:creationId xmlns:a16="http://schemas.microsoft.com/office/drawing/2014/main" id="{1C5EC5F5-155B-C04E-7886-C6F2E323BDF9}"/>
              </a:ext>
            </a:extLst>
          </p:cNvPr>
          <p:cNvCxnSpPr>
            <a:cxnSpLocks/>
          </p:cNvCxnSpPr>
          <p:nvPr/>
        </p:nvCxnSpPr>
        <p:spPr>
          <a:xfrm>
            <a:off x="7326544" y="1725669"/>
            <a:ext cx="279427" cy="943978"/>
          </a:xfrm>
          <a:prstGeom prst="curvedConnector2">
            <a:avLst/>
          </a:prstGeom>
          <a:ln w="190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4986B427-2BA1-0691-CAA6-10068A633DEE}"/>
              </a:ext>
            </a:extLst>
          </p:cNvPr>
          <p:cNvSpPr txBox="1"/>
          <p:nvPr/>
        </p:nvSpPr>
        <p:spPr>
          <a:xfrm>
            <a:off x="5962255" y="3673508"/>
            <a:ext cx="123160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AU" sz="1000" b="1">
                <a:solidFill>
                  <a:srgbClr val="F27589"/>
                </a:solidFill>
                <a:latin typeface="Karla" pitchFamily="2" charset="0"/>
              </a:rPr>
              <a:t>Proportion that is linked to activity targets*</a:t>
            </a:r>
          </a:p>
        </p:txBody>
      </p:sp>
      <p:cxnSp>
        <p:nvCxnSpPr>
          <p:cNvPr id="35" name="Connector: Elbow 67">
            <a:extLst>
              <a:ext uri="{FF2B5EF4-FFF2-40B4-BE49-F238E27FC236}">
                <a16:creationId xmlns:a16="http://schemas.microsoft.com/office/drawing/2014/main" id="{0CFCF7F4-FCA3-BA8A-5F6B-90A5686F3629}"/>
              </a:ext>
            </a:extLst>
          </p:cNvPr>
          <p:cNvCxnSpPr>
            <a:cxnSpLocks/>
          </p:cNvCxnSpPr>
          <p:nvPr/>
        </p:nvCxnSpPr>
        <p:spPr>
          <a:xfrm rot="16200000" flipV="1">
            <a:off x="5980274" y="3096040"/>
            <a:ext cx="539107" cy="615829"/>
          </a:xfrm>
          <a:prstGeom prst="curvedConnector2">
            <a:avLst/>
          </a:prstGeom>
          <a:ln w="19050">
            <a:solidFill>
              <a:schemeClr val="accent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C96D74FD-4AB1-5619-1A84-84C56BDA8E27}"/>
              </a:ext>
            </a:extLst>
          </p:cNvPr>
          <p:cNvSpPr txBox="1"/>
          <p:nvPr/>
        </p:nvSpPr>
        <p:spPr>
          <a:xfrm>
            <a:off x="8261945" y="3673508"/>
            <a:ext cx="143820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AU" sz="1000" b="1" dirty="0">
                <a:solidFill>
                  <a:srgbClr val="F27589"/>
                </a:solidFill>
                <a:latin typeface="Karla" pitchFamily="2" charset="0"/>
              </a:rPr>
              <a:t>Proportion that is linked to activity targets*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D117D72-C6AA-0904-9707-5FD03B18DBB8}"/>
              </a:ext>
            </a:extLst>
          </p:cNvPr>
          <p:cNvSpPr txBox="1"/>
          <p:nvPr/>
        </p:nvSpPr>
        <p:spPr>
          <a:xfrm>
            <a:off x="3911580" y="3673508"/>
            <a:ext cx="1240351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kumimoji="0" lang="en-AU" sz="1000" b="1" i="0" u="none" strike="noStrike" kern="1200" cap="none" spc="0" normalizeH="0" baseline="0" noProof="0">
                <a:ln>
                  <a:noFill/>
                </a:ln>
                <a:solidFill>
                  <a:srgbClr val="F27589"/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Proportion that </a:t>
            </a:r>
            <a:r>
              <a:rPr lang="en-AU" sz="1000" b="1">
                <a:solidFill>
                  <a:srgbClr val="F27589"/>
                </a:solidFill>
                <a:latin typeface="Karla" pitchFamily="2" charset="0"/>
              </a:rPr>
              <a:t>is linked to activity targets*</a:t>
            </a:r>
            <a:endParaRPr kumimoji="0" lang="en-AU" sz="1000" b="1" i="0" u="none" strike="noStrike" kern="1200" cap="none" spc="0" normalizeH="0" baseline="0" noProof="0">
              <a:ln>
                <a:noFill/>
              </a:ln>
              <a:solidFill>
                <a:srgbClr val="F27589"/>
              </a:solidFill>
              <a:effectLst/>
              <a:uLnTx/>
              <a:uFillTx/>
              <a:latin typeface="Karla" pitchFamily="2" charset="0"/>
              <a:ea typeface="+mn-ea"/>
              <a:cs typeface="+mn-cs"/>
            </a:endParaRPr>
          </a:p>
        </p:txBody>
      </p:sp>
      <p:cxnSp>
        <p:nvCxnSpPr>
          <p:cNvPr id="38" name="Connector: Elbow 90">
            <a:extLst>
              <a:ext uri="{FF2B5EF4-FFF2-40B4-BE49-F238E27FC236}">
                <a16:creationId xmlns:a16="http://schemas.microsoft.com/office/drawing/2014/main" id="{EE8B94BB-C316-8D47-0582-320B11BD472F}"/>
              </a:ext>
            </a:extLst>
          </p:cNvPr>
          <p:cNvCxnSpPr>
            <a:cxnSpLocks/>
          </p:cNvCxnSpPr>
          <p:nvPr/>
        </p:nvCxnSpPr>
        <p:spPr>
          <a:xfrm rot="16200000" flipV="1">
            <a:off x="8315427" y="3047112"/>
            <a:ext cx="346615" cy="906179"/>
          </a:xfrm>
          <a:prstGeom prst="curvedConnector2">
            <a:avLst/>
          </a:prstGeom>
          <a:ln w="19050">
            <a:solidFill>
              <a:schemeClr val="accent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nector: Elbow 93">
            <a:extLst>
              <a:ext uri="{FF2B5EF4-FFF2-40B4-BE49-F238E27FC236}">
                <a16:creationId xmlns:a16="http://schemas.microsoft.com/office/drawing/2014/main" id="{D6905A77-4C5F-EE55-19FF-7C72545F03A4}"/>
              </a:ext>
            </a:extLst>
          </p:cNvPr>
          <p:cNvCxnSpPr>
            <a:cxnSpLocks/>
          </p:cNvCxnSpPr>
          <p:nvPr/>
        </p:nvCxnSpPr>
        <p:spPr>
          <a:xfrm rot="16200000" flipV="1">
            <a:off x="3869347" y="3041092"/>
            <a:ext cx="648566" cy="616269"/>
          </a:xfrm>
          <a:prstGeom prst="curvedConnector2">
            <a:avLst/>
          </a:prstGeom>
          <a:ln w="19050">
            <a:solidFill>
              <a:schemeClr val="accent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B865869A-F81C-A9BA-D9CA-C8B64CAE4FD2}"/>
              </a:ext>
            </a:extLst>
          </p:cNvPr>
          <p:cNvSpPr txBox="1"/>
          <p:nvPr/>
        </p:nvSpPr>
        <p:spPr>
          <a:xfrm>
            <a:off x="8855189" y="1973439"/>
            <a:ext cx="2089035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000" b="1" i="0" u="none" strike="noStrike" kern="1200" cap="none" spc="0" normalizeH="0" baseline="0" noProof="0">
                <a:ln>
                  <a:noFill/>
                </a:ln>
                <a:solidFill>
                  <a:srgbClr val="3E3E3E"/>
                </a:solidFill>
                <a:effectLst/>
                <a:uLnTx/>
                <a:uFillTx/>
                <a:latin typeface="Karla" pitchFamily="2" charset="0"/>
                <a:ea typeface="+mn-ea"/>
                <a:cs typeface="+mn-cs"/>
              </a:rPr>
              <a:t>* Activity and outcome indicators and targets shift each year to reflect increasing service activity and demonstrated outcomes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5B3A5ED6-FD80-32D9-3FF3-332EFEB87A5C}"/>
              </a:ext>
            </a:extLst>
          </p:cNvPr>
          <p:cNvSpPr/>
          <p:nvPr/>
        </p:nvSpPr>
        <p:spPr>
          <a:xfrm>
            <a:off x="7173520" y="2927252"/>
            <a:ext cx="824717" cy="41936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EA15474-06FD-E63E-7727-1E890EB76555}"/>
              </a:ext>
            </a:extLst>
          </p:cNvPr>
          <p:cNvCxnSpPr>
            <a:cxnSpLocks/>
          </p:cNvCxnSpPr>
          <p:nvPr/>
        </p:nvCxnSpPr>
        <p:spPr>
          <a:xfrm flipH="1" flipV="1">
            <a:off x="2003238" y="2921205"/>
            <a:ext cx="6408891" cy="4902"/>
          </a:xfrm>
          <a:prstGeom prst="line">
            <a:avLst/>
          </a:prstGeom>
          <a:ln w="28575">
            <a:solidFill>
              <a:schemeClr val="bg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2">
            <a:extLst>
              <a:ext uri="{FF2B5EF4-FFF2-40B4-BE49-F238E27FC236}">
                <a16:creationId xmlns:a16="http://schemas.microsoft.com/office/drawing/2014/main" id="{AC54C84F-B539-3014-582D-1A56F3923C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19285824">
            <a:off x="3521452" y="3196810"/>
            <a:ext cx="6523044" cy="1335047"/>
          </a:xfrm>
        </p:spPr>
        <p:txBody>
          <a:bodyPr/>
          <a:lstStyle/>
          <a:p>
            <a:r>
              <a:rPr lang="en-US" sz="4000" dirty="0">
                <a:solidFill>
                  <a:srgbClr val="C00000"/>
                </a:solidFill>
              </a:rPr>
              <a:t>EMPHN needs to change style of interaction with commissioned agencies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20D82BE-D14B-C82B-6AF2-4E1DC893D5B6}"/>
              </a:ext>
            </a:extLst>
          </p:cNvPr>
          <p:cNvSpPr txBox="1"/>
          <p:nvPr/>
        </p:nvSpPr>
        <p:spPr>
          <a:xfrm>
            <a:off x="6193523" y="6209411"/>
            <a:ext cx="6143016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/>
            <a:r>
              <a:rPr lang="en-US" sz="900" dirty="0">
                <a:solidFill>
                  <a:srgbClr val="C00000"/>
                </a:solidFill>
                <a:latin typeface="Calibri" panose="020F0502020204030204" pitchFamily="34" charset="0"/>
              </a:rPr>
              <a:t>Wallo, Andreas, Lundqvist, Daniel, and Coetzer, Alan (2024), 'Learning-oriented leadership in organizations: An integrative review of qualitative studies', </a:t>
            </a:r>
            <a:r>
              <a:rPr lang="en-US" sz="900" i="1" dirty="0">
                <a:solidFill>
                  <a:srgbClr val="C00000"/>
                </a:solidFill>
                <a:latin typeface="Calibri" panose="020F0502020204030204" pitchFamily="34" charset="0"/>
              </a:rPr>
              <a:t>Human Resource Development Review, 23 (2), 230-75.</a:t>
            </a:r>
          </a:p>
          <a:p>
            <a:r>
              <a:rPr lang="en-US" sz="900" dirty="0">
                <a:solidFill>
                  <a:srgbClr val="C00000"/>
                </a:solidFill>
              </a:rPr>
              <a:t>Ahsan, Muhammad Junaid (2025), 'Cultivating a culture of learning: the role of leadership in fostering lifelong development', </a:t>
            </a:r>
            <a:r>
              <a:rPr lang="en-US" sz="900" i="1" dirty="0">
                <a:solidFill>
                  <a:srgbClr val="C00000"/>
                </a:solidFill>
              </a:rPr>
              <a:t>The Learning Organization: An International Journal, 32 (2), 282-306.</a:t>
            </a:r>
          </a:p>
          <a:p>
            <a:pPr marR="0"/>
            <a:endParaRPr lang="en-US" sz="1800" i="1" dirty="0">
              <a:solidFill>
                <a:srgbClr val="FFFF00"/>
              </a:solidFill>
              <a:latin typeface="Calibri" panose="020F0502020204030204" pitchFamily="34" charset="0"/>
            </a:endParaRPr>
          </a:p>
          <a:p>
            <a:pPr marR="0"/>
            <a:endParaRPr lang="en-US" i="1" dirty="0">
              <a:solidFill>
                <a:srgbClr val="FFFF00"/>
              </a:solidFill>
              <a:latin typeface="Calibri" panose="020F0502020204030204" pitchFamily="34" charset="0"/>
            </a:endParaRPr>
          </a:p>
          <a:p>
            <a:pPr marR="0"/>
            <a:endParaRPr lang="en-US" sz="1800" i="1" dirty="0">
              <a:solidFill>
                <a:srgbClr val="FFFF00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6402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6332C-91EC-F64A-F448-5975AEDDF2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8213" y="650709"/>
            <a:ext cx="8273465" cy="389572"/>
          </a:xfrm>
        </p:spPr>
        <p:txBody>
          <a:bodyPr/>
          <a:lstStyle/>
          <a:p>
            <a:r>
              <a:rPr lang="en-AU" dirty="0"/>
              <a:t>Theory of change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910661E-7F2B-EAF8-84CE-2DBBD6AB47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468F59-FBD9-984E-A98E-5BC215B89919}" type="slidenum">
              <a:rPr lang="en-US" smtClean="0"/>
              <a:t>17</a:t>
            </a:fld>
            <a:endParaRPr lang="en-US"/>
          </a:p>
        </p:txBody>
      </p:sp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FCFAC4F3-97D3-C94D-03B8-719792EA1B7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6333946"/>
              </p:ext>
            </p:extLst>
          </p:nvPr>
        </p:nvGraphicFramePr>
        <p:xfrm>
          <a:off x="2640323" y="89328"/>
          <a:ext cx="8196290" cy="402217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Diagram 6">
            <a:extLst>
              <a:ext uri="{FF2B5EF4-FFF2-40B4-BE49-F238E27FC236}">
                <a16:creationId xmlns:a16="http://schemas.microsoft.com/office/drawing/2014/main" id="{C72F97A9-B9EC-6DCE-1E05-333572CA424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55795056"/>
              </p:ext>
            </p:extLst>
          </p:nvPr>
        </p:nvGraphicFramePr>
        <p:xfrm>
          <a:off x="459599" y="2999860"/>
          <a:ext cx="10377013" cy="541866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9" name="Rectangle 8">
            <a:extLst>
              <a:ext uri="{FF2B5EF4-FFF2-40B4-BE49-F238E27FC236}">
                <a16:creationId xmlns:a16="http://schemas.microsoft.com/office/drawing/2014/main" id="{A0AFEAFD-BFA1-B209-3FB2-ED2EC127F481}"/>
              </a:ext>
            </a:extLst>
          </p:cNvPr>
          <p:cNvSpPr/>
          <p:nvPr/>
        </p:nvSpPr>
        <p:spPr>
          <a:xfrm>
            <a:off x="4510872" y="2852171"/>
            <a:ext cx="1585128" cy="83886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600" dirty="0">
                <a:solidFill>
                  <a:schemeClr val="tx1"/>
                </a:solidFill>
              </a:rPr>
              <a:t>Bonus for outcome achievement</a:t>
            </a:r>
          </a:p>
          <a:p>
            <a:pPr algn="ctr"/>
            <a:r>
              <a:rPr lang="en-AU" sz="1600" dirty="0">
                <a:solidFill>
                  <a:schemeClr val="tx1"/>
                </a:solidFill>
              </a:rPr>
              <a:t>(paid in arrears)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DA93781-5BC2-E3B3-1DA2-492807B62EDF}"/>
              </a:ext>
            </a:extLst>
          </p:cNvPr>
          <p:cNvSpPr/>
          <p:nvPr/>
        </p:nvSpPr>
        <p:spPr>
          <a:xfrm>
            <a:off x="6925436" y="3759157"/>
            <a:ext cx="1585128" cy="83886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600" dirty="0">
                <a:solidFill>
                  <a:schemeClr val="tx1"/>
                </a:solidFill>
              </a:rPr>
              <a:t>Opportunity for  innovation</a:t>
            </a:r>
          </a:p>
        </p:txBody>
      </p:sp>
      <p:sp>
        <p:nvSpPr>
          <p:cNvPr id="12" name="Arrow: Up 11">
            <a:extLst>
              <a:ext uri="{FF2B5EF4-FFF2-40B4-BE49-F238E27FC236}">
                <a16:creationId xmlns:a16="http://schemas.microsoft.com/office/drawing/2014/main" id="{80EDBDD3-CBEA-4699-A7EE-BFEDE10411DB}"/>
              </a:ext>
            </a:extLst>
          </p:cNvPr>
          <p:cNvSpPr/>
          <p:nvPr/>
        </p:nvSpPr>
        <p:spPr>
          <a:xfrm rot="5400000">
            <a:off x="6445062" y="2753978"/>
            <a:ext cx="490740" cy="1095004"/>
          </a:xfrm>
          <a:prstGeom prst="upArrow">
            <a:avLst/>
          </a:prstGeom>
          <a:solidFill>
            <a:srgbClr val="17772E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C60D981-E59D-B40F-DFF9-8EB7E67CBBE7}"/>
              </a:ext>
            </a:extLst>
          </p:cNvPr>
          <p:cNvSpPr/>
          <p:nvPr/>
        </p:nvSpPr>
        <p:spPr>
          <a:xfrm>
            <a:off x="7595669" y="2859338"/>
            <a:ext cx="1585128" cy="99306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600" dirty="0">
                <a:solidFill>
                  <a:schemeClr val="tx1"/>
                </a:solidFill>
              </a:rPr>
              <a:t>Investment in innovation</a:t>
            </a:r>
          </a:p>
        </p:txBody>
      </p:sp>
      <p:sp>
        <p:nvSpPr>
          <p:cNvPr id="18" name="Arrow: Bent 17">
            <a:extLst>
              <a:ext uri="{FF2B5EF4-FFF2-40B4-BE49-F238E27FC236}">
                <a16:creationId xmlns:a16="http://schemas.microsoft.com/office/drawing/2014/main" id="{D13886C1-1917-B516-D758-E19D0B27E340}"/>
              </a:ext>
            </a:extLst>
          </p:cNvPr>
          <p:cNvSpPr/>
          <p:nvPr/>
        </p:nvSpPr>
        <p:spPr>
          <a:xfrm>
            <a:off x="5426197" y="3818959"/>
            <a:ext cx="1339606" cy="838863"/>
          </a:xfrm>
          <a:prstGeom prst="bent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>
              <a:solidFill>
                <a:schemeClr val="tx1"/>
              </a:solidFill>
            </a:endParaRPr>
          </a:p>
        </p:txBody>
      </p:sp>
      <p:sp>
        <p:nvSpPr>
          <p:cNvPr id="21" name="Arrow: Bent 20">
            <a:extLst>
              <a:ext uri="{FF2B5EF4-FFF2-40B4-BE49-F238E27FC236}">
                <a16:creationId xmlns:a16="http://schemas.microsoft.com/office/drawing/2014/main" id="{1CB5B982-8761-F9E5-415A-2EFA2B5DAF42}"/>
              </a:ext>
            </a:extLst>
          </p:cNvPr>
          <p:cNvSpPr/>
          <p:nvPr/>
        </p:nvSpPr>
        <p:spPr>
          <a:xfrm rot="5400000">
            <a:off x="8843228" y="3823247"/>
            <a:ext cx="865509" cy="923816"/>
          </a:xfrm>
          <a:prstGeom prst="bent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>
              <a:solidFill>
                <a:schemeClr val="tx1"/>
              </a:solidFill>
            </a:endParaRPr>
          </a:p>
        </p:txBody>
      </p:sp>
      <p:sp>
        <p:nvSpPr>
          <p:cNvPr id="22" name="Arrow: Bent 21">
            <a:extLst>
              <a:ext uri="{FF2B5EF4-FFF2-40B4-BE49-F238E27FC236}">
                <a16:creationId xmlns:a16="http://schemas.microsoft.com/office/drawing/2014/main" id="{AEEFB3A0-88F9-26A2-75CF-63A796722090}"/>
              </a:ext>
            </a:extLst>
          </p:cNvPr>
          <p:cNvSpPr/>
          <p:nvPr/>
        </p:nvSpPr>
        <p:spPr>
          <a:xfrm>
            <a:off x="2919385" y="2891980"/>
            <a:ext cx="1620636" cy="1756698"/>
          </a:xfrm>
          <a:prstGeom prst="bentArrow">
            <a:avLst/>
          </a:prstGeom>
          <a:solidFill>
            <a:srgbClr val="17772E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>
              <a:solidFill>
                <a:schemeClr val="tx1"/>
              </a:solidFill>
            </a:endParaRPr>
          </a:p>
        </p:txBody>
      </p:sp>
      <p:sp>
        <p:nvSpPr>
          <p:cNvPr id="23" name="Arrow: Bent 22">
            <a:extLst>
              <a:ext uri="{FF2B5EF4-FFF2-40B4-BE49-F238E27FC236}">
                <a16:creationId xmlns:a16="http://schemas.microsoft.com/office/drawing/2014/main" id="{80D34C32-38CF-F171-296B-CD6C039C0F8F}"/>
              </a:ext>
            </a:extLst>
          </p:cNvPr>
          <p:cNvSpPr/>
          <p:nvPr/>
        </p:nvSpPr>
        <p:spPr>
          <a:xfrm rot="5400000">
            <a:off x="9244319" y="3561648"/>
            <a:ext cx="1475204" cy="717145"/>
          </a:xfrm>
          <a:prstGeom prst="bentArrow">
            <a:avLst/>
          </a:prstGeom>
          <a:solidFill>
            <a:srgbClr val="17772E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>
              <a:solidFill>
                <a:schemeClr val="tx1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22BBD6E-7058-6830-ED7B-85C5CA4B9A64}"/>
              </a:ext>
            </a:extLst>
          </p:cNvPr>
          <p:cNvSpPr txBox="1"/>
          <p:nvPr/>
        </p:nvSpPr>
        <p:spPr>
          <a:xfrm>
            <a:off x="573135" y="1745657"/>
            <a:ext cx="176070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dirty="0">
                <a:solidFill>
                  <a:schemeClr val="tx2"/>
                </a:solidFill>
              </a:rPr>
              <a:t>CURRENT STATE</a:t>
            </a:r>
          </a:p>
        </p:txBody>
      </p:sp>
    </p:spTree>
    <p:extLst>
      <p:ext uri="{BB962C8B-B14F-4D97-AF65-F5344CB8AC3E}">
        <p14:creationId xmlns:p14="http://schemas.microsoft.com/office/powerpoint/2010/main" val="219116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7" grpId="0">
        <p:bldAsOne/>
      </p:bldGraphic>
      <p:bldP spid="9" grpId="0"/>
      <p:bldP spid="11" grpId="0"/>
      <p:bldP spid="12" grpId="0" animBg="1"/>
      <p:bldP spid="13" grpId="0"/>
      <p:bldP spid="18" grpId="0" animBg="1"/>
      <p:bldP spid="21" grpId="0" animBg="1"/>
      <p:bldP spid="22" grpId="0" animBg="1"/>
      <p:bldP spid="2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4CFE01-B593-326C-96DE-745D2B2E91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561582-F0D6-ED71-4FE3-3A80C416E0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My starting (and ending) point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BCE1F9C-CD26-ED79-FF7E-4503265E4061}"/>
              </a:ext>
            </a:extLst>
          </p:cNvPr>
          <p:cNvSpPr txBox="1"/>
          <p:nvPr/>
        </p:nvSpPr>
        <p:spPr>
          <a:xfrm>
            <a:off x="482387" y="2898897"/>
            <a:ext cx="609437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/>
            <a:r>
              <a:rPr lang="en-US" sz="1400" dirty="0" err="1">
                <a:latin typeface="Calibri" panose="020F0502020204030204" pitchFamily="34" charset="0"/>
              </a:rPr>
              <a:t>Draxe</a:t>
            </a:r>
            <a:r>
              <a:rPr lang="en-US" sz="1400" dirty="0">
                <a:latin typeface="Calibri" panose="020F0502020204030204" pitchFamily="34" charset="0"/>
              </a:rPr>
              <a:t>, Thomas (1616) </a:t>
            </a:r>
            <a:r>
              <a:rPr lang="en-US" sz="1400" i="1" dirty="0">
                <a:latin typeface="Calibri" panose="020F0502020204030204" pitchFamily="34" charset="0"/>
              </a:rPr>
              <a:t>Bibliotheca </a:t>
            </a:r>
            <a:r>
              <a:rPr lang="en-US" sz="1400" i="1" dirty="0" err="1">
                <a:latin typeface="Calibri" panose="020F0502020204030204" pitchFamily="34" charset="0"/>
              </a:rPr>
              <a:t>scholastica</a:t>
            </a:r>
            <a:r>
              <a:rPr lang="en-US" sz="1400" i="1" dirty="0">
                <a:latin typeface="Calibri" panose="020F0502020204030204" pitchFamily="34" charset="0"/>
              </a:rPr>
              <a:t> </a:t>
            </a:r>
            <a:r>
              <a:rPr lang="en-US" sz="1400" i="1" dirty="0" err="1">
                <a:latin typeface="Calibri" panose="020F0502020204030204" pitchFamily="34" charset="0"/>
              </a:rPr>
              <a:t>instructissima</a:t>
            </a:r>
            <a:r>
              <a:rPr lang="en-US" sz="1400" i="1" dirty="0">
                <a:latin typeface="Calibri" panose="020F0502020204030204" pitchFamily="34" charset="0"/>
              </a:rPr>
              <a:t>. Or, A </a:t>
            </a:r>
            <a:r>
              <a:rPr lang="en-US" sz="1400" i="1" dirty="0" err="1">
                <a:latin typeface="Calibri" panose="020F0502020204030204" pitchFamily="34" charset="0"/>
              </a:rPr>
              <a:t>treasurie</a:t>
            </a:r>
            <a:r>
              <a:rPr lang="en-US" sz="1400" i="1" dirty="0">
                <a:latin typeface="Calibri" panose="020F0502020204030204" pitchFamily="34" charset="0"/>
              </a:rPr>
              <a:t> of ancient </a:t>
            </a:r>
            <a:r>
              <a:rPr lang="en-US" sz="1400" i="1" dirty="0" err="1">
                <a:latin typeface="Calibri" panose="020F0502020204030204" pitchFamily="34" charset="0"/>
              </a:rPr>
              <a:t>adagies</a:t>
            </a:r>
            <a:r>
              <a:rPr lang="en-US" sz="1400" i="1" dirty="0">
                <a:latin typeface="Calibri" panose="020F0502020204030204" pitchFamily="34" charset="0"/>
              </a:rPr>
              <a:t>, and sententious </a:t>
            </a:r>
            <a:r>
              <a:rPr lang="en-US" sz="1400" i="1" dirty="0" err="1">
                <a:latin typeface="Calibri" panose="020F0502020204030204" pitchFamily="34" charset="0"/>
              </a:rPr>
              <a:t>prouerbes</a:t>
            </a:r>
            <a:r>
              <a:rPr lang="en-US" sz="1400" i="1" dirty="0">
                <a:latin typeface="Calibri" panose="020F0502020204030204" pitchFamily="34" charset="0"/>
              </a:rPr>
              <a:t> : selected out of the English, </a:t>
            </a:r>
            <a:r>
              <a:rPr lang="en-US" sz="1400" i="1" dirty="0" err="1">
                <a:latin typeface="Calibri" panose="020F0502020204030204" pitchFamily="34" charset="0"/>
              </a:rPr>
              <a:t>Greeke</a:t>
            </a:r>
            <a:r>
              <a:rPr lang="en-US" sz="1400" i="1" dirty="0">
                <a:latin typeface="Calibri" panose="020F0502020204030204" pitchFamily="34" charset="0"/>
              </a:rPr>
              <a:t>, Latine, French, Italian and Spanish. Ranked in </a:t>
            </a:r>
            <a:r>
              <a:rPr lang="en-US" sz="1400" i="1" dirty="0" err="1">
                <a:latin typeface="Calibri" panose="020F0502020204030204" pitchFamily="34" charset="0"/>
              </a:rPr>
              <a:t>alphabeticall</a:t>
            </a:r>
            <a:r>
              <a:rPr lang="en-US" sz="1400" i="1" dirty="0">
                <a:latin typeface="Calibri" panose="020F0502020204030204" pitchFamily="34" charset="0"/>
              </a:rPr>
              <a:t> order, and suited to one and the same sense </a:t>
            </a:r>
            <a:r>
              <a:rPr lang="en-US" sz="1400" dirty="0">
                <a:latin typeface="Calibri" panose="020F0502020204030204" pitchFamily="34" charset="0"/>
              </a:rPr>
              <a:t>London: Apud </a:t>
            </a:r>
            <a:r>
              <a:rPr lang="en-US" sz="1400" dirty="0" err="1">
                <a:latin typeface="Calibri" panose="020F0502020204030204" pitchFamily="34" charset="0"/>
              </a:rPr>
              <a:t>Ioannem</a:t>
            </a:r>
            <a:r>
              <a:rPr lang="en-US" sz="1400" dirty="0">
                <a:latin typeface="Calibri" panose="020F0502020204030204" pitchFamily="34" charset="0"/>
              </a:rPr>
              <a:t> </a:t>
            </a:r>
            <a:r>
              <a:rPr lang="en-US" sz="1400" dirty="0" err="1">
                <a:latin typeface="Calibri" panose="020F0502020204030204" pitchFamily="34" charset="0"/>
              </a:rPr>
              <a:t>Billium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6" name="AutoShape 2" descr="DEEDS are fruit, words are but leaves - a scanned entry from Tilley's 1950 Dictionary of Proverbs.">
            <a:extLst>
              <a:ext uri="{FF2B5EF4-FFF2-40B4-BE49-F238E27FC236}">
                <a16:creationId xmlns:a16="http://schemas.microsoft.com/office/drawing/2014/main" id="{9EA96F9A-C263-8E37-6F20-9576C9A69F5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9D38F50-BAA4-8BF8-6B5F-F1941168FF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2684" y="1645911"/>
            <a:ext cx="6339870" cy="1188726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FC53C10E-749F-9778-9728-7D72209F4EA0}"/>
              </a:ext>
            </a:extLst>
          </p:cNvPr>
          <p:cNvSpPr txBox="1"/>
          <p:nvPr/>
        </p:nvSpPr>
        <p:spPr>
          <a:xfrm>
            <a:off x="482387" y="4058242"/>
            <a:ext cx="59077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/>
              <a:t>Sourced in </a:t>
            </a:r>
            <a:r>
              <a:rPr lang="en-US" sz="1200" dirty="0"/>
              <a:t>Tilley, Morris Palmer (1950), </a:t>
            </a:r>
            <a:r>
              <a:rPr lang="en-US" sz="1200" i="1" dirty="0"/>
              <a:t>A Dictionary of the Proverbs in England in the Sixteenth and Seventeenth Centuries (Ann Arbor: University of Michigan Press).</a:t>
            </a:r>
          </a:p>
          <a:p>
            <a:r>
              <a:rPr lang="en-AU" sz="1200" dirty="0"/>
              <a:t>P 148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A8CA985-297A-404E-62B6-8AA7D9A20C76}"/>
              </a:ext>
            </a:extLst>
          </p:cNvPr>
          <p:cNvSpPr txBox="1"/>
          <p:nvPr/>
        </p:nvSpPr>
        <p:spPr>
          <a:xfrm>
            <a:off x="7052553" y="1483125"/>
            <a:ext cx="4215319" cy="37856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400" dirty="0"/>
              <a:t>‘By comparing the costs of different combinations of goods at different relative price situations, we can infer whether a given batch of goods is preferred to another batch; </a:t>
            </a:r>
            <a:r>
              <a:rPr lang="en-US" sz="2400" b="1" dirty="0">
                <a:solidFill>
                  <a:srgbClr val="C00000"/>
                </a:solidFill>
              </a:rPr>
              <a:t>the individual guinea-pig, by his (sic) market </a:t>
            </a:r>
            <a:r>
              <a:rPr lang="en-US" sz="2400" b="1" dirty="0" err="1">
                <a:solidFill>
                  <a:srgbClr val="C00000"/>
                </a:solidFill>
              </a:rPr>
              <a:t>behaviour</a:t>
            </a:r>
            <a:r>
              <a:rPr lang="en-US" sz="2400" b="1" dirty="0">
                <a:solidFill>
                  <a:srgbClr val="C00000"/>
                </a:solidFill>
              </a:rPr>
              <a:t>, reveals his preference pattern</a:t>
            </a:r>
            <a:r>
              <a:rPr lang="en-US" sz="2400" dirty="0"/>
              <a:t>-if there is such a consistent pattern.’</a:t>
            </a:r>
            <a:endParaRPr lang="en-AU" sz="2400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1E3F703-A180-720E-EBAA-994E5A1FF6E8}"/>
              </a:ext>
            </a:extLst>
          </p:cNvPr>
          <p:cNvSpPr txBox="1"/>
          <p:nvPr/>
        </p:nvSpPr>
        <p:spPr>
          <a:xfrm>
            <a:off x="7052553" y="5939714"/>
            <a:ext cx="481453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/>
            <a:r>
              <a:rPr lang="en-US" sz="1400" dirty="0">
                <a:latin typeface="Calibri" panose="020F0502020204030204" pitchFamily="34" charset="0"/>
              </a:rPr>
              <a:t>Samuelson, Paul A. (1948), 'Consumption Theory in Terms of Revealed Preference', </a:t>
            </a:r>
            <a:r>
              <a:rPr lang="en-US" sz="1400" i="1" dirty="0">
                <a:latin typeface="Calibri" panose="020F0502020204030204" pitchFamily="34" charset="0"/>
              </a:rPr>
              <a:t>Economica, </a:t>
            </a:r>
            <a:r>
              <a:rPr lang="en-US" sz="1400" dirty="0">
                <a:latin typeface="Calibri" panose="020F0502020204030204" pitchFamily="34" charset="0"/>
              </a:rPr>
              <a:t>15 (60), 243-53.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E3ECC97-6C35-B388-DA6C-4A724A2E370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5440" y="4790932"/>
            <a:ext cx="1944698" cy="198070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637758A-0CC7-4A9C-34D0-9568009625F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22579" y="4790932"/>
            <a:ext cx="2429344" cy="20443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9904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7EEDF17-32A5-0EA1-B5D1-2295C3C826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My starting point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A071756-1202-F68D-DA01-199498E8F1EA}"/>
              </a:ext>
            </a:extLst>
          </p:cNvPr>
          <p:cNvSpPr txBox="1"/>
          <p:nvPr/>
        </p:nvSpPr>
        <p:spPr>
          <a:xfrm>
            <a:off x="512684" y="3581400"/>
            <a:ext cx="609437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/>
            <a:r>
              <a:rPr lang="en-US" sz="1400" dirty="0" err="1">
                <a:latin typeface="Calibri" panose="020F0502020204030204" pitchFamily="34" charset="0"/>
              </a:rPr>
              <a:t>Draxe</a:t>
            </a:r>
            <a:r>
              <a:rPr lang="en-US" sz="1400" dirty="0">
                <a:latin typeface="Calibri" panose="020F0502020204030204" pitchFamily="34" charset="0"/>
              </a:rPr>
              <a:t>, Thomas (1616) </a:t>
            </a:r>
            <a:r>
              <a:rPr lang="en-US" sz="1400" i="1" dirty="0">
                <a:latin typeface="Calibri" panose="020F0502020204030204" pitchFamily="34" charset="0"/>
              </a:rPr>
              <a:t>Bibliotheca </a:t>
            </a:r>
            <a:r>
              <a:rPr lang="en-US" sz="1400" i="1" dirty="0" err="1">
                <a:latin typeface="Calibri" panose="020F0502020204030204" pitchFamily="34" charset="0"/>
              </a:rPr>
              <a:t>scholastica</a:t>
            </a:r>
            <a:r>
              <a:rPr lang="en-US" sz="1400" i="1" dirty="0">
                <a:latin typeface="Calibri" panose="020F0502020204030204" pitchFamily="34" charset="0"/>
              </a:rPr>
              <a:t> </a:t>
            </a:r>
            <a:r>
              <a:rPr lang="en-US" sz="1400" i="1" dirty="0" err="1">
                <a:latin typeface="Calibri" panose="020F0502020204030204" pitchFamily="34" charset="0"/>
              </a:rPr>
              <a:t>instructissima</a:t>
            </a:r>
            <a:r>
              <a:rPr lang="en-US" sz="1400" i="1" dirty="0">
                <a:latin typeface="Calibri" panose="020F0502020204030204" pitchFamily="34" charset="0"/>
              </a:rPr>
              <a:t>. Or, A </a:t>
            </a:r>
            <a:r>
              <a:rPr lang="en-US" sz="1400" i="1" dirty="0" err="1">
                <a:latin typeface="Calibri" panose="020F0502020204030204" pitchFamily="34" charset="0"/>
              </a:rPr>
              <a:t>treasurie</a:t>
            </a:r>
            <a:r>
              <a:rPr lang="en-US" sz="1400" i="1" dirty="0">
                <a:latin typeface="Calibri" panose="020F0502020204030204" pitchFamily="34" charset="0"/>
              </a:rPr>
              <a:t> of ancient </a:t>
            </a:r>
            <a:r>
              <a:rPr lang="en-US" sz="1400" i="1" dirty="0" err="1">
                <a:latin typeface="Calibri" panose="020F0502020204030204" pitchFamily="34" charset="0"/>
              </a:rPr>
              <a:t>adagies</a:t>
            </a:r>
            <a:r>
              <a:rPr lang="en-US" sz="1400" i="1" dirty="0">
                <a:latin typeface="Calibri" panose="020F0502020204030204" pitchFamily="34" charset="0"/>
              </a:rPr>
              <a:t>, and sententious </a:t>
            </a:r>
            <a:r>
              <a:rPr lang="en-US" sz="1400" i="1" dirty="0" err="1">
                <a:latin typeface="Calibri" panose="020F0502020204030204" pitchFamily="34" charset="0"/>
              </a:rPr>
              <a:t>prouerbes</a:t>
            </a:r>
            <a:r>
              <a:rPr lang="en-US" sz="1400" i="1" dirty="0">
                <a:latin typeface="Calibri" panose="020F0502020204030204" pitchFamily="34" charset="0"/>
              </a:rPr>
              <a:t> : selected out of the English, </a:t>
            </a:r>
            <a:r>
              <a:rPr lang="en-US" sz="1400" i="1" dirty="0" err="1">
                <a:latin typeface="Calibri" panose="020F0502020204030204" pitchFamily="34" charset="0"/>
              </a:rPr>
              <a:t>Greeke</a:t>
            </a:r>
            <a:r>
              <a:rPr lang="en-US" sz="1400" i="1" dirty="0">
                <a:latin typeface="Calibri" panose="020F0502020204030204" pitchFamily="34" charset="0"/>
              </a:rPr>
              <a:t>, Latine, French, Italian and Spanish. Ranked in </a:t>
            </a:r>
            <a:r>
              <a:rPr lang="en-US" sz="1400" i="1" dirty="0" err="1">
                <a:latin typeface="Calibri" panose="020F0502020204030204" pitchFamily="34" charset="0"/>
              </a:rPr>
              <a:t>alphabeticall</a:t>
            </a:r>
            <a:r>
              <a:rPr lang="en-US" sz="1400" i="1" dirty="0">
                <a:latin typeface="Calibri" panose="020F0502020204030204" pitchFamily="34" charset="0"/>
              </a:rPr>
              <a:t> order, and suited to one and the same sense </a:t>
            </a:r>
            <a:r>
              <a:rPr lang="en-US" sz="1400" dirty="0">
                <a:latin typeface="Calibri" panose="020F0502020204030204" pitchFamily="34" charset="0"/>
              </a:rPr>
              <a:t>London: Apud </a:t>
            </a:r>
            <a:r>
              <a:rPr lang="en-US" sz="1400" dirty="0" err="1">
                <a:latin typeface="Calibri" panose="020F0502020204030204" pitchFamily="34" charset="0"/>
              </a:rPr>
              <a:t>Ioannem</a:t>
            </a:r>
            <a:r>
              <a:rPr lang="en-US" sz="1400" dirty="0">
                <a:latin typeface="Calibri" panose="020F0502020204030204" pitchFamily="34" charset="0"/>
              </a:rPr>
              <a:t> </a:t>
            </a:r>
            <a:r>
              <a:rPr lang="en-US" sz="1400" dirty="0" err="1">
                <a:latin typeface="Calibri" panose="020F0502020204030204" pitchFamily="34" charset="0"/>
              </a:rPr>
              <a:t>Billium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6" name="AutoShape 2" descr="DEEDS are fruit, words are but leaves - a scanned entry from Tilley's 1950 Dictionary of Proverbs.">
            <a:extLst>
              <a:ext uri="{FF2B5EF4-FFF2-40B4-BE49-F238E27FC236}">
                <a16:creationId xmlns:a16="http://schemas.microsoft.com/office/drawing/2014/main" id="{799B9BDC-4BB8-5EFC-A232-0247906CA3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EF351492-AC3D-8ED9-3856-F5E7E893F6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2684" y="2087874"/>
            <a:ext cx="6339870" cy="1188726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B5F8D965-8C96-1B20-0105-73E87947D804}"/>
              </a:ext>
            </a:extLst>
          </p:cNvPr>
          <p:cNvSpPr txBox="1"/>
          <p:nvPr/>
        </p:nvSpPr>
        <p:spPr>
          <a:xfrm>
            <a:off x="512684" y="4622446"/>
            <a:ext cx="59077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/>
              <a:t>Sourced in </a:t>
            </a:r>
            <a:r>
              <a:rPr lang="en-US" sz="1200" dirty="0"/>
              <a:t>Tilley, Morris Palmer (1950), </a:t>
            </a:r>
            <a:r>
              <a:rPr lang="en-US" sz="1200" i="1" dirty="0"/>
              <a:t>A Dictionary of the Proverbs in England in the Sixteenth and Seventeenth Centuries (Ann Arbor: University of Michigan Press).</a:t>
            </a:r>
          </a:p>
          <a:p>
            <a:r>
              <a:rPr lang="en-AU" sz="1200" dirty="0"/>
              <a:t>P 148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13530D8-8724-505E-E7A8-65B3F0BA1E0B}"/>
              </a:ext>
            </a:extLst>
          </p:cNvPr>
          <p:cNvSpPr txBox="1"/>
          <p:nvPr/>
        </p:nvSpPr>
        <p:spPr>
          <a:xfrm>
            <a:off x="7052553" y="601518"/>
            <a:ext cx="4215319" cy="37856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400" dirty="0"/>
              <a:t>‘By comparing the costs of different combinations of goods at different relative price situations, we can infer whether a given batch of goods is preferred to another batch; </a:t>
            </a:r>
            <a:r>
              <a:rPr lang="en-US" sz="2400" b="1" dirty="0">
                <a:solidFill>
                  <a:srgbClr val="C00000"/>
                </a:solidFill>
              </a:rPr>
              <a:t>the individual guinea-pig, by his (sic) market </a:t>
            </a:r>
            <a:r>
              <a:rPr lang="en-US" sz="2400" b="1" dirty="0" err="1">
                <a:solidFill>
                  <a:srgbClr val="C00000"/>
                </a:solidFill>
              </a:rPr>
              <a:t>behaviour</a:t>
            </a:r>
            <a:r>
              <a:rPr lang="en-US" sz="2400" b="1" dirty="0">
                <a:solidFill>
                  <a:srgbClr val="C00000"/>
                </a:solidFill>
              </a:rPr>
              <a:t>, reveals his preference pattern</a:t>
            </a:r>
            <a:r>
              <a:rPr lang="en-US" sz="2400" dirty="0"/>
              <a:t>-if there is such a consistent pattern.’</a:t>
            </a:r>
            <a:endParaRPr lang="en-AU" sz="2400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42A68DF-2738-72F6-27E0-5857A70D4752}"/>
              </a:ext>
            </a:extLst>
          </p:cNvPr>
          <p:cNvSpPr txBox="1"/>
          <p:nvPr/>
        </p:nvSpPr>
        <p:spPr>
          <a:xfrm>
            <a:off x="7128447" y="4861878"/>
            <a:ext cx="3922174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/>
            <a:r>
              <a:rPr lang="en-US" sz="1800" dirty="0">
                <a:latin typeface="Calibri" panose="020F0502020204030204" pitchFamily="34" charset="0"/>
              </a:rPr>
              <a:t>Samuelson, Paul A. (1948), 'Consumption Theory in Terms of Revealed Preference', </a:t>
            </a:r>
            <a:r>
              <a:rPr lang="en-US" sz="1800" i="1" dirty="0">
                <a:latin typeface="Calibri" panose="020F0502020204030204" pitchFamily="34" charset="0"/>
              </a:rPr>
              <a:t>Economica, </a:t>
            </a:r>
            <a:r>
              <a:rPr lang="en-US" sz="1800" dirty="0">
                <a:latin typeface="Calibri" panose="020F0502020204030204" pitchFamily="34" charset="0"/>
              </a:rPr>
              <a:t>15 (60), 243-53.</a:t>
            </a:r>
          </a:p>
        </p:txBody>
      </p:sp>
    </p:spTree>
    <p:extLst>
      <p:ext uri="{BB962C8B-B14F-4D97-AF65-F5344CB8AC3E}">
        <p14:creationId xmlns:p14="http://schemas.microsoft.com/office/powerpoint/2010/main" val="969337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ACDD393F-0887-D9C7-D5C6-DBA7787271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42586" y="318266"/>
            <a:ext cx="3054180" cy="3110734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2C69E05-07AA-263F-E07C-EEC091A3710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4402" y="94529"/>
            <a:ext cx="5234498" cy="6858000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0E959790-7B49-8B73-15A0-D4186CFF22B6}"/>
              </a:ext>
            </a:extLst>
          </p:cNvPr>
          <p:cNvSpPr txBox="1"/>
          <p:nvPr/>
        </p:nvSpPr>
        <p:spPr>
          <a:xfrm>
            <a:off x="6242586" y="3833823"/>
            <a:ext cx="516088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/>
            <a:r>
              <a:rPr lang="en-US" sz="1200" dirty="0">
                <a:latin typeface="Calibri" panose="020F0502020204030204" pitchFamily="34" charset="0"/>
              </a:rPr>
              <a:t>Mintzberg, Henry, Ahlstrand, Bruce, and Lampel, Joseph (1998), </a:t>
            </a:r>
            <a:r>
              <a:rPr lang="en-US" sz="1200" i="1" dirty="0">
                <a:latin typeface="Calibri" panose="020F0502020204030204" pitchFamily="34" charset="0"/>
              </a:rPr>
              <a:t>Strategy safari: A guided tour through the wilds of strategic management </a:t>
            </a:r>
            <a:r>
              <a:rPr lang="en-US" sz="1200" dirty="0">
                <a:latin typeface="Calibri" panose="020F0502020204030204" pitchFamily="34" charset="0"/>
              </a:rPr>
              <a:t>(New York, NY: Free Press).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B94893A-BFBD-01C0-1941-3A82275F068E}"/>
              </a:ext>
            </a:extLst>
          </p:cNvPr>
          <p:cNvSpPr txBox="1"/>
          <p:nvPr/>
        </p:nvSpPr>
        <p:spPr>
          <a:xfrm>
            <a:off x="6242586" y="4480154"/>
            <a:ext cx="561543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/>
            <a:r>
              <a:rPr lang="en-AU" sz="1200" dirty="0">
                <a:latin typeface="Calibri" panose="020F0502020204030204" pitchFamily="34" charset="0"/>
              </a:rPr>
              <a:t>Mintzberg, Henry (2023), </a:t>
            </a:r>
            <a:r>
              <a:rPr lang="en-AU" sz="1200" i="1" dirty="0">
                <a:latin typeface="Calibri" panose="020F0502020204030204" pitchFamily="34" charset="0"/>
              </a:rPr>
              <a:t>Understanding Organizations... Finally! </a:t>
            </a:r>
            <a:r>
              <a:rPr lang="en-AU" sz="1200" dirty="0">
                <a:latin typeface="Calibri" panose="020F0502020204030204" pitchFamily="34" charset="0"/>
              </a:rPr>
              <a:t>(Oakland, CA: Berrett-Koehler Publishers).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47E2D4C-0A31-D230-7E9D-C3C629B4A2F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42586" y="3747266"/>
            <a:ext cx="3696511" cy="3110734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5A86BF61-809E-7BB5-8DBF-D565668E7474}"/>
              </a:ext>
            </a:extLst>
          </p:cNvPr>
          <p:cNvSpPr txBox="1"/>
          <p:nvPr/>
        </p:nvSpPr>
        <p:spPr>
          <a:xfrm>
            <a:off x="344402" y="3677055"/>
            <a:ext cx="5307368" cy="327547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2346853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95666-79B3-E9C5-3F3E-2628038CF9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Agenda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57D594F-6E9A-E364-3969-3E93C6B9EA6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5496" y="1490499"/>
            <a:ext cx="10701007" cy="2678553"/>
          </a:xfrm>
        </p:spPr>
        <p:txBody>
          <a:bodyPr/>
          <a:lstStyle/>
          <a:p>
            <a:pPr>
              <a:buNone/>
            </a:pPr>
            <a:endParaRPr lang="en-US" sz="2800" dirty="0">
              <a:solidFill>
                <a:srgbClr val="000000"/>
              </a:solidFill>
              <a:effectLst/>
              <a:latin typeface="Aptos" panose="020B0004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rgbClr val="000000"/>
                </a:solidFill>
                <a:latin typeface="Aptos" panose="020B0004020202020204" pitchFamily="34" charset="0"/>
              </a:rPr>
              <a:t>Australian mental health policy over the last few years has been about expanding (spending on) public hospital provision</a:t>
            </a:r>
            <a:endParaRPr lang="en-US" sz="2800" dirty="0">
              <a:solidFill>
                <a:srgbClr val="000000"/>
              </a:solidFill>
              <a:effectLst/>
              <a:latin typeface="Aptos" panose="020B0004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rgbClr val="000000"/>
                </a:solidFill>
                <a:latin typeface="Aptos" panose="020B0004020202020204" pitchFamily="34" charset="0"/>
              </a:rPr>
              <a:t>Financial incentives on states are sensible</a:t>
            </a:r>
            <a:endParaRPr lang="en-US" sz="2800" dirty="0">
              <a:solidFill>
                <a:srgbClr val="000000"/>
              </a:solidFill>
              <a:effectLst/>
              <a:latin typeface="Aptos" panose="020B0004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rgbClr val="000000"/>
                </a:solidFill>
                <a:latin typeface="Aptos" panose="020B0004020202020204" pitchFamily="34" charset="0"/>
              </a:rPr>
              <a:t>Where next?</a:t>
            </a:r>
          </a:p>
          <a:p>
            <a:pPr marL="558900" lvl="1" indent="-342900"/>
            <a:r>
              <a:rPr lang="en-US" sz="2800" dirty="0">
                <a:solidFill>
                  <a:srgbClr val="000000"/>
                </a:solidFill>
                <a:effectLst/>
                <a:latin typeface="Aptos" panose="020B0004020202020204" pitchFamily="34" charset="0"/>
              </a:rPr>
              <a:t>Maybe less emphasis on rhetoric, more on doing?</a:t>
            </a:r>
          </a:p>
          <a:p>
            <a:pPr marL="558900" lvl="1" indent="-342900"/>
            <a:r>
              <a:rPr lang="en-US" sz="2800" dirty="0">
                <a:solidFill>
                  <a:srgbClr val="000000"/>
                </a:solidFill>
                <a:latin typeface="Aptos" panose="020B0004020202020204" pitchFamily="34" charset="0"/>
              </a:rPr>
              <a:t>Eastern Melbourne PHN example</a:t>
            </a:r>
            <a:endParaRPr lang="en-US" sz="2800" dirty="0">
              <a:solidFill>
                <a:srgbClr val="000000"/>
              </a:solidFill>
              <a:effectLst/>
              <a:latin typeface="Aptos" panose="020B00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6590B57-7BA2-3FBA-30B6-BF370579F3E7}"/>
              </a:ext>
            </a:extLst>
          </p:cNvPr>
          <p:cNvSpPr txBox="1"/>
          <p:nvPr/>
        </p:nvSpPr>
        <p:spPr>
          <a:xfrm>
            <a:off x="4895444" y="5539604"/>
            <a:ext cx="609437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/>
            <a:r>
              <a:rPr lang="en-US" sz="1800" dirty="0">
                <a:latin typeface="Calibri" panose="020F0502020204030204" pitchFamily="34" charset="0"/>
              </a:rPr>
              <a:t>Mendoza, John, et al. (2013), </a:t>
            </a:r>
            <a:r>
              <a:rPr lang="en-US" sz="1800" i="1" dirty="0">
                <a:latin typeface="Calibri" panose="020F0502020204030204" pitchFamily="34" charset="0"/>
              </a:rPr>
              <a:t>Obsessive Hope Disorder: Reflections on 30 years of mental health reform in Australia and visions for the future </a:t>
            </a:r>
            <a:r>
              <a:rPr lang="en-US" sz="1800" dirty="0">
                <a:latin typeface="Calibri" panose="020F0502020204030204" pitchFamily="34" charset="0"/>
              </a:rPr>
              <a:t>(Moffat Beach QLD: </a:t>
            </a:r>
            <a:r>
              <a:rPr lang="en-US" sz="1800" dirty="0" err="1">
                <a:latin typeface="Calibri" panose="020F0502020204030204" pitchFamily="34" charset="0"/>
              </a:rPr>
              <a:t>ConNectica</a:t>
            </a:r>
            <a:r>
              <a:rPr lang="en-US" sz="1800" dirty="0">
                <a:latin typeface="Calibri" panose="020F0502020204030204" pitchFamily="34" charset="0"/>
              </a:rPr>
              <a:t>).</a:t>
            </a:r>
          </a:p>
        </p:txBody>
      </p:sp>
    </p:spTree>
    <p:extLst>
      <p:ext uri="{BB962C8B-B14F-4D97-AF65-F5344CB8AC3E}">
        <p14:creationId xmlns:p14="http://schemas.microsoft.com/office/powerpoint/2010/main" val="26863836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AE9F84-D5C2-017F-D4FD-D202565E73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98E1BAA-F16B-59EA-8F85-3BCB5E5830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2031" y="579765"/>
            <a:ext cx="10954547" cy="887360"/>
          </a:xfrm>
        </p:spPr>
        <p:txBody>
          <a:bodyPr/>
          <a:lstStyle/>
          <a:p>
            <a:r>
              <a:rPr lang="en-AU" dirty="0"/>
              <a:t>Revealed preference – 1</a:t>
            </a:r>
            <a:br>
              <a:rPr lang="en-AU" dirty="0"/>
            </a:br>
            <a:r>
              <a:rPr lang="en-AU" sz="2800" dirty="0"/>
              <a:t>The biggest growth in spend is for hospital-based care</a:t>
            </a:r>
            <a:br>
              <a:rPr lang="en-AU" sz="2800" dirty="0"/>
            </a:br>
            <a:r>
              <a:rPr lang="en-AU" sz="2800" dirty="0"/>
              <a:t>(NB: NDIS spend not in these estimates, definitional issue)</a:t>
            </a:r>
            <a:endParaRPr lang="en-AU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C13A172-0D7E-CB6D-6EFB-DF899A8F02D2}"/>
              </a:ext>
            </a:extLst>
          </p:cNvPr>
          <p:cNvSpPr txBox="1"/>
          <p:nvPr/>
        </p:nvSpPr>
        <p:spPr>
          <a:xfrm>
            <a:off x="756731" y="6462934"/>
            <a:ext cx="106785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/>
            <a:r>
              <a:rPr lang="en-US" sz="1200" dirty="0">
                <a:latin typeface="Calibri" panose="020F0502020204030204" pitchFamily="34" charset="0"/>
              </a:rPr>
              <a:t>Source: Australian Institute of Health and Welfare (2025), 'Health system spending per case of disease and for certain risk factors', (Canberra: AIHW).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2A4F438-3C52-DD66-8BDA-0AF6605E3F80}"/>
              </a:ext>
            </a:extLst>
          </p:cNvPr>
          <p:cNvSpPr txBox="1"/>
          <p:nvPr/>
        </p:nvSpPr>
        <p:spPr>
          <a:xfrm>
            <a:off x="1428765" y="1566225"/>
            <a:ext cx="288911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/>
              <a:t>% growth in per case spending 2015-16 to 2023-24 </a:t>
            </a:r>
            <a:r>
              <a:rPr lang="en-AU" sz="1600" b="1" dirty="0"/>
              <a:t>(Schizophrenia)</a:t>
            </a:r>
            <a:endParaRPr lang="en-AU" sz="1200" b="1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277EF98-F9C3-BB74-AFFE-25CDFF341139}"/>
              </a:ext>
            </a:extLst>
          </p:cNvPr>
          <p:cNvSpPr txBox="1"/>
          <p:nvPr/>
        </p:nvSpPr>
        <p:spPr>
          <a:xfrm>
            <a:off x="3026923" y="3761183"/>
            <a:ext cx="142023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100" dirty="0"/>
              <a:t>Allied health (prob psychologists)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DD51AE3-BB68-64D5-4E10-F136266E1322}"/>
              </a:ext>
            </a:extLst>
          </p:cNvPr>
          <p:cNvSpPr txBox="1"/>
          <p:nvPr/>
        </p:nvSpPr>
        <p:spPr>
          <a:xfrm>
            <a:off x="8883837" y="4936965"/>
            <a:ext cx="362841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/>
              <a:t>Per case spending in 2023-24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C7D4254-A73A-01C3-22AF-DA5EA7B44BF0}"/>
              </a:ext>
            </a:extLst>
          </p:cNvPr>
          <p:cNvSpPr txBox="1"/>
          <p:nvPr/>
        </p:nvSpPr>
        <p:spPr>
          <a:xfrm>
            <a:off x="7614376" y="3638021"/>
            <a:ext cx="142023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100" dirty="0"/>
              <a:t>Public hospital admitted care</a:t>
            </a:r>
          </a:p>
        </p:txBody>
      </p:sp>
      <p:sp>
        <p:nvSpPr>
          <p:cNvPr id="15" name="Arrow: Right 14">
            <a:extLst>
              <a:ext uri="{FF2B5EF4-FFF2-40B4-BE49-F238E27FC236}">
                <a16:creationId xmlns:a16="http://schemas.microsoft.com/office/drawing/2014/main" id="{939F135C-DD84-9A9F-B343-4D389DA925A9}"/>
              </a:ext>
            </a:extLst>
          </p:cNvPr>
          <p:cNvSpPr/>
          <p:nvPr/>
        </p:nvSpPr>
        <p:spPr>
          <a:xfrm>
            <a:off x="504637" y="4372760"/>
            <a:ext cx="1848255" cy="564205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dirty="0"/>
              <a:t>Average: 18%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0148234-2AD7-ED2F-267E-ADD794762833}"/>
              </a:ext>
            </a:extLst>
          </p:cNvPr>
          <p:cNvSpPr txBox="1"/>
          <p:nvPr/>
        </p:nvSpPr>
        <p:spPr>
          <a:xfrm>
            <a:off x="3136751" y="2344833"/>
            <a:ext cx="14202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100" dirty="0"/>
              <a:t>Public hospital EDs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1313780-6FF7-0F83-9EA3-8928CAAE998E}"/>
              </a:ext>
            </a:extLst>
          </p:cNvPr>
          <p:cNvSpPr txBox="1"/>
          <p:nvPr/>
        </p:nvSpPr>
        <p:spPr>
          <a:xfrm>
            <a:off x="311283" y="5023812"/>
            <a:ext cx="243515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100" dirty="0"/>
              <a:t>Public hospital non-admitted care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5FA20E2-F548-5A0D-DB06-8FF5DA85401D}"/>
              </a:ext>
            </a:extLst>
          </p:cNvPr>
          <p:cNvSpPr txBox="1"/>
          <p:nvPr/>
        </p:nvSpPr>
        <p:spPr>
          <a:xfrm>
            <a:off x="3026923" y="4524057"/>
            <a:ext cx="14202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100" dirty="0"/>
              <a:t>Specialist services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9006D26E-DCFA-DEE7-38F1-253D2AAC217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8453103"/>
              </p:ext>
            </p:extLst>
          </p:nvPr>
        </p:nvGraphicFramePr>
        <p:xfrm>
          <a:off x="2351718" y="2056650"/>
          <a:ext cx="6626911" cy="40253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DC2804A8-2CBA-6CDA-4FB0-71F3D0E94B73}"/>
              </a:ext>
            </a:extLst>
          </p:cNvPr>
          <p:cNvCxnSpPr>
            <a:cxnSpLocks/>
          </p:cNvCxnSpPr>
          <p:nvPr/>
        </p:nvCxnSpPr>
        <p:spPr>
          <a:xfrm flipV="1">
            <a:off x="2155961" y="4785667"/>
            <a:ext cx="645605" cy="33255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8FE8911C-B662-F494-8C6B-4B01AC4C6C17}"/>
              </a:ext>
            </a:extLst>
          </p:cNvPr>
          <p:cNvSpPr txBox="1"/>
          <p:nvPr/>
        </p:nvSpPr>
        <p:spPr>
          <a:xfrm>
            <a:off x="1237453" y="982655"/>
            <a:ext cx="10954547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A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9614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F526F7-2884-A4F3-B3FE-FE6BB8004B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Revealed preference – 2</a:t>
            </a:r>
            <a:br>
              <a:rPr lang="en-AU" dirty="0"/>
            </a:br>
            <a:r>
              <a:rPr lang="en-AU" sz="2800" dirty="0"/>
              <a:t>The biggest growth in spend is for hospital-based care</a:t>
            </a:r>
            <a:endParaRPr lang="en-AU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6B43D633-F390-E052-AF5E-71C66A9F56E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27549533"/>
              </p:ext>
            </p:extLst>
          </p:nvPr>
        </p:nvGraphicFramePr>
        <p:xfrm>
          <a:off x="2012004" y="1974271"/>
          <a:ext cx="5703651" cy="39640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B52B3831-541E-4654-AA06-666E12549727}"/>
              </a:ext>
            </a:extLst>
          </p:cNvPr>
          <p:cNvSpPr txBox="1"/>
          <p:nvPr/>
        </p:nvSpPr>
        <p:spPr>
          <a:xfrm>
            <a:off x="756731" y="6462934"/>
            <a:ext cx="106785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/>
            <a:r>
              <a:rPr lang="en-US" sz="1200" dirty="0">
                <a:latin typeface="Calibri" panose="020F0502020204030204" pitchFamily="34" charset="0"/>
              </a:rPr>
              <a:t>Source: Australian Institute of Health and Welfare (2025), 'Health system spending per case of disease and for certain risk factors', (Canberra: AIHW).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3061FC2-AB07-9B81-37A3-399FA7E3DA0E}"/>
              </a:ext>
            </a:extLst>
          </p:cNvPr>
          <p:cNvSpPr txBox="1"/>
          <p:nvPr/>
        </p:nvSpPr>
        <p:spPr>
          <a:xfrm>
            <a:off x="351215" y="1434781"/>
            <a:ext cx="378526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600" dirty="0"/>
              <a:t>% growth in per case spending 2015-16 to 2023-24 (All mental health conditions)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F7AD5E5-8B7B-910A-DF14-29448EEE009C}"/>
              </a:ext>
            </a:extLst>
          </p:cNvPr>
          <p:cNvSpPr txBox="1"/>
          <p:nvPr/>
        </p:nvSpPr>
        <p:spPr>
          <a:xfrm>
            <a:off x="4056436" y="3168354"/>
            <a:ext cx="142023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100" dirty="0"/>
              <a:t>Allied health (prob psychologists)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18A2563-4F84-8517-CE1C-A3069051333D}"/>
              </a:ext>
            </a:extLst>
          </p:cNvPr>
          <p:cNvSpPr txBox="1"/>
          <p:nvPr/>
        </p:nvSpPr>
        <p:spPr>
          <a:xfrm>
            <a:off x="6379874" y="4846453"/>
            <a:ext cx="3628417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AU" sz="1600" dirty="0"/>
              <a:t>Per case spending in 2023-24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0CE6145-3C69-232A-2B66-A456E0EF7540}"/>
              </a:ext>
            </a:extLst>
          </p:cNvPr>
          <p:cNvSpPr txBox="1"/>
          <p:nvPr/>
        </p:nvSpPr>
        <p:spPr>
          <a:xfrm>
            <a:off x="6368375" y="2271512"/>
            <a:ext cx="142023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100" dirty="0"/>
              <a:t>Public hospital admitted care</a:t>
            </a:r>
          </a:p>
        </p:txBody>
      </p:sp>
      <p:sp>
        <p:nvSpPr>
          <p:cNvPr id="15" name="Arrow: Right 14">
            <a:extLst>
              <a:ext uri="{FF2B5EF4-FFF2-40B4-BE49-F238E27FC236}">
                <a16:creationId xmlns:a16="http://schemas.microsoft.com/office/drawing/2014/main" id="{A417F8F5-42F6-039D-5B63-65EC266F73BF}"/>
              </a:ext>
            </a:extLst>
          </p:cNvPr>
          <p:cNvSpPr/>
          <p:nvPr/>
        </p:nvSpPr>
        <p:spPr>
          <a:xfrm>
            <a:off x="395591" y="3957294"/>
            <a:ext cx="1848255" cy="564205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dirty="0"/>
              <a:t>Average: 8.7%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AB1F03F-C09D-6E7D-3D42-CE710D8A1FBA}"/>
              </a:ext>
            </a:extLst>
          </p:cNvPr>
          <p:cNvSpPr txBox="1"/>
          <p:nvPr/>
        </p:nvSpPr>
        <p:spPr>
          <a:xfrm>
            <a:off x="2885873" y="2223133"/>
            <a:ext cx="14202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100" dirty="0"/>
              <a:t>Public hospital EDs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2E73A44-4129-AC4D-9CD4-BF66AE3ADD49}"/>
              </a:ext>
            </a:extLst>
          </p:cNvPr>
          <p:cNvSpPr txBox="1"/>
          <p:nvPr/>
        </p:nvSpPr>
        <p:spPr>
          <a:xfrm>
            <a:off x="2662134" y="3817439"/>
            <a:ext cx="243515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100" dirty="0"/>
              <a:t>Public hospital non-admitted care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33E48F5-50B5-35BE-C261-F37F225FD596}"/>
              </a:ext>
            </a:extLst>
          </p:cNvPr>
          <p:cNvSpPr txBox="1"/>
          <p:nvPr/>
        </p:nvSpPr>
        <p:spPr>
          <a:xfrm>
            <a:off x="3782437" y="4274737"/>
            <a:ext cx="14202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100" dirty="0"/>
              <a:t>Specialist services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41087F2-49B5-1339-22E2-1DEB3CB2853C}"/>
              </a:ext>
            </a:extLst>
          </p:cNvPr>
          <p:cNvSpPr/>
          <p:nvPr/>
        </p:nvSpPr>
        <p:spPr>
          <a:xfrm>
            <a:off x="2451371" y="1879757"/>
            <a:ext cx="5337242" cy="136609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200DC094-F513-A155-F42B-62CEE0B2DFB5}"/>
              </a:ext>
            </a:extLst>
          </p:cNvPr>
          <p:cNvSpPr/>
          <p:nvPr/>
        </p:nvSpPr>
        <p:spPr>
          <a:xfrm>
            <a:off x="3500756" y="2904697"/>
            <a:ext cx="1975917" cy="802119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6586FCB8-6C5A-A4F5-BA7D-4FCB2FB64BF9}"/>
              </a:ext>
            </a:extLst>
          </p:cNvPr>
          <p:cNvSpPr/>
          <p:nvPr/>
        </p:nvSpPr>
        <p:spPr>
          <a:xfrm>
            <a:off x="2608033" y="3531879"/>
            <a:ext cx="2255797" cy="802119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847B37D-DD11-5A8F-B9B5-C2BEB6415757}"/>
              </a:ext>
            </a:extLst>
          </p:cNvPr>
          <p:cNvSpPr txBox="1"/>
          <p:nvPr/>
        </p:nvSpPr>
        <p:spPr>
          <a:xfrm>
            <a:off x="4147223" y="5152040"/>
            <a:ext cx="243515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100" dirty="0"/>
              <a:t>Pharmaceutical benefits scheme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94780A3-722D-A38B-C38B-68EA1AD8B68B}"/>
              </a:ext>
            </a:extLst>
          </p:cNvPr>
          <p:cNvSpPr txBox="1"/>
          <p:nvPr/>
        </p:nvSpPr>
        <p:spPr>
          <a:xfrm>
            <a:off x="8608378" y="1434781"/>
            <a:ext cx="3346916" cy="49859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dirty="0">
                <a:solidFill>
                  <a:srgbClr val="C00000"/>
                </a:solidFill>
              </a:rPr>
              <a:t>Speculations</a:t>
            </a:r>
          </a:p>
          <a:p>
            <a:endParaRPr lang="en-AU" sz="2000" b="1" dirty="0">
              <a:solidFill>
                <a:srgbClr val="C00000"/>
              </a:solidFill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1600" dirty="0">
                <a:solidFill>
                  <a:schemeClr val="tx2">
                    <a:lumMod val="75000"/>
                  </a:schemeClr>
                </a:solidFill>
              </a:rPr>
              <a:t>Failures of underspend more obvious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1600" dirty="0">
                <a:solidFill>
                  <a:schemeClr val="tx2">
                    <a:lumMod val="75000"/>
                  </a:schemeClr>
                </a:solidFill>
              </a:rPr>
              <a:t>Hospital advocates stronger voice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1600" dirty="0">
                <a:solidFill>
                  <a:schemeClr val="tx2">
                    <a:lumMod val="75000"/>
                  </a:schemeClr>
                </a:solidFill>
              </a:rPr>
              <a:t>Political attraction of more beds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1600" dirty="0">
                <a:solidFill>
                  <a:schemeClr val="tx2">
                    <a:lumMod val="75000"/>
                  </a:schemeClr>
                </a:solidFill>
              </a:rPr>
              <a:t>Poorly designed community interventions (e.g. Better Outcomes, Better Access), these interventions seeing different people from hospital admissions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1600" dirty="0">
                <a:solidFill>
                  <a:schemeClr val="tx2">
                    <a:lumMod val="75000"/>
                  </a:schemeClr>
                </a:solidFill>
              </a:rPr>
              <a:t>Naivete: expecting shift without planning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1600" dirty="0">
                <a:solidFill>
                  <a:schemeClr val="tx2">
                    <a:lumMod val="75000"/>
                  </a:schemeClr>
                </a:solidFill>
              </a:rPr>
              <a:t>Poor understanding of what works in community investment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1600" dirty="0">
                <a:solidFill>
                  <a:schemeClr val="tx2">
                    <a:lumMod val="75000"/>
                  </a:schemeClr>
                </a:solidFill>
              </a:rPr>
              <a:t>No incentive on state to make investments in community</a:t>
            </a:r>
          </a:p>
          <a:p>
            <a:endParaRPr lang="en-AU" sz="2000" b="1" dirty="0">
              <a:solidFill>
                <a:srgbClr val="C00000"/>
              </a:solidFill>
            </a:endParaRPr>
          </a:p>
          <a:p>
            <a:endParaRPr lang="en-AU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3626F821-5DBE-649D-CCD9-64AB863800D9}"/>
              </a:ext>
            </a:extLst>
          </p:cNvPr>
          <p:cNvSpPr/>
          <p:nvPr/>
        </p:nvSpPr>
        <p:spPr>
          <a:xfrm>
            <a:off x="8933107" y="5070248"/>
            <a:ext cx="2493778" cy="9144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dirty="0">
                <a:solidFill>
                  <a:schemeClr val="tx1"/>
                </a:solidFill>
              </a:rPr>
              <a:t>-------------------------------</a:t>
            </a:r>
          </a:p>
          <a:p>
            <a:pPr algn="ctr"/>
            <a:r>
              <a:rPr lang="en-AU" dirty="0">
                <a:solidFill>
                  <a:schemeClr val="tx1"/>
                </a:solidFill>
              </a:rPr>
              <a:t>-----------------------------</a:t>
            </a:r>
          </a:p>
        </p:txBody>
      </p:sp>
    </p:spTree>
    <p:extLst>
      <p:ext uri="{BB962C8B-B14F-4D97-AF65-F5344CB8AC3E}">
        <p14:creationId xmlns:p14="http://schemas.microsoft.com/office/powerpoint/2010/main" val="605542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11" grpId="0" animBg="1"/>
      <p:bldP spid="1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77438A-9B9D-E496-3712-45664D179F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The little-known truth: how funds flow from the Commonwealth to the states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24F1415-A758-012F-2751-7D4670F3E7AE}"/>
              </a:ext>
            </a:extLst>
          </p:cNvPr>
          <p:cNvSpPr/>
          <p:nvPr/>
        </p:nvSpPr>
        <p:spPr>
          <a:xfrm>
            <a:off x="865762" y="2976664"/>
            <a:ext cx="3356042" cy="632297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dirty="0"/>
              <a:t>National Health Reform Agreement ($$)</a:t>
            </a:r>
          </a:p>
        </p:txBody>
      </p: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CE671239-5117-65BB-B975-413F7678AB0E}"/>
              </a:ext>
            </a:extLst>
          </p:cNvPr>
          <p:cNvCxnSpPr>
            <a:cxnSpLocks/>
          </p:cNvCxnSpPr>
          <p:nvPr/>
        </p:nvCxnSpPr>
        <p:spPr>
          <a:xfrm>
            <a:off x="2452992" y="3628417"/>
            <a:ext cx="0" cy="176719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>
            <a:extLst>
              <a:ext uri="{FF2B5EF4-FFF2-40B4-BE49-F238E27FC236}">
                <a16:creationId xmlns:a16="http://schemas.microsoft.com/office/drawing/2014/main" id="{F335AA5F-3F3D-7741-D799-1C479AA92387}"/>
              </a:ext>
            </a:extLst>
          </p:cNvPr>
          <p:cNvSpPr/>
          <p:nvPr/>
        </p:nvSpPr>
        <p:spPr>
          <a:xfrm>
            <a:off x="700391" y="5372911"/>
            <a:ext cx="3706225" cy="1219202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dirty="0"/>
              <a:t>States on basis of activity and designated Commonwealth share ratio</a:t>
            </a:r>
          </a:p>
          <a:p>
            <a:pPr algn="ctr"/>
            <a:r>
              <a:rPr lang="en-AU" dirty="0"/>
              <a:t>(National Weighted Activity Units)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2EC0D77-1D39-5489-30E1-B6C4DC722D53}"/>
              </a:ext>
            </a:extLst>
          </p:cNvPr>
          <p:cNvSpPr txBox="1"/>
          <p:nvPr/>
        </p:nvSpPr>
        <p:spPr>
          <a:xfrm>
            <a:off x="1196502" y="2023354"/>
            <a:ext cx="27821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/>
              <a:t>Conventional wisdom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2A80137-2139-2217-7B04-0AD967BF3855}"/>
              </a:ext>
            </a:extLst>
          </p:cNvPr>
          <p:cNvSpPr txBox="1"/>
          <p:nvPr/>
        </p:nvSpPr>
        <p:spPr>
          <a:xfrm>
            <a:off x="7185498" y="1368359"/>
            <a:ext cx="27821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/>
              <a:t>Reality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0BC5DA4-3559-5F77-04B5-A2F344B2A18F}"/>
              </a:ext>
            </a:extLst>
          </p:cNvPr>
          <p:cNvSpPr/>
          <p:nvPr/>
        </p:nvSpPr>
        <p:spPr>
          <a:xfrm>
            <a:off x="6096000" y="2023354"/>
            <a:ext cx="1692613" cy="612842"/>
          </a:xfrm>
          <a:prstGeom prst="rect">
            <a:avLst/>
          </a:prstGeom>
          <a:solidFill>
            <a:srgbClr val="C0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dirty="0"/>
              <a:t>GST revenue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610EA10-3318-5202-FE7F-38ADB9112544}"/>
              </a:ext>
            </a:extLst>
          </p:cNvPr>
          <p:cNvSpPr/>
          <p:nvPr/>
        </p:nvSpPr>
        <p:spPr>
          <a:xfrm>
            <a:off x="8576553" y="2003581"/>
            <a:ext cx="3356042" cy="632297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dirty="0"/>
              <a:t>National Health Reform Agreement ($$)</a:t>
            </a:r>
          </a:p>
        </p:txBody>
      </p:sp>
      <p:sp>
        <p:nvSpPr>
          <p:cNvPr id="13" name="Plus Sign 12">
            <a:extLst>
              <a:ext uri="{FF2B5EF4-FFF2-40B4-BE49-F238E27FC236}">
                <a16:creationId xmlns:a16="http://schemas.microsoft.com/office/drawing/2014/main" id="{D4AFE39C-255F-FB36-FC30-C0A1AF4D5113}"/>
              </a:ext>
            </a:extLst>
          </p:cNvPr>
          <p:cNvSpPr/>
          <p:nvPr/>
        </p:nvSpPr>
        <p:spPr>
          <a:xfrm>
            <a:off x="7916694" y="2071594"/>
            <a:ext cx="515566" cy="496269"/>
          </a:xfrm>
          <a:prstGeom prst="mathPlus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5EAAEDF4-DFF4-0DD7-9F99-04FEF9DAF998}"/>
              </a:ext>
            </a:extLst>
          </p:cNvPr>
          <p:cNvSpPr/>
          <p:nvPr/>
        </p:nvSpPr>
        <p:spPr>
          <a:xfrm>
            <a:off x="5525311" y="1676122"/>
            <a:ext cx="6507804" cy="1238973"/>
          </a:xfrm>
          <a:prstGeom prst="rect">
            <a:avLst/>
          </a:prstGeom>
          <a:solidFill>
            <a:schemeClr val="bg1">
              <a:alpha val="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pic>
        <p:nvPicPr>
          <p:cNvPr id="1028" name="Picture 4">
            <a:extLst>
              <a:ext uri="{FF2B5EF4-FFF2-40B4-BE49-F238E27FC236}">
                <a16:creationId xmlns:a16="http://schemas.microsoft.com/office/drawing/2014/main" id="{932C773A-D11B-20FA-008C-FED58EFEBC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90524" y="3262327"/>
            <a:ext cx="1883471" cy="18674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C5A6F879-AED5-F262-02F1-1DD8842ACAC0}"/>
              </a:ext>
            </a:extLst>
          </p:cNvPr>
          <p:cNvSpPr/>
          <p:nvPr/>
        </p:nvSpPr>
        <p:spPr>
          <a:xfrm>
            <a:off x="6024664" y="5243732"/>
            <a:ext cx="5509098" cy="1219202"/>
          </a:xfrm>
          <a:prstGeom prst="roundRect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dirty="0"/>
              <a:t>GST relativities</a:t>
            </a:r>
          </a:p>
        </p:txBody>
      </p:sp>
    </p:spTree>
    <p:extLst>
      <p:ext uri="{BB962C8B-B14F-4D97-AF65-F5344CB8AC3E}">
        <p14:creationId xmlns:p14="http://schemas.microsoft.com/office/powerpoint/2010/main" val="1941053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animBg="1"/>
      <p:bldP spid="12" grpId="0" animBg="1"/>
      <p:bldP spid="13" grpId="0" animBg="1"/>
      <p:bldP spid="14" grpId="0" animBg="1"/>
      <p:bldP spid="1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1221F8-73D2-44A9-7DC3-1789977BDA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State health spend by GST categories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F9A523C-ED39-BCEE-1B49-28C0A56A9C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35250" y="1556425"/>
            <a:ext cx="9865910" cy="4106234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6C954F20-4A9C-26FC-03C3-B685282BCECB}"/>
              </a:ext>
            </a:extLst>
          </p:cNvPr>
          <p:cNvSpPr txBox="1"/>
          <p:nvPr/>
        </p:nvSpPr>
        <p:spPr>
          <a:xfrm>
            <a:off x="936523" y="5936658"/>
            <a:ext cx="1086336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AU" sz="1600" dirty="0"/>
              <a:t>Source: https://www.cgc.gov.au/sites/default/files/2025-03/2025R_Commissions%20Assessment%20Methodology_Health.pdf</a:t>
            </a:r>
          </a:p>
        </p:txBody>
      </p:sp>
    </p:spTree>
    <p:extLst>
      <p:ext uri="{BB962C8B-B14F-4D97-AF65-F5344CB8AC3E}">
        <p14:creationId xmlns:p14="http://schemas.microsoft.com/office/powerpoint/2010/main" val="30440692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B6F722A-E10A-B514-2573-CF21BC8F05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Factors affecting allocation to states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DE18274-433F-6455-1E80-56B88F867D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7235" y="1282426"/>
            <a:ext cx="6215771" cy="5473372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A7500F50-9B61-4D18-1C26-9898F47A0CBB}"/>
              </a:ext>
            </a:extLst>
          </p:cNvPr>
          <p:cNvSpPr/>
          <p:nvPr/>
        </p:nvSpPr>
        <p:spPr>
          <a:xfrm>
            <a:off x="6994187" y="1191639"/>
            <a:ext cx="3842426" cy="2796701"/>
          </a:xfrm>
          <a:prstGeom prst="wedgeRoundRectCallout">
            <a:avLst>
              <a:gd name="adj1" fmla="val -73698"/>
              <a:gd name="adj2" fmla="val -26457"/>
              <a:gd name="adj3" fmla="val 16667"/>
            </a:avLst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/>
              <a:t>Socio-demographic composition:</a:t>
            </a:r>
          </a:p>
          <a:p>
            <a:pPr algn="ctr"/>
            <a:r>
              <a:rPr lang="en-US" sz="2400" dirty="0"/>
              <a:t>Age, Indigenous status, remoteness and socio-economic status influence the use and cost of services</a:t>
            </a:r>
            <a:endParaRPr lang="en-AU" sz="2400" dirty="0"/>
          </a:p>
        </p:txBody>
      </p:sp>
    </p:spTree>
    <p:extLst>
      <p:ext uri="{BB962C8B-B14F-4D97-AF65-F5344CB8AC3E}">
        <p14:creationId xmlns:p14="http://schemas.microsoft.com/office/powerpoint/2010/main" val="3514042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University of Melbourne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14C51791-37E8-4657-9CE5-D4E99BD32A32}"/>
    </a:ext>
  </a:extLst>
</a:theme>
</file>

<file path=ppt/theme/theme2.xml><?xml version="1.0" encoding="utf-8"?>
<a:theme xmlns:a="http://schemas.openxmlformats.org/drawingml/2006/main" name="University of Melbourne Patterns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AB136F3B-80A3-4FB0-BF85-2FB1B6DB43A3}"/>
    </a:ext>
  </a:extLst>
</a:theme>
</file>

<file path=ppt/theme/theme3.xml><?xml version="1.0" encoding="utf-8"?>
<a:theme xmlns:a="http://schemas.openxmlformats.org/drawingml/2006/main" name="University of Melbourne-Layout B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826CCCAB-60C9-4959-938C-0BD365A015DC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UoM-PowerPoint-template-16x9</Template>
  <TotalTime>3559</TotalTime>
  <Words>1716</Words>
  <Application>Microsoft Office PowerPoint</Application>
  <PresentationFormat>Widescreen</PresentationFormat>
  <Paragraphs>200</Paragraphs>
  <Slides>18</Slides>
  <Notes>3</Notes>
  <HiddenSlides>0</HiddenSlides>
  <MMClips>0</MMClips>
  <ScaleCrop>false</ScaleCrop>
  <HeadingPairs>
    <vt:vector size="8" baseType="variant">
      <vt:variant>
        <vt:lpstr>Fonts Used</vt:lpstr>
      </vt:variant>
      <vt:variant>
        <vt:i4>6</vt:i4>
      </vt:variant>
      <vt:variant>
        <vt:lpstr>Theme</vt:lpstr>
      </vt:variant>
      <vt:variant>
        <vt:i4>3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18</vt:i4>
      </vt:variant>
    </vt:vector>
  </HeadingPairs>
  <TitlesOfParts>
    <vt:vector size="28" baseType="lpstr">
      <vt:lpstr>Aptos</vt:lpstr>
      <vt:lpstr>Arial</vt:lpstr>
      <vt:lpstr>Calibri</vt:lpstr>
      <vt:lpstr>Courier New</vt:lpstr>
      <vt:lpstr>Georgia</vt:lpstr>
      <vt:lpstr>Karla</vt:lpstr>
      <vt:lpstr>University of Melbourne</vt:lpstr>
      <vt:lpstr>University of Melbourne Patterns</vt:lpstr>
      <vt:lpstr>University of Melbourne-Layout B</vt:lpstr>
      <vt:lpstr>think-cell Slide</vt:lpstr>
      <vt:lpstr>PowerPoint Presentation</vt:lpstr>
      <vt:lpstr>My starting point</vt:lpstr>
      <vt:lpstr>PowerPoint Presentation</vt:lpstr>
      <vt:lpstr>Agenda</vt:lpstr>
      <vt:lpstr>Revealed preference – 1 The biggest growth in spend is for hospital-based care (NB: NDIS spend not in these estimates, definitional issue)</vt:lpstr>
      <vt:lpstr>Revealed preference – 2 The biggest growth in spend is for hospital-based care</vt:lpstr>
      <vt:lpstr>The little-known truth: how funds flow from the Commonwealth to the states</vt:lpstr>
      <vt:lpstr>State health spend by GST categories</vt:lpstr>
      <vt:lpstr>Factors affecting allocation to states</vt:lpstr>
      <vt:lpstr>The expenditure identity and its implications</vt:lpstr>
      <vt:lpstr>The service (non) system</vt:lpstr>
      <vt:lpstr>EMPHN knows something about outcomes</vt:lpstr>
      <vt:lpstr>How EMPHN gets funded (and how we fund)</vt:lpstr>
      <vt:lpstr>Performance is considered across multiple levels to drive quality without losing site of detail</vt:lpstr>
      <vt:lpstr>Payment and KPI structures drive greater efficiency and effectiveness</vt:lpstr>
      <vt:lpstr>Payment mechanisms will shift over time as the system in Eastern Melbourne establishes</vt:lpstr>
      <vt:lpstr>Theory of change</vt:lpstr>
      <vt:lpstr>My starting (and ending) 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Stephen Duckett</dc:creator>
  <cp:lastModifiedBy>Stephen Duckett</cp:lastModifiedBy>
  <cp:revision>173</cp:revision>
  <cp:lastPrinted>2022-04-01T05:53:06Z</cp:lastPrinted>
  <dcterms:created xsi:type="dcterms:W3CDTF">2022-04-01T05:48:36Z</dcterms:created>
  <dcterms:modified xsi:type="dcterms:W3CDTF">2026-05-14T06:47:25Z</dcterms:modified>
</cp:coreProperties>
</file>