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9263" cy="9929813"/>
  <p:embeddedFontLst>
    <p:embeddedFont>
      <p:font typeface="Bree Serif" panose="020B0604020202020204" charset="0"/>
      <p:regular r:id="rId16"/>
    </p:embeddedFont>
    <p:embeddedFont>
      <p:font typeface="Cabin" panose="020B060402020202020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xi1clnKAzUjluqT54lGAJ9kV3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2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/>
          <p:nvPr/>
        </p:nvSpPr>
        <p:spPr>
          <a:xfrm>
            <a:off x="0" y="1211567"/>
            <a:ext cx="12192000" cy="564643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400"/>
          </a:p>
        </p:txBody>
      </p:sp>
      <p:cxnSp>
        <p:nvCxnSpPr>
          <p:cNvPr id="13" name="Google Shape;13;p15"/>
          <p:cNvCxnSpPr/>
          <p:nvPr/>
        </p:nvCxnSpPr>
        <p:spPr>
          <a:xfrm>
            <a:off x="781539" y="4773613"/>
            <a:ext cx="10077938" cy="0"/>
          </a:xfrm>
          <a:prstGeom prst="straightConnector1">
            <a:avLst/>
          </a:prstGeom>
          <a:noFill/>
          <a:ln w="38100" cap="flat" cmpd="sng">
            <a:solidFill>
              <a:srgbClr val="57C9E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15"/>
          <p:cNvCxnSpPr/>
          <p:nvPr/>
        </p:nvCxnSpPr>
        <p:spPr>
          <a:xfrm>
            <a:off x="781539" y="5918200"/>
            <a:ext cx="10077938" cy="0"/>
          </a:xfrm>
          <a:prstGeom prst="straightConnector1">
            <a:avLst/>
          </a:prstGeom>
          <a:noFill/>
          <a:ln w="38100" cap="flat" cmpd="sng">
            <a:solidFill>
              <a:srgbClr val="DD419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15"/>
          <p:cNvSpPr txBox="1">
            <a:spLocks noGrp="1"/>
          </p:cNvSpPr>
          <p:nvPr>
            <p:ph type="ctrTitle"/>
          </p:nvPr>
        </p:nvSpPr>
        <p:spPr>
          <a:xfrm>
            <a:off x="780586" y="1300169"/>
            <a:ext cx="10363200" cy="32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375D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ubTitle" idx="1"/>
          </p:nvPr>
        </p:nvSpPr>
        <p:spPr>
          <a:xfrm>
            <a:off x="1018477" y="4893752"/>
            <a:ext cx="9685044" cy="91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5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684" y="110022"/>
            <a:ext cx="5604923" cy="75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87" y="6382514"/>
            <a:ext cx="5627077" cy="28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 - lined">
  <p:cSld name="Regular Slide - line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644484" y="157178"/>
            <a:ext cx="10744300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375D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Google Shape;21;p16"/>
          <p:cNvCxnSpPr/>
          <p:nvPr/>
        </p:nvCxnSpPr>
        <p:spPr>
          <a:xfrm>
            <a:off x="781539" y="681663"/>
            <a:ext cx="10077938" cy="0"/>
          </a:xfrm>
          <a:prstGeom prst="straightConnector1">
            <a:avLst/>
          </a:prstGeom>
          <a:noFill/>
          <a:ln w="38100" cap="flat" cmpd="sng">
            <a:solidFill>
              <a:srgbClr val="57C9E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16"/>
          <p:cNvCxnSpPr/>
          <p:nvPr/>
        </p:nvCxnSpPr>
        <p:spPr>
          <a:xfrm>
            <a:off x="781539" y="6125354"/>
            <a:ext cx="10077938" cy="0"/>
          </a:xfrm>
          <a:prstGeom prst="straightConnector1">
            <a:avLst/>
          </a:prstGeom>
          <a:noFill/>
          <a:ln w="38100" cap="flat" cmpd="sng">
            <a:solidFill>
              <a:srgbClr val="DD419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683564" y="866410"/>
            <a:ext cx="10705225" cy="19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5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683562" y="2998177"/>
            <a:ext cx="1070522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4" marR="0" lvl="0" indent="-4115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4197"/>
              </a:buClr>
              <a:buSzPts val="2880"/>
              <a:buFont typeface="Noto Sans Symbols"/>
              <a:buChar char="∙"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46" marR="0" lvl="1" indent="-4115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880"/>
              <a:buFont typeface="Noto Sans Symbols"/>
              <a:buChar char="∙"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68" marR="0" lvl="2" indent="-3810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400"/>
              <a:buFont typeface="Noto Sans Symbols"/>
              <a:buChar char="∙"/>
              <a:defRPr sz="20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92" marR="0" lvl="3" indent="-36577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160"/>
              <a:buFont typeface="Noto Sans Symbols"/>
              <a:buChar char="∙"/>
              <a:defRPr sz="18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114" marR="0" lvl="4" indent="-36577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160"/>
              <a:buFont typeface="Noto Sans Symbols"/>
              <a:buChar char="∙"/>
              <a:defRPr sz="18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337" marR="0" lvl="5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560" marR="0" lvl="6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782" marR="0" lvl="7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5006" marR="0" lvl="8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587" y="6382514"/>
            <a:ext cx="5627077" cy="28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1801" y="6174569"/>
            <a:ext cx="836870" cy="62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 - no lines">
  <p:cSld name="Regular Slide - no line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44484" y="157178"/>
            <a:ext cx="10744300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375D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683564" y="866410"/>
            <a:ext cx="10705225" cy="199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5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83562" y="2998177"/>
            <a:ext cx="1070522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4" marR="0" lvl="0" indent="-4115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4197"/>
              </a:buClr>
              <a:buSzPts val="2880"/>
              <a:buFont typeface="Noto Sans Symbols"/>
              <a:buChar char="∙"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46" marR="0" lvl="1" indent="-4115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880"/>
              <a:buFont typeface="Noto Sans Symbols"/>
              <a:buChar char="∙"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68" marR="0" lvl="2" indent="-3810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400"/>
              <a:buFont typeface="Noto Sans Symbols"/>
              <a:buChar char="∙"/>
              <a:defRPr sz="20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92" marR="0" lvl="3" indent="-36577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160"/>
              <a:buFont typeface="Noto Sans Symbols"/>
              <a:buChar char="∙"/>
              <a:defRPr sz="18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114" marR="0" lvl="4" indent="-36577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4197"/>
              </a:buClr>
              <a:buSzPts val="2160"/>
              <a:buFont typeface="Noto Sans Symbols"/>
              <a:buChar char="∙"/>
              <a:defRPr sz="18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337" marR="0" lvl="5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560" marR="0" lvl="6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782" marR="0" lvl="7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5006" marR="0" lvl="8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587" y="6382514"/>
            <a:ext cx="5627077" cy="28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1801" y="6174569"/>
            <a:ext cx="836870" cy="62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">
  <p:cSld name="1_Divider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/>
        </p:nvSpPr>
        <p:spPr>
          <a:xfrm>
            <a:off x="0" y="1211567"/>
            <a:ext cx="12192000" cy="564643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5" name="Google Shape;35;p18"/>
          <p:cNvCxnSpPr/>
          <p:nvPr/>
        </p:nvCxnSpPr>
        <p:spPr>
          <a:xfrm>
            <a:off x="781539" y="6125354"/>
            <a:ext cx="10077938" cy="0"/>
          </a:xfrm>
          <a:prstGeom prst="straightConnector1">
            <a:avLst/>
          </a:prstGeom>
          <a:noFill/>
          <a:ln w="38100" cap="flat" cmpd="sng">
            <a:solidFill>
              <a:srgbClr val="DD41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9"/>
          <p:cNvGrpSpPr/>
          <p:nvPr/>
        </p:nvGrpSpPr>
        <p:grpSpPr>
          <a:xfrm>
            <a:off x="-159" y="-141"/>
            <a:ext cx="12191761" cy="6857756"/>
            <a:chOff x="2973586" y="2777133"/>
            <a:chExt cx="2856819" cy="1606935"/>
          </a:xfrm>
        </p:grpSpPr>
        <p:sp>
          <p:nvSpPr>
            <p:cNvPr id="38" name="Google Shape;38;p1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609600" y="-133"/>
            <a:ext cx="73152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4267200" y="2545733"/>
            <a:ext cx="73152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24" marR="0" lvl="0" indent="-381019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46" marR="0" lvl="1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68" marR="0" lvl="2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92" marR="0" lvl="3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114" marR="0" lvl="4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337" marR="0" lvl="5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560" marR="0" lvl="6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782" marR="0" lvl="7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5006" marR="0" lvl="8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▰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345635" y="6232133"/>
            <a:ext cx="6420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Page - lines">
  <p:cSld name="Regular Page - lin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/>
          </a:blip>
          <a:srcRect t="12437"/>
          <a:stretch/>
        </p:blipFill>
        <p:spPr>
          <a:xfrm rot="10800000" flipH="1">
            <a:off x="7807569" y="5767388"/>
            <a:ext cx="4384431" cy="109061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644484" y="398472"/>
            <a:ext cx="10744300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75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781539" y="922957"/>
            <a:ext cx="10077938" cy="0"/>
          </a:xfrm>
          <a:prstGeom prst="straightConnector1">
            <a:avLst/>
          </a:prstGeom>
          <a:noFill/>
          <a:ln w="38100" cap="flat" cmpd="sng">
            <a:solidFill>
              <a:srgbClr val="00375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20"/>
          <p:cNvCxnSpPr/>
          <p:nvPr/>
        </p:nvCxnSpPr>
        <p:spPr>
          <a:xfrm>
            <a:off x="781539" y="5767388"/>
            <a:ext cx="10077938" cy="0"/>
          </a:xfrm>
          <a:prstGeom prst="straightConnector1">
            <a:avLst/>
          </a:prstGeom>
          <a:noFill/>
          <a:ln w="38100" cap="flat" cmpd="sng">
            <a:solidFill>
              <a:srgbClr val="61C1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20"/>
          <p:cNvSpPr txBox="1">
            <a:spLocks noGrp="1"/>
          </p:cNvSpPr>
          <p:nvPr>
            <p:ph type="subTitle" idx="1"/>
          </p:nvPr>
        </p:nvSpPr>
        <p:spPr>
          <a:xfrm>
            <a:off x="683564" y="1090610"/>
            <a:ext cx="10705225" cy="176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5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5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2"/>
          </p:nvPr>
        </p:nvSpPr>
        <p:spPr>
          <a:xfrm>
            <a:off x="683562" y="2998177"/>
            <a:ext cx="1070522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4" marR="0" lvl="0" indent="-4115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C198"/>
              </a:buClr>
              <a:buSzPts val="2880"/>
              <a:buFont typeface="Noto Sans Symbols"/>
              <a:buChar char="∙"/>
              <a:defRPr sz="2400" b="0" i="0" u="none" strike="noStrike" cap="none">
                <a:solidFill>
                  <a:srgbClr val="00375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46" marR="0" lvl="1" indent="-4115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C198"/>
              </a:buClr>
              <a:buSzPts val="2880"/>
              <a:buFont typeface="Noto Sans Symbols"/>
              <a:buChar char="∙"/>
              <a:defRPr sz="24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68" marR="0" lvl="2" indent="-3810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C198"/>
              </a:buClr>
              <a:buSzPts val="2400"/>
              <a:buFont typeface="Noto Sans Symbols"/>
              <a:buChar char="∙"/>
              <a:defRPr sz="20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92" marR="0" lvl="3" indent="-36577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C198"/>
              </a:buClr>
              <a:buSzPts val="2160"/>
              <a:buFont typeface="Noto Sans Symbols"/>
              <a:buChar char="∙"/>
              <a:defRPr sz="18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114" marR="0" lvl="4" indent="-36577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C198"/>
              </a:buClr>
              <a:buSzPts val="2160"/>
              <a:buFont typeface="Noto Sans Symbols"/>
              <a:buChar char="∙"/>
              <a:defRPr sz="1800" b="0" i="0" u="none" strike="noStrike" cap="none">
                <a:solidFill>
                  <a:srgbClr val="0037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337" marR="0" lvl="5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560" marR="0" lvl="6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782" marR="0" lvl="7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5006" marR="0" lvl="8" indent="-3429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39" y="6132520"/>
            <a:ext cx="36028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0" descr="A screenshot of a video gam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9976" y="6143284"/>
            <a:ext cx="2254910" cy="45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5">
            <a:alphaModFix/>
          </a:blip>
          <a:srcRect l="39597" t="1" r="54770" b="-33403"/>
          <a:stretch/>
        </p:blipFill>
        <p:spPr>
          <a:xfrm>
            <a:off x="4413961" y="6129643"/>
            <a:ext cx="202944" cy="64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amira@pccs.org.au" TargetMode="External"/><Relationship Id="rId4" Type="http://schemas.openxmlformats.org/officeDocument/2006/relationships/hyperlink" Target="mailto:jbaker@pccs.org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780530" y="1300167"/>
            <a:ext cx="10082542" cy="32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Reimagining</a:t>
            </a:r>
            <a:r>
              <a:rPr lang="en-US" b="1" dirty="0"/>
              <a:t> </a:t>
            </a:r>
            <a:r>
              <a:rPr lang="en-US" dirty="0"/>
              <a:t>health</a:t>
            </a:r>
            <a:br>
              <a:rPr lang="en-US" dirty="0">
                <a:solidFill>
                  <a:srgbClr val="DD4197"/>
                </a:solidFill>
              </a:rPr>
            </a:br>
            <a:r>
              <a:rPr lang="en-US" dirty="0">
                <a:solidFill>
                  <a:srgbClr val="DD4197"/>
                </a:solidFill>
              </a:rPr>
              <a:t>Social prescribing, civic infrastructure and wellbeing-</a:t>
            </a:r>
            <a:r>
              <a:rPr lang="en-US" dirty="0" err="1">
                <a:solidFill>
                  <a:srgbClr val="DD4197"/>
                </a:solidFill>
              </a:rPr>
              <a:t>centred</a:t>
            </a:r>
            <a:r>
              <a:rPr lang="en-US" dirty="0">
                <a:solidFill>
                  <a:srgbClr val="DD4197"/>
                </a:solidFill>
              </a:rPr>
              <a:t> reform</a:t>
            </a:r>
            <a:br>
              <a:rPr lang="en-US" dirty="0">
                <a:solidFill>
                  <a:srgbClr val="DD4197"/>
                </a:solidFill>
              </a:rPr>
            </a:br>
            <a:endParaRPr dirty="0">
              <a:solidFill>
                <a:srgbClr val="DD4197"/>
              </a:solidFill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780530" y="4893749"/>
            <a:ext cx="9059081" cy="91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Prof J.R. Baker</a:t>
            </a:r>
            <a:endParaRPr dirty="0"/>
          </a:p>
          <a:p>
            <a:r>
              <a:rPr lang="en-US" dirty="0"/>
              <a:t>Chair, ASPIRE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/>
          <p:nvPr/>
        </p:nvSpPr>
        <p:spPr>
          <a:xfrm>
            <a:off x="813436" y="1200693"/>
            <a:ext cx="2414588" cy="148590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820865" y="1200693"/>
            <a:ext cx="59436" cy="1485900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999172" y="1319565"/>
            <a:ext cx="211740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1. Personal change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0"/>
          <p:cNvSpPr/>
          <p:nvPr/>
        </p:nvSpPr>
        <p:spPr>
          <a:xfrm>
            <a:off x="999173" y="1631604"/>
            <a:ext cx="20802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Health-related quality of life, mental wellbeing, loneliness, confidence, hope and agency.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3859531" y="1200693"/>
            <a:ext cx="2414588" cy="148590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3859530" y="1200693"/>
            <a:ext cx="59436" cy="1485900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4045267" y="1319565"/>
            <a:ext cx="211740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2. System learning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4045268" y="1631604"/>
            <a:ext cx="20802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Referral source, unmet need, barriers, failed pathways and community gaps by place.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6905626" y="1200693"/>
            <a:ext cx="2414588" cy="148590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6905625" y="1200693"/>
            <a:ext cx="59436" cy="1485900"/>
          </a:xfrm>
          <a:prstGeom prst="rect">
            <a:avLst/>
          </a:prstGeom>
          <a:solidFill>
            <a:srgbClr val="0F3A5E"/>
          </a:solidFill>
          <a:ln w="12700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7091362" y="1319565"/>
            <a:ext cx="211740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3. Portfolio value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7091363" y="1631604"/>
            <a:ext cx="20802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 dirty="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Reduced avoidable demand, earlier help, stronger civic infrastructure and better use of existing assets.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813436" y="3076576"/>
            <a:ext cx="9976103" cy="2438400"/>
          </a:xfrm>
          <a:prstGeom prst="rect">
            <a:avLst/>
          </a:prstGeom>
          <a:solidFill>
            <a:srgbClr val="FBEB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999173" y="3068319"/>
            <a:ext cx="9640252" cy="243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pPr marL="171459" indent="-171459">
              <a:buClr>
                <a:srgbClr val="0F3A5E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A NSW social prescribing program </a:t>
            </a:r>
            <a:r>
              <a:rPr lang="en-US" sz="1200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returned AUD$5.80 for every AUD$1 invested </a:t>
            </a:r>
            <a:r>
              <a:rPr lang="en-US" sz="1200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(McNamara et al., 2025).</a:t>
            </a:r>
            <a:endParaRPr dirty="0"/>
          </a:p>
          <a:p>
            <a:pPr marL="171459" indent="-171459">
              <a:buClr>
                <a:srgbClr val="0F3A5E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Quality of life improved by around 30% and self-reported health by 33% </a:t>
            </a:r>
            <a:r>
              <a:rPr lang="en-US" sz="1200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in 281 Australian adults with chronic disease following a 12-week social prescribing program (Freak-Poli et al., 2025b).</a:t>
            </a:r>
            <a:endParaRPr dirty="0"/>
          </a:p>
          <a:p>
            <a:pPr marL="171459" indent="-171459">
              <a:buClr>
                <a:srgbClr val="0F3A5E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Psychological distress reduced by 24% and self-reported health improved by 31% </a:t>
            </a:r>
            <a:r>
              <a:rPr lang="en-US" sz="1200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in 398 Australian adults with diagnosed mental health conditions following a 12-week social prescribing program (Freak-Poli et al., 2025a).</a:t>
            </a:r>
            <a:endParaRPr dirty="0"/>
          </a:p>
          <a:p>
            <a:pPr marL="171459" indent="-171459">
              <a:buClr>
                <a:srgbClr val="0F3A5E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Loneliness and social trust improved significantly in lonely Australian adults after 8 weeks of social prescribing compared to GP treatment-as-usual (Dingle et al., 2024).</a:t>
            </a:r>
            <a:endParaRPr dirty="0"/>
          </a:p>
          <a:p>
            <a:pPr marL="171459" indent="-171459">
              <a:buClr>
                <a:srgbClr val="0F3A5E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GP visits reduced by 33% </a:t>
            </a:r>
            <a:r>
              <a:rPr lang="en-US" sz="1200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(M: 1.45 to 0.97) and significant improvements were observed across quality of life, mental wellbeing, self-reported health, and psychological distress in carers completing a 12-week social prescribing program (</a:t>
            </a:r>
            <a:r>
              <a:rPr lang="en-US" sz="1200" dirty="0" err="1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Aggar</a:t>
            </a:r>
            <a:r>
              <a:rPr lang="en-US" sz="1200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 et al., 2025).</a:t>
            </a:r>
            <a:endParaRPr dirty="0"/>
          </a:p>
        </p:txBody>
      </p:sp>
      <p:sp>
        <p:nvSpPr>
          <p:cNvPr id="333" name="Google Shape;333;p10"/>
          <p:cNvSpPr txBox="1">
            <a:spLocks noGrp="1"/>
          </p:cNvSpPr>
          <p:nvPr>
            <p:ph type="title"/>
          </p:nvPr>
        </p:nvSpPr>
        <p:spPr>
          <a:xfrm>
            <a:off x="676275" y="157174"/>
            <a:ext cx="9720112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rgbClr val="17324D"/>
                </a:solidFill>
              </a:rPr>
              <a:t>What we really want to see </a:t>
            </a:r>
            <a:r>
              <a:rPr lang="en-US" sz="3200" dirty="0">
                <a:solidFill>
                  <a:srgbClr val="DD4197"/>
                </a:solidFill>
              </a:rPr>
              <a:t>with the data</a:t>
            </a:r>
            <a:endParaRPr sz="3200" dirty="0">
              <a:solidFill>
                <a:srgbClr val="DD4197"/>
              </a:solidFill>
            </a:endParaRP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D517A1C5-7FEE-6DFD-5284-EF76ADD53664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"/>
          <p:cNvSpPr/>
          <p:nvPr/>
        </p:nvSpPr>
        <p:spPr>
          <a:xfrm>
            <a:off x="781050" y="891721"/>
            <a:ext cx="9314498" cy="26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dirty="0">
                <a:solidFill>
                  <a:srgbClr val="5A6673"/>
                </a:solidFill>
                <a:latin typeface="Calibri"/>
                <a:ea typeface="Calibri"/>
                <a:cs typeface="Calibri"/>
                <a:sym typeface="Calibri"/>
              </a:rPr>
              <a:t>The deeper promise is not only that people receive support. It is that people are seen as capable, valued and able to contribute.</a:t>
            </a:r>
            <a:endParaRPr sz="105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822008" y="2005965"/>
            <a:ext cx="2080260" cy="178308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822008" y="2005965"/>
            <a:ext cx="59436" cy="1783080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1007745" y="2124837"/>
            <a:ext cx="1783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What matters to you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007750" y="2436876"/>
            <a:ext cx="1745933" cy="12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Care starts with the person’s goals, identity, culture, interests, strengths and local realities.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3125153" y="2005965"/>
            <a:ext cx="2080260" cy="178308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3125153" y="2005965"/>
            <a:ext cx="59436" cy="1783080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3310890" y="2124837"/>
            <a:ext cx="1783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You matter to others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3310895" y="2436876"/>
            <a:ext cx="1745933" cy="12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The pathway should build belonging, mutual recognition and roles that are not defined by sickness.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428298" y="2005965"/>
            <a:ext cx="2080260" cy="178308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5428298" y="2005965"/>
            <a:ext cx="59436" cy="1783080"/>
          </a:xfrm>
          <a:prstGeom prst="rect">
            <a:avLst/>
          </a:prstGeom>
          <a:solidFill>
            <a:srgbClr val="FFFF66"/>
          </a:solidFill>
          <a:ln w="127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614035" y="2124837"/>
            <a:ext cx="1783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Contribution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5614040" y="2436876"/>
            <a:ext cx="1745933" cy="12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People may join, help, teach, restore, create, play, mentor, preserve, care, grow or lead.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7731441" y="2005965"/>
            <a:ext cx="2260283" cy="17830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7731443" y="2005965"/>
            <a:ext cx="59436" cy="1783080"/>
          </a:xfrm>
          <a:prstGeom prst="rect">
            <a:avLst/>
          </a:prstGeom>
          <a:solidFill>
            <a:srgbClr val="0F3A5E"/>
          </a:solidFill>
          <a:ln w="12700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7917181" y="2124837"/>
            <a:ext cx="137445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Reciprocity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917180" y="2436876"/>
            <a:ext cx="1950720" cy="12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 dirty="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Wellbeing is created through relationships, not just delivered through services.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818202" y="4543426"/>
            <a:ext cx="9314498" cy="48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29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Social prescribing becomes a bridge between treatment, community development and civic renewal.</a:t>
            </a:r>
            <a:endParaRPr sz="172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 txBox="1">
            <a:spLocks noGrp="1"/>
          </p:cNvSpPr>
          <p:nvPr>
            <p:ph type="title"/>
          </p:nvPr>
        </p:nvSpPr>
        <p:spPr>
          <a:xfrm>
            <a:off x="685800" y="157174"/>
            <a:ext cx="9710587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rgbClr val="17324D"/>
                </a:solidFill>
              </a:rPr>
              <a:t>From care to </a:t>
            </a:r>
            <a:r>
              <a:rPr lang="en-US" sz="3200" dirty="0">
                <a:solidFill>
                  <a:srgbClr val="DD4197"/>
                </a:solidFill>
              </a:rPr>
              <a:t>contribution</a:t>
            </a:r>
            <a:endParaRPr sz="3200" dirty="0">
              <a:solidFill>
                <a:srgbClr val="DD4197"/>
              </a:solidFill>
            </a:endParaRP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C788724C-60D4-733F-613E-4FF87F5F9887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"/>
          <p:cNvSpPr/>
          <p:nvPr/>
        </p:nvSpPr>
        <p:spPr>
          <a:xfrm>
            <a:off x="771526" y="1222443"/>
            <a:ext cx="5497834" cy="4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763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Provocation for reform</a:t>
            </a:r>
            <a:endParaRPr sz="2763" dirty="0">
              <a:solidFill>
                <a:srgbClr val="0F3A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771526" y="1717486"/>
            <a:ext cx="4908833" cy="14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2275" b="1" dirty="0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If wellbeing is created across everyday life, why do we still purchase mental health as if it sits inside one portfolio?</a:t>
            </a:r>
            <a:endParaRPr sz="2275" dirty="0">
              <a:solidFill>
                <a:srgbClr val="DD41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771526" y="3625852"/>
            <a:ext cx="4819235" cy="1138555"/>
          </a:xfrm>
          <a:prstGeom prst="roundRect">
            <a:avLst>
              <a:gd name="adj" fmla="val 11719"/>
            </a:avLst>
          </a:prstGeom>
          <a:solidFill>
            <a:srgbClr val="0F3A5E">
              <a:alpha val="96078"/>
            </a:srgbClr>
          </a:solidFill>
          <a:ln w="15225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939942" y="3732895"/>
            <a:ext cx="4572000" cy="92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STEP: Pick one population, one place and one shared outcome, then purchase the enabling system together.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1767078" y="5286379"/>
            <a:ext cx="2971800" cy="22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219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2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12" descr="A group of people making pasta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2563" r="1306"/>
          <a:stretch/>
        </p:blipFill>
        <p:spPr>
          <a:xfrm>
            <a:off x="5857241" y="1631065"/>
            <a:ext cx="4925862" cy="32101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674BD0EF-0EB3-5293-25F9-A38AF71C044E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694" y="257562"/>
            <a:ext cx="5752774" cy="146579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3"/>
          <p:cNvSpPr txBox="1"/>
          <p:nvPr/>
        </p:nvSpPr>
        <p:spPr>
          <a:xfrm>
            <a:off x="6955367" y="4482219"/>
            <a:ext cx="3129466" cy="153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>
              <a:lnSpc>
                <a:spcPct val="90000"/>
              </a:lnSpc>
              <a:buClr>
                <a:srgbClr val="DD4197"/>
              </a:buClr>
              <a:buSzPts val="2160"/>
            </a:pPr>
            <a:r>
              <a:rPr lang="en-US" sz="1800" b="1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  <a:t>Prof J.R. Baker</a:t>
            </a:r>
            <a:endParaRPr/>
          </a:p>
          <a:p>
            <a:pPr algn="r">
              <a:lnSpc>
                <a:spcPct val="90000"/>
              </a:lnSpc>
              <a:spcBef>
                <a:spcPts val="1000"/>
              </a:spcBef>
              <a:buClr>
                <a:srgbClr val="DD4197"/>
              </a:buClr>
              <a:buSzPts val="2160"/>
            </a:pPr>
            <a:r>
              <a:rPr lang="en-US" sz="1800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  <a:t>Associate Professor, </a:t>
            </a:r>
            <a:br>
              <a:rPr lang="en-US" sz="1800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800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  <a:t>Southern Cross University</a:t>
            </a:r>
            <a:br>
              <a:rPr lang="en-US" sz="1800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800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  <a:t>Chair, ASPIRE</a:t>
            </a:r>
            <a:br>
              <a:rPr lang="en-US" sz="1800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800" u="sng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jrbaker</a:t>
            </a:r>
            <a:r>
              <a:rPr lang="en-US" sz="1800" u="sng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800" u="sng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sp.edu.au</a:t>
            </a:r>
            <a:r>
              <a:rPr lang="en-US" sz="1800">
                <a:solidFill>
                  <a:srgbClr val="074C7D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/>
          </a:p>
        </p:txBody>
      </p:sp>
      <p:sp>
        <p:nvSpPr>
          <p:cNvPr id="379" name="Google Shape;379;p13"/>
          <p:cNvSpPr/>
          <p:nvPr/>
        </p:nvSpPr>
        <p:spPr>
          <a:xfrm>
            <a:off x="3310533" y="2375780"/>
            <a:ext cx="55709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7200" b="1">
                <a:solidFill>
                  <a:srgbClr val="074C7D"/>
                </a:solidFill>
                <a:latin typeface="Bree Serif"/>
                <a:ea typeface="Bree Serif"/>
                <a:cs typeface="Bree Serif"/>
                <a:sym typeface="Bree Serif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786384" y="940639"/>
            <a:ext cx="9406351" cy="36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rgbClr val="5A6673"/>
                </a:solidFill>
                <a:latin typeface="Calibri"/>
                <a:ea typeface="Calibri"/>
                <a:cs typeface="Calibri"/>
                <a:sym typeface="Calibri"/>
              </a:rPr>
              <a:t>Queensland is asking the right question: how do we do things differently across government, with providers </a:t>
            </a:r>
          </a:p>
          <a:p>
            <a:r>
              <a:rPr lang="en-US" dirty="0">
                <a:solidFill>
                  <a:srgbClr val="5A6673"/>
                </a:solidFill>
                <a:latin typeface="Calibri"/>
                <a:ea typeface="Calibri"/>
                <a:cs typeface="Calibri"/>
                <a:sym typeface="Calibri"/>
              </a:rPr>
              <a:t>and communities?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786384" y="1477845"/>
            <a:ext cx="5163504" cy="10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r>
              <a:rPr lang="en-US" sz="1869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Despite decades of investment, the system is still too often designed around crisis, diagnosis and service activity.</a:t>
            </a:r>
            <a:endParaRPr sz="1869" dirty="0">
              <a:solidFill>
                <a:srgbClr val="0F3A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812446" y="1566999"/>
            <a:ext cx="2269925" cy="1246130"/>
          </a:xfrm>
          <a:prstGeom prst="roundRect">
            <a:avLst>
              <a:gd name="adj" fmla="val 11538"/>
            </a:avLst>
          </a:prstGeom>
          <a:solidFill>
            <a:schemeClr val="lt1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5812446" y="1566999"/>
            <a:ext cx="71213" cy="1246130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998179" y="1685870"/>
            <a:ext cx="1913858" cy="3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Crisis-weighted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20438" y="2081764"/>
            <a:ext cx="1869349" cy="55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0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Resources concentrate when people are already struggling.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8299884" y="1566999"/>
            <a:ext cx="2269925" cy="1246130"/>
          </a:xfrm>
          <a:prstGeom prst="roundRect">
            <a:avLst>
              <a:gd name="adj" fmla="val 11538"/>
            </a:avLst>
          </a:prstGeom>
          <a:solidFill>
            <a:schemeClr val="lt1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299884" y="1566999"/>
            <a:ext cx="71213" cy="1246130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8485617" y="1685870"/>
            <a:ext cx="1913858" cy="3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Siloed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485621" y="2063681"/>
            <a:ext cx="1869349" cy="55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0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Portfolios purchase adjacent pieces without shared stewardship.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812446" y="2953511"/>
            <a:ext cx="2269925" cy="1246130"/>
          </a:xfrm>
          <a:prstGeom prst="roundRect">
            <a:avLst>
              <a:gd name="adj" fmla="val 11538"/>
            </a:avLst>
          </a:prstGeom>
          <a:solidFill>
            <a:schemeClr val="lt1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812446" y="2953511"/>
            <a:ext cx="71213" cy="1246130"/>
          </a:xfrm>
          <a:prstGeom prst="rect">
            <a:avLst/>
          </a:prstGeom>
          <a:solidFill>
            <a:srgbClr val="FFFF66"/>
          </a:solidFill>
          <a:ln w="127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998179" y="3072382"/>
            <a:ext cx="1913858" cy="3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Service-led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998184" y="3497993"/>
            <a:ext cx="1869349" cy="55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0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Success is too often throughput, not lives changed.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8299882" y="2953511"/>
            <a:ext cx="2269925" cy="1246130"/>
          </a:xfrm>
          <a:prstGeom prst="roundRect">
            <a:avLst>
              <a:gd name="adj" fmla="val 11538"/>
            </a:avLst>
          </a:prstGeom>
          <a:solidFill>
            <a:schemeClr val="lt1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8299884" y="2953511"/>
            <a:ext cx="71213" cy="1246130"/>
          </a:xfrm>
          <a:prstGeom prst="rect">
            <a:avLst/>
          </a:prstGeom>
          <a:solidFill>
            <a:srgbClr val="0F3A5E"/>
          </a:solidFill>
          <a:ln w="12700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8485617" y="3072382"/>
            <a:ext cx="1913858" cy="3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Equity-blind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8485622" y="3384422"/>
            <a:ext cx="1869349" cy="55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The social, structural and place-based of health are treated as background conditions and context, not reform targets.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86384" y="4565713"/>
            <a:ext cx="9584055" cy="48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6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Reform means changing what we purchase, what we value and who is responsible for the conditions that help people live well.</a:t>
            </a:r>
            <a:endParaRPr sz="1706" dirty="0">
              <a:solidFill>
                <a:srgbClr val="0F3A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685800" y="157174"/>
            <a:ext cx="9710587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rgbClr val="0F3A5E"/>
                </a:solidFill>
              </a:rPr>
              <a:t>The reform </a:t>
            </a:r>
            <a:r>
              <a:rPr lang="en-US" sz="3200" dirty="0">
                <a:solidFill>
                  <a:srgbClr val="DD4197"/>
                </a:solidFill>
              </a:rPr>
              <a:t>problem</a:t>
            </a:r>
            <a:br>
              <a:rPr lang="en-US" sz="3200" dirty="0">
                <a:solidFill>
                  <a:srgbClr val="0F3A5E"/>
                </a:solidFill>
              </a:rPr>
            </a:b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1551623" y="954977"/>
            <a:ext cx="8618220" cy="35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endParaRPr sz="219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191455" y="1925115"/>
            <a:ext cx="4234815" cy="631508"/>
          </a:xfrm>
          <a:prstGeom prst="roundRect">
            <a:avLst>
              <a:gd name="adj" fmla="val 17647"/>
            </a:avLst>
          </a:prstGeom>
          <a:solidFill>
            <a:srgbClr val="FBEBF4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392048" y="2133146"/>
            <a:ext cx="3863340" cy="1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544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Not only: “What is the matter with you?”</a:t>
            </a:r>
            <a:endParaRPr sz="1544">
              <a:solidFill>
                <a:srgbClr val="DD41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975996" y="2727501"/>
            <a:ext cx="4643438" cy="780098"/>
          </a:xfrm>
          <a:prstGeom prst="roundRect">
            <a:avLst>
              <a:gd name="adj" fmla="val 14286"/>
            </a:avLst>
          </a:prstGeom>
          <a:solidFill>
            <a:srgbClr val="E0F5FB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176592" y="2824089"/>
            <a:ext cx="4249674" cy="59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/>
            <a:r>
              <a:rPr lang="en-US" sz="1600" b="1">
                <a:solidFill>
                  <a:srgbClr val="57C9E9"/>
                </a:solidFill>
                <a:latin typeface="Calibri"/>
                <a:ea typeface="Calibri"/>
                <a:cs typeface="Calibri"/>
                <a:sym typeface="Calibri"/>
              </a:rPr>
              <a:t>But: “What matters to you, what is around you, and what would help you live well?”</a:t>
            </a:r>
            <a:endParaRPr sz="1600">
              <a:solidFill>
                <a:srgbClr val="57C9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413167" y="4910832"/>
            <a:ext cx="2081668" cy="975064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413167" y="4898699"/>
            <a:ext cx="62842" cy="975064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3598905" y="5022993"/>
            <a:ext cx="1767454" cy="28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Where you live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598909" y="5347226"/>
            <a:ext cx="1728177" cy="33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Housing, transport, safety, green space, distance and local services.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801768" y="4898699"/>
            <a:ext cx="2081668" cy="975064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801766" y="4898699"/>
            <a:ext cx="62842" cy="975064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987503" y="5027419"/>
            <a:ext cx="1767454" cy="28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What you can access</a:t>
            </a:r>
            <a:endParaRPr sz="105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987508" y="5351653"/>
            <a:ext cx="1728177" cy="33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Cost, culture, confidence, language, disability access, time and welcome.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065774" y="4898699"/>
            <a:ext cx="2081668" cy="975064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065774" y="4898699"/>
            <a:ext cx="62842" cy="975064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6251512" y="5022993"/>
            <a:ext cx="1767454" cy="28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What you have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6251516" y="5347226"/>
            <a:ext cx="1728177" cy="33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Relationships, skills, identity, income, purpose and confidence.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8759697" y="4898699"/>
            <a:ext cx="2081668" cy="975064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8759695" y="4898699"/>
            <a:ext cx="62842" cy="975064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925457" y="5027419"/>
            <a:ext cx="1767454" cy="28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What you can contribute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925462" y="5351653"/>
            <a:ext cx="1728177" cy="33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789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Opportunities to be valued, useful, connected and part of something larger.</a:t>
            </a:r>
            <a:endParaRPr sz="78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685800" y="157174"/>
            <a:ext cx="9710587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dirty="0">
                <a:solidFill>
                  <a:srgbClr val="17324D"/>
                </a:solidFill>
              </a:rPr>
              <a:t>Social prescribing starts with a </a:t>
            </a:r>
            <a:r>
              <a:rPr lang="en-US" sz="2800" dirty="0">
                <a:solidFill>
                  <a:srgbClr val="DD4197"/>
                </a:solidFill>
              </a:rPr>
              <a:t>different question</a:t>
            </a:r>
            <a:endParaRPr sz="2800" dirty="0">
              <a:solidFill>
                <a:srgbClr val="DD4197"/>
              </a:solidFill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168" y="1594749"/>
            <a:ext cx="4953000" cy="23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2C351F2C-C7D3-00AE-D14D-C87C49AA7A9F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1551623" y="954977"/>
            <a:ext cx="8618220" cy="35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endParaRPr sz="219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786384" y="867809"/>
            <a:ext cx="9309164" cy="26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dirty="0">
                <a:solidFill>
                  <a:srgbClr val="5A6673"/>
                </a:solidFill>
                <a:latin typeface="Calibri"/>
                <a:ea typeface="Calibri"/>
                <a:cs typeface="Calibri"/>
                <a:sym typeface="Calibri"/>
              </a:rPr>
              <a:t>A practical mechanism for turning a wellbeing conversation into a supported connection.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86384" y="1421310"/>
            <a:ext cx="9747504" cy="43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44" b="1" dirty="0">
                <a:solidFill>
                  <a:srgbClr val="0F3A5E"/>
                </a:solidFill>
                <a:latin typeface="Calibri"/>
                <a:ea typeface="Calibri"/>
                <a:cs typeface="Calibri"/>
                <a:sym typeface="Calibri"/>
              </a:rPr>
              <a:t>A structured way for trusted referrers to connect people to non-clinical supports that matter to them, with enough help to make the connection work.</a:t>
            </a:r>
            <a:endParaRPr sz="1544" dirty="0">
              <a:solidFill>
                <a:srgbClr val="0F3A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108711" y="2533654"/>
            <a:ext cx="1523048" cy="1708785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108710" y="2533654"/>
            <a:ext cx="59436" cy="1708785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294447" y="2652522"/>
            <a:ext cx="122586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294448" y="2964565"/>
            <a:ext cx="1188720" cy="117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 dirty="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What matters to you? What is getting in the way? What would help?</a:t>
            </a:r>
            <a:endParaRPr sz="85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4"/>
          <p:cNvCxnSpPr/>
          <p:nvPr/>
        </p:nvCxnSpPr>
        <p:spPr>
          <a:xfrm>
            <a:off x="2654046" y="3365754"/>
            <a:ext cx="237744" cy="0"/>
          </a:xfrm>
          <a:prstGeom prst="straightConnector1">
            <a:avLst/>
          </a:prstGeom>
          <a:noFill/>
          <a:ln w="20300" cap="flat" cmpd="sng">
            <a:solidFill>
              <a:srgbClr val="9AA8A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3003232" y="2533654"/>
            <a:ext cx="1523048" cy="1708785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3003233" y="2533654"/>
            <a:ext cx="59436" cy="1708785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188971" y="2652522"/>
            <a:ext cx="122586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Connect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3188970" y="2964565"/>
            <a:ext cx="1188720" cy="117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A warm pathway to arts, music, nature, sport, learning, culture, peers or practical help.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4"/>
          <p:cNvCxnSpPr/>
          <p:nvPr/>
        </p:nvCxnSpPr>
        <p:spPr>
          <a:xfrm>
            <a:off x="4548569" y="3365754"/>
            <a:ext cx="237744" cy="0"/>
          </a:xfrm>
          <a:prstGeom prst="straightConnector1">
            <a:avLst/>
          </a:prstGeom>
          <a:noFill/>
          <a:ln w="20300" cap="flat" cmpd="sng">
            <a:solidFill>
              <a:srgbClr val="9AA8A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4897756" y="2533654"/>
            <a:ext cx="1523048" cy="1708785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897755" y="2533654"/>
            <a:ext cx="59436" cy="1708785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083492" y="2652522"/>
            <a:ext cx="122586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5083493" y="2964565"/>
            <a:ext cx="1188720" cy="117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Link workers help remove barriers and find something that fits real life.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4"/>
          <p:cNvCxnSpPr/>
          <p:nvPr/>
        </p:nvCxnSpPr>
        <p:spPr>
          <a:xfrm>
            <a:off x="6443091" y="3365754"/>
            <a:ext cx="237744" cy="0"/>
          </a:xfrm>
          <a:prstGeom prst="straightConnector1">
            <a:avLst/>
          </a:prstGeom>
          <a:noFill/>
          <a:ln w="20300" cap="flat" cmpd="sng">
            <a:solidFill>
              <a:srgbClr val="9AA8A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" name="Google Shape;142;p4"/>
          <p:cNvSpPr/>
          <p:nvPr/>
        </p:nvSpPr>
        <p:spPr>
          <a:xfrm>
            <a:off x="6792277" y="2533654"/>
            <a:ext cx="1523048" cy="1708785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6792278" y="2533654"/>
            <a:ext cx="59436" cy="1708785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978016" y="2652522"/>
            <a:ext cx="122586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Contribute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978015" y="2964565"/>
            <a:ext cx="1188720" cy="117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People join, create, move, learn, volunteer, restore, play, mentor or lead.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>
            <a:off x="8337614" y="3365754"/>
            <a:ext cx="237744" cy="0"/>
          </a:xfrm>
          <a:prstGeom prst="straightConnector1">
            <a:avLst/>
          </a:prstGeom>
          <a:noFill/>
          <a:ln w="20300" cap="flat" cmpd="sng">
            <a:solidFill>
              <a:srgbClr val="9AA8A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8686801" y="2533654"/>
            <a:ext cx="1523048" cy="1708785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8686800" y="2533654"/>
            <a:ext cx="59436" cy="1708785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872537" y="2652522"/>
            <a:ext cx="122586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8872538" y="2964565"/>
            <a:ext cx="1188720" cy="117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The system sees unmet need, pathway gaps and local infrastructure needs.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786384" y="4474158"/>
            <a:ext cx="9882513" cy="90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r>
              <a:rPr lang="en-US" sz="1625" b="1" dirty="0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It is not a pamphlet, a directory or a “nice extra”. It is a supported pathway from clinical need to everyday life.</a:t>
            </a:r>
            <a:endParaRPr sz="1625" dirty="0">
              <a:solidFill>
                <a:srgbClr val="DD41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648883" y="157174"/>
            <a:ext cx="9747504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rgbClr val="0F3A5E"/>
                </a:solidFill>
              </a:rPr>
              <a:t>What </a:t>
            </a:r>
            <a:r>
              <a:rPr lang="en-US" sz="3200" dirty="0">
                <a:solidFill>
                  <a:srgbClr val="DD4197"/>
                </a:solidFill>
              </a:rPr>
              <a:t>social prescribing </a:t>
            </a:r>
            <a:r>
              <a:rPr lang="en-US" sz="3200" dirty="0">
                <a:solidFill>
                  <a:srgbClr val="0F3A5E"/>
                </a:solidFill>
              </a:rPr>
              <a:t>is</a:t>
            </a:r>
            <a:endParaRPr sz="3200" dirty="0">
              <a:solidFill>
                <a:srgbClr val="0F3A5E"/>
              </a:solidFill>
            </a:endParaRP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E36DCC9E-BB81-32A1-0779-D987E6790826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>
            <a:off x="804291" y="795599"/>
            <a:ext cx="9332323" cy="26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dirty="0">
                <a:solidFill>
                  <a:srgbClr val="5A6673"/>
                </a:solidFill>
                <a:latin typeface="Calibri"/>
                <a:ea typeface="Calibri"/>
                <a:cs typeface="Calibri"/>
                <a:sym typeface="Calibri"/>
              </a:rPr>
              <a:t>Many of the things that keep people well are not owned by health.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804291" y="1471149"/>
            <a:ext cx="4309110" cy="780098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804291" y="1471149"/>
            <a:ext cx="59436" cy="780098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990029" y="1590020"/>
            <a:ext cx="401193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Civic canvases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990032" y="1811231"/>
            <a:ext cx="3974783" cy="42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Autofit/>
          </a:bodyPr>
          <a:lstStyle/>
          <a:p>
            <a:r>
              <a:rPr lang="en-US" sz="11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Community halls, churches, sports fields, courts, libraries, parks, beaches, cultural venues and council spaces.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04291" y="2563284"/>
            <a:ext cx="4309110" cy="780098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804291" y="2563284"/>
            <a:ext cx="59436" cy="780098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990029" y="2682156"/>
            <a:ext cx="401193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Community offers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990033" y="2900451"/>
            <a:ext cx="3974783" cy="24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Autofit/>
          </a:bodyPr>
          <a:lstStyle/>
          <a:p>
            <a:r>
              <a:rPr lang="en-US" sz="11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Arts programs, Music on Prescription, bushwalking, sport, gardening, historic preservation, volunteering, learning and peer-led groups.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804291" y="3655422"/>
            <a:ext cx="4309110" cy="780098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804291" y="3655422"/>
            <a:ext cx="59436" cy="780098"/>
          </a:xfrm>
          <a:prstGeom prst="rect">
            <a:avLst/>
          </a:prstGeom>
          <a:solidFill>
            <a:srgbClr val="0F3A5E"/>
          </a:solidFill>
          <a:ln w="12700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990029" y="3774293"/>
            <a:ext cx="401193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Relational Infrastructure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980269" y="4026048"/>
            <a:ext cx="3974783" cy="24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Autofit/>
          </a:bodyPr>
          <a:lstStyle/>
          <a:p>
            <a:r>
              <a:rPr lang="en-US" sz="1100" dirty="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Connection and meaning, identity, routine, movement, purpose, confidence, belonging and practical support.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786384" y="4862358"/>
            <a:ext cx="5453253" cy="80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r>
              <a:rPr lang="en-US" sz="1600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The reform move is to see these assets as health-generating infrastructure, not optional extras.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676275" y="157174"/>
            <a:ext cx="9720112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>
                <a:solidFill>
                  <a:srgbClr val="0F3A5E"/>
                </a:solidFill>
              </a:rPr>
              <a:t>The health infrastructure outside the </a:t>
            </a:r>
            <a:r>
              <a:rPr lang="en-US" sz="2800" dirty="0">
                <a:solidFill>
                  <a:srgbClr val="DD4197"/>
                </a:solidFill>
              </a:rPr>
              <a:t>health system</a:t>
            </a:r>
            <a:endParaRPr sz="2800" dirty="0">
              <a:solidFill>
                <a:srgbClr val="DD4197"/>
              </a:solidFill>
            </a:endParaRPr>
          </a:p>
        </p:txBody>
      </p:sp>
      <p:grpSp>
        <p:nvGrpSpPr>
          <p:cNvPr id="175" name="Google Shape;175;p5"/>
          <p:cNvGrpSpPr/>
          <p:nvPr/>
        </p:nvGrpSpPr>
        <p:grpSpPr>
          <a:xfrm>
            <a:off x="6880863" y="1468040"/>
            <a:ext cx="3421963" cy="3921929"/>
            <a:chOff x="5252076" y="908567"/>
            <a:chExt cx="4227829" cy="4845536"/>
          </a:xfrm>
        </p:grpSpPr>
        <p:cxnSp>
          <p:nvCxnSpPr>
            <p:cNvPr id="176" name="Google Shape;176;p5"/>
            <p:cNvCxnSpPr>
              <a:endCxn id="177" idx="3"/>
            </p:cNvCxnSpPr>
            <p:nvPr/>
          </p:nvCxnSpPr>
          <p:spPr>
            <a:xfrm rot="10800000" flipH="1">
              <a:off x="6268488" y="1632146"/>
              <a:ext cx="64800" cy="164400"/>
            </a:xfrm>
            <a:prstGeom prst="straightConnector1">
              <a:avLst/>
            </a:prstGeom>
            <a:noFill/>
            <a:ln w="38100" cap="flat" cmpd="sng">
              <a:solidFill>
                <a:srgbClr val="DD419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78" name="Google Shape;178;p5"/>
            <p:cNvGrpSpPr/>
            <p:nvPr/>
          </p:nvGrpSpPr>
          <p:grpSpPr>
            <a:xfrm>
              <a:off x="5252076" y="908567"/>
              <a:ext cx="4227829" cy="4845536"/>
              <a:chOff x="5281116" y="817278"/>
              <a:chExt cx="4227829" cy="4845536"/>
            </a:xfrm>
          </p:grpSpPr>
          <p:grpSp>
            <p:nvGrpSpPr>
              <p:cNvPr id="179" name="Google Shape;179;p5"/>
              <p:cNvGrpSpPr/>
              <p:nvPr/>
            </p:nvGrpSpPr>
            <p:grpSpPr>
              <a:xfrm>
                <a:off x="8445129" y="3413423"/>
                <a:ext cx="1063816" cy="1063816"/>
                <a:chOff x="6600671" y="4186200"/>
                <a:chExt cx="1209945" cy="1209945"/>
              </a:xfrm>
            </p:grpSpPr>
            <p:sp>
              <p:nvSpPr>
                <p:cNvPr id="180" name="Google Shape;180;p5" descr="Cathedral with solid fill"/>
                <p:cNvSpPr/>
                <p:nvPr/>
              </p:nvSpPr>
              <p:spPr>
                <a:xfrm>
                  <a:off x="6746800" y="4277505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>
                  <a:off x="6600671" y="4186200"/>
                  <a:ext cx="1209945" cy="1209945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7829670" y="4655399"/>
                <a:ext cx="965200" cy="1007415"/>
                <a:chOff x="5736470" y="4737815"/>
                <a:chExt cx="965200" cy="1007415"/>
              </a:xfrm>
            </p:grpSpPr>
            <p:sp>
              <p:nvSpPr>
                <p:cNvPr id="183" name="Google Shape;183;p5" descr="Bank with solid fill"/>
                <p:cNvSpPr/>
                <p:nvPr/>
              </p:nvSpPr>
              <p:spPr>
                <a:xfrm>
                  <a:off x="5761870" y="4737815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Google Shape;184;p5"/>
                <p:cNvSpPr/>
                <p:nvPr/>
              </p:nvSpPr>
              <p:spPr>
                <a:xfrm>
                  <a:off x="5736470" y="4780030"/>
                  <a:ext cx="965200" cy="965200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281116" y="817278"/>
                <a:ext cx="4213309" cy="4712008"/>
                <a:chOff x="5295636" y="843241"/>
                <a:chExt cx="4213309" cy="4712008"/>
              </a:xfrm>
            </p:grpSpPr>
            <p:grpSp>
              <p:nvGrpSpPr>
                <p:cNvPr id="186" name="Google Shape;186;p5"/>
                <p:cNvGrpSpPr/>
                <p:nvPr/>
              </p:nvGrpSpPr>
              <p:grpSpPr>
                <a:xfrm>
                  <a:off x="6989612" y="2527330"/>
                  <a:ext cx="1175702" cy="1128090"/>
                  <a:chOff x="7137648" y="2906647"/>
                  <a:chExt cx="965200" cy="986518"/>
                </a:xfrm>
              </p:grpSpPr>
              <p:sp>
                <p:nvSpPr>
                  <p:cNvPr id="187" name="Google Shape;187;p5" descr="User outline"/>
                  <p:cNvSpPr/>
                  <p:nvPr/>
                </p:nvSpPr>
                <p:spPr>
                  <a:xfrm>
                    <a:off x="7163048" y="2906647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Google Shape;188;p5"/>
                  <p:cNvSpPr/>
                  <p:nvPr/>
                </p:nvSpPr>
                <p:spPr>
                  <a:xfrm>
                    <a:off x="7137648" y="2927965"/>
                    <a:ext cx="965200" cy="9652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DD419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" name="Google Shape;189;p5"/>
                <p:cNvGrpSpPr/>
                <p:nvPr/>
              </p:nvGrpSpPr>
              <p:grpSpPr>
                <a:xfrm>
                  <a:off x="6250049" y="843241"/>
                  <a:ext cx="865840" cy="847726"/>
                  <a:chOff x="6620655" y="1298574"/>
                  <a:chExt cx="965200" cy="965200"/>
                </a:xfrm>
              </p:grpSpPr>
              <p:sp>
                <p:nvSpPr>
                  <p:cNvPr id="190" name="Google Shape;190;p5" descr="Cheers with solid fill"/>
                  <p:cNvSpPr/>
                  <p:nvPr/>
                </p:nvSpPr>
                <p:spPr>
                  <a:xfrm>
                    <a:off x="6720014" y="1424830"/>
                    <a:ext cx="766481" cy="7664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Google Shape;177;p5"/>
                  <p:cNvSpPr/>
                  <p:nvPr/>
                </p:nvSpPr>
                <p:spPr>
                  <a:xfrm>
                    <a:off x="6620655" y="1298574"/>
                    <a:ext cx="965200" cy="9652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DD419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5"/>
                <p:cNvGrpSpPr/>
                <p:nvPr/>
              </p:nvGrpSpPr>
              <p:grpSpPr>
                <a:xfrm>
                  <a:off x="7844863" y="1105442"/>
                  <a:ext cx="1097160" cy="1097160"/>
                  <a:chOff x="5379026" y="4150117"/>
                  <a:chExt cx="1175396" cy="1175396"/>
                </a:xfrm>
              </p:grpSpPr>
              <p:sp>
                <p:nvSpPr>
                  <p:cNvPr id="192" name="Google Shape;192;p5" descr="Canyon scene with solid fill"/>
                  <p:cNvSpPr/>
                  <p:nvPr/>
                </p:nvSpPr>
                <p:spPr>
                  <a:xfrm>
                    <a:off x="5509524" y="4159897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Google Shape;193;p5"/>
                  <p:cNvSpPr/>
                  <p:nvPr/>
                </p:nvSpPr>
                <p:spPr>
                  <a:xfrm>
                    <a:off x="5379026" y="4150117"/>
                    <a:ext cx="1175396" cy="1175396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DD419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5"/>
                <p:cNvGrpSpPr/>
                <p:nvPr/>
              </p:nvGrpSpPr>
              <p:grpSpPr>
                <a:xfrm>
                  <a:off x="8794870" y="2157203"/>
                  <a:ext cx="714075" cy="714075"/>
                  <a:chOff x="6720992" y="4350105"/>
                  <a:chExt cx="965200" cy="965200"/>
                </a:xfrm>
              </p:grpSpPr>
              <p:sp>
                <p:nvSpPr>
                  <p:cNvPr id="195" name="Google Shape;195;p5" descr="Backpack with solid fill"/>
                  <p:cNvSpPr/>
                  <p:nvPr/>
                </p:nvSpPr>
                <p:spPr>
                  <a:xfrm>
                    <a:off x="6752166" y="4375505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Google Shape;196;p5"/>
                  <p:cNvSpPr/>
                  <p:nvPr/>
                </p:nvSpPr>
                <p:spPr>
                  <a:xfrm>
                    <a:off x="6720992" y="4350105"/>
                    <a:ext cx="965200" cy="9652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DD419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5"/>
                <p:cNvGrpSpPr/>
                <p:nvPr/>
              </p:nvGrpSpPr>
              <p:grpSpPr>
                <a:xfrm>
                  <a:off x="5295636" y="3897157"/>
                  <a:ext cx="990600" cy="965200"/>
                  <a:chOff x="5569417" y="2906647"/>
                  <a:chExt cx="990600" cy="965200"/>
                </a:xfrm>
              </p:grpSpPr>
              <p:sp>
                <p:nvSpPr>
                  <p:cNvPr id="198" name="Google Shape;198;p5" descr="Baseball with solid fill"/>
                  <p:cNvSpPr/>
                  <p:nvPr/>
                </p:nvSpPr>
                <p:spPr>
                  <a:xfrm>
                    <a:off x="5569417" y="2919900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Google Shape;199;p5"/>
                  <p:cNvSpPr/>
                  <p:nvPr/>
                </p:nvSpPr>
                <p:spPr>
                  <a:xfrm>
                    <a:off x="5594817" y="2906647"/>
                    <a:ext cx="965200" cy="9652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DD419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5"/>
                <p:cNvGrpSpPr/>
                <p:nvPr/>
              </p:nvGrpSpPr>
              <p:grpSpPr>
                <a:xfrm>
                  <a:off x="6113150" y="4709276"/>
                  <a:ext cx="845973" cy="845973"/>
                  <a:chOff x="6543082" y="3723173"/>
                  <a:chExt cx="1175702" cy="1175702"/>
                </a:xfrm>
              </p:grpSpPr>
              <p:sp>
                <p:nvSpPr>
                  <p:cNvPr id="201" name="Google Shape;201;p5" descr="Tennis with solid fill"/>
                  <p:cNvSpPr/>
                  <p:nvPr/>
                </p:nvSpPr>
                <p:spPr>
                  <a:xfrm>
                    <a:off x="6739776" y="3831084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Google Shape;202;p5"/>
                  <p:cNvSpPr/>
                  <p:nvPr/>
                </p:nvSpPr>
                <p:spPr>
                  <a:xfrm>
                    <a:off x="6543082" y="3723173"/>
                    <a:ext cx="1175702" cy="1175702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DD419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5"/>
                <p:cNvGrpSpPr/>
                <p:nvPr/>
              </p:nvGrpSpPr>
              <p:grpSpPr>
                <a:xfrm>
                  <a:off x="5445704" y="1690967"/>
                  <a:ext cx="1237265" cy="1237265"/>
                  <a:chOff x="5591492" y="2110834"/>
                  <a:chExt cx="965200" cy="965200"/>
                </a:xfrm>
              </p:grpSpPr>
              <p:sp>
                <p:nvSpPr>
                  <p:cNvPr id="204" name="Google Shape;204;p5" descr="Children with solid fill"/>
                  <p:cNvSpPr/>
                  <p:nvPr/>
                </p:nvSpPr>
                <p:spPr>
                  <a:xfrm>
                    <a:off x="5602542" y="2126124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Google Shape;205;p5"/>
                  <p:cNvSpPr/>
                  <p:nvPr/>
                </p:nvSpPr>
                <p:spPr>
                  <a:xfrm>
                    <a:off x="5591492" y="2110834"/>
                    <a:ext cx="965200" cy="9652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DD419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206" name="Google Shape;206;p5"/>
                <p:cNvCxnSpPr/>
                <p:nvPr/>
              </p:nvCxnSpPr>
              <p:spPr>
                <a:xfrm>
                  <a:off x="6646180" y="2527330"/>
                  <a:ext cx="448450" cy="291675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" name="Google Shape;207;p5"/>
                <p:cNvCxnSpPr/>
                <p:nvPr/>
              </p:nvCxnSpPr>
              <p:spPr>
                <a:xfrm flipH="1">
                  <a:off x="7829670" y="2157203"/>
                  <a:ext cx="304705" cy="43645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8" name="Google Shape;208;p5"/>
                <p:cNvCxnSpPr>
                  <a:endCxn id="196" idx="1"/>
                </p:cNvCxnSpPr>
                <p:nvPr/>
              </p:nvCxnSpPr>
              <p:spPr>
                <a:xfrm>
                  <a:off x="8777044" y="2044577"/>
                  <a:ext cx="122400" cy="21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" name="Google Shape;209;p5"/>
                <p:cNvCxnSpPr/>
                <p:nvPr/>
              </p:nvCxnSpPr>
              <p:spPr>
                <a:xfrm>
                  <a:off x="8080997" y="3396122"/>
                  <a:ext cx="448450" cy="291675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" name="Google Shape;210;p5"/>
                <p:cNvCxnSpPr>
                  <a:stCxn id="199" idx="7"/>
                </p:cNvCxnSpPr>
                <p:nvPr/>
              </p:nvCxnSpPr>
              <p:spPr>
                <a:xfrm rot="10800000" flipH="1">
                  <a:off x="6144886" y="3409407"/>
                  <a:ext cx="935700" cy="629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1" name="Google Shape;211;p5"/>
                <p:cNvCxnSpPr>
                  <a:endCxn id="202" idx="1"/>
                </p:cNvCxnSpPr>
                <p:nvPr/>
              </p:nvCxnSpPr>
              <p:spPr>
                <a:xfrm>
                  <a:off x="6135340" y="4729666"/>
                  <a:ext cx="101700" cy="1035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2" name="Google Shape;212;p5"/>
                <p:cNvCxnSpPr/>
                <p:nvPr/>
              </p:nvCxnSpPr>
              <p:spPr>
                <a:xfrm flipH="1">
                  <a:off x="8529447" y="4419778"/>
                  <a:ext cx="174010" cy="334255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D419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</p:grpSp>
      <p:cxnSp>
        <p:nvCxnSpPr>
          <p:cNvPr id="213" name="Google Shape;213;p5"/>
          <p:cNvCxnSpPr/>
          <p:nvPr/>
        </p:nvCxnSpPr>
        <p:spPr>
          <a:xfrm>
            <a:off x="8445505" y="3545140"/>
            <a:ext cx="563563" cy="0"/>
          </a:xfrm>
          <a:prstGeom prst="straightConnector1">
            <a:avLst/>
          </a:prstGeom>
          <a:noFill/>
          <a:ln w="38100" cap="flat" cmpd="sng">
            <a:solidFill>
              <a:srgbClr val="DD419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5C15FBA9-8349-CAC1-49F4-F266B0A2ACBC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/>
          <p:nvPr/>
        </p:nvSpPr>
        <p:spPr>
          <a:xfrm>
            <a:off x="771525" y="784099"/>
            <a:ext cx="9383459" cy="26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dirty="0">
                <a:solidFill>
                  <a:srgbClr val="5A6673"/>
                </a:solidFill>
                <a:latin typeface="Calibri"/>
                <a:ea typeface="Calibri"/>
                <a:cs typeface="Calibri"/>
                <a:sym typeface="Calibri"/>
              </a:rPr>
              <a:t>Social prescribing changes where health investment can land.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793432" y="1655449"/>
            <a:ext cx="2117408" cy="2451735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793433" y="1655449"/>
            <a:ext cx="59436" cy="2451735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979171" y="1774317"/>
            <a:ext cx="182022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Demand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979170" y="2086360"/>
            <a:ext cx="1783080" cy="191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Earlier, lighter and more local pathways can reduce pressure on hospitals, GP clinics and specialist services.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096577" y="1655449"/>
            <a:ext cx="2117408" cy="2451735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3096578" y="1655449"/>
            <a:ext cx="59436" cy="2451735"/>
          </a:xfrm>
          <a:prstGeom prst="rect">
            <a:avLst/>
          </a:prstGeom>
          <a:solidFill>
            <a:srgbClr val="0F3A5E"/>
          </a:solidFill>
          <a:ln w="12700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282316" y="1774317"/>
            <a:ext cx="182022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282315" y="2086360"/>
            <a:ext cx="1783080" cy="191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Investment moves towards maintaining health, primary prevention, secondary prevention and recovery support.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5399722" y="1655449"/>
            <a:ext cx="2117408" cy="2451735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5399723" y="1655449"/>
            <a:ext cx="59436" cy="2451735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5585461" y="1774317"/>
            <a:ext cx="182022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Value multipliers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5585460" y="2086360"/>
            <a:ext cx="1783080" cy="191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Communities already pay for parks, venues, clubs, libraries, cultural programs and neighbourhood infrastructure. Social prescribing helps those assets produce more wellbeing value.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7702872" y="1655449"/>
            <a:ext cx="2117403" cy="2451735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7702868" y="1655449"/>
            <a:ext cx="59436" cy="2451735"/>
          </a:xfrm>
          <a:prstGeom prst="rect">
            <a:avLst/>
          </a:prstGeom>
          <a:solidFill>
            <a:srgbClr val="FFFF66"/>
          </a:solidFill>
          <a:ln w="127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888610" y="1774317"/>
            <a:ext cx="1448753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Equity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7888609" y="2086360"/>
            <a:ext cx="1779266" cy="191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 dirty="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The model exposes the practical barriers that determine who can actually access wellbeing.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771525" y="4840610"/>
            <a:ext cx="9435469" cy="4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520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The opportunity is not to </a:t>
            </a:r>
            <a:r>
              <a:rPr lang="en-US" sz="1520" b="1" dirty="0" err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medicalise</a:t>
            </a:r>
            <a:r>
              <a:rPr lang="en-US" sz="1520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 community life. It is to let community life do more of the work of health.</a:t>
            </a:r>
            <a:endParaRPr sz="152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 txBox="1">
            <a:spLocks noGrp="1"/>
          </p:cNvSpPr>
          <p:nvPr>
            <p:ph type="title"/>
          </p:nvPr>
        </p:nvSpPr>
        <p:spPr>
          <a:xfrm>
            <a:off x="676275" y="157174"/>
            <a:ext cx="9720112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rgbClr val="17324D"/>
                </a:solidFill>
              </a:rPr>
              <a:t>Why this matters for </a:t>
            </a:r>
            <a:r>
              <a:rPr lang="en-US" sz="3200" dirty="0">
                <a:solidFill>
                  <a:srgbClr val="DD4197"/>
                </a:solidFill>
              </a:rPr>
              <a:t>reform</a:t>
            </a:r>
            <a:endParaRPr sz="3200" dirty="0">
              <a:solidFill>
                <a:srgbClr val="DD4197"/>
              </a:solidFill>
            </a:endParaRP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4F058D26-52E0-81D9-A1DF-822F168C1E85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/>
          <p:nvPr/>
        </p:nvSpPr>
        <p:spPr>
          <a:xfrm>
            <a:off x="785817" y="1720220"/>
            <a:ext cx="2637473" cy="854393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785813" y="1720220"/>
            <a:ext cx="59436" cy="854393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971555" y="1839087"/>
            <a:ext cx="2340293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971554" y="2151131"/>
            <a:ext cx="2303145" cy="31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11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referral, clinical governance, prevention</a:t>
            </a:r>
            <a:endParaRPr sz="11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3794765" y="1720220"/>
            <a:ext cx="2637473" cy="854393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3794760" y="1720220"/>
            <a:ext cx="59436" cy="854393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3980502" y="1839087"/>
            <a:ext cx="2340293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3980502" y="2151131"/>
            <a:ext cx="2303145" cy="31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1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local capacity, neighbourhood centres, inclusion</a:t>
            </a:r>
            <a:endParaRPr sz="11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6803712" y="1720220"/>
            <a:ext cx="2637473" cy="854393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6803708" y="1720220"/>
            <a:ext cx="59436" cy="854393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6989450" y="1839087"/>
            <a:ext cx="2340293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Arts &amp; Culture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6989449" y="2151131"/>
            <a:ext cx="2303145" cy="31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creative participation, identity, expression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785817" y="2946087"/>
            <a:ext cx="2637473" cy="854393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785813" y="2946087"/>
            <a:ext cx="59436" cy="854393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971555" y="3064955"/>
            <a:ext cx="2340293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Sport &amp; Rec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971554" y="3376998"/>
            <a:ext cx="2303145" cy="31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movement, mateship, confidence, routine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3794765" y="2946087"/>
            <a:ext cx="2637473" cy="854393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3794760" y="2946087"/>
            <a:ext cx="59436" cy="854393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3980502" y="3064955"/>
            <a:ext cx="2340293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Housing / Transport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3980502" y="3376998"/>
            <a:ext cx="2303145" cy="31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1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access, stability, practical barriers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6803712" y="2946087"/>
            <a:ext cx="2637473" cy="854393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6803708" y="2946087"/>
            <a:ext cx="59436" cy="854393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6989450" y="3064955"/>
            <a:ext cx="2340293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Education / Work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6989449" y="3376998"/>
            <a:ext cx="2303145" cy="31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1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skills, purpose, contribution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785623" y="4360570"/>
            <a:ext cx="10063352" cy="981646"/>
          </a:xfrm>
          <a:prstGeom prst="roundRect">
            <a:avLst>
              <a:gd name="adj" fmla="val 21951"/>
            </a:avLst>
          </a:prstGeom>
          <a:solidFill>
            <a:srgbClr val="17324D"/>
          </a:solidFill>
          <a:ln w="12700" cap="flat" cmpd="sng">
            <a:solidFill>
              <a:srgbClr val="173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785623" y="4457630"/>
            <a:ext cx="10063352" cy="77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Shared investment in the conditions for wellbeing, not only treatment episodes.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>
            <a:spLocks noGrp="1"/>
          </p:cNvSpPr>
          <p:nvPr>
            <p:ph type="title"/>
          </p:nvPr>
        </p:nvSpPr>
        <p:spPr>
          <a:xfrm>
            <a:off x="666750" y="157174"/>
            <a:ext cx="9729637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>
                <a:solidFill>
                  <a:srgbClr val="17324D"/>
                </a:solidFill>
              </a:rPr>
              <a:t>Cross-portfolio purchasing changes </a:t>
            </a:r>
            <a:r>
              <a:rPr lang="en-US" sz="2800" dirty="0">
                <a:solidFill>
                  <a:srgbClr val="DD4197"/>
                </a:solidFill>
              </a:rPr>
              <a:t>what becomes possible</a:t>
            </a:r>
            <a:endParaRPr sz="2800" dirty="0">
              <a:solidFill>
                <a:srgbClr val="DD4197"/>
              </a:solidFill>
            </a:endParaRP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ECB3D51D-BE98-0C6D-078F-1DBAB35CED53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"/>
          <p:cNvSpPr/>
          <p:nvPr/>
        </p:nvSpPr>
        <p:spPr>
          <a:xfrm>
            <a:off x="872872" y="1583490"/>
            <a:ext cx="2563178" cy="2950413"/>
          </a:xfrm>
          <a:prstGeom prst="roundRect">
            <a:avLst>
              <a:gd name="adj" fmla="val 566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813435" y="1593915"/>
            <a:ext cx="59436" cy="2950413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999172" y="1712790"/>
            <a:ext cx="2265998" cy="29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WiseCarer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999173" y="2024823"/>
            <a:ext cx="2228850" cy="214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Carer-centred social prescribing and practical support.</a:t>
            </a:r>
            <a:endParaRPr/>
          </a:p>
          <a:p>
            <a:pPr marL="171459" indent="-171459">
              <a:buClr>
                <a:srgbClr val="DD4197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Depression symptoms reduced by 56%</a:t>
            </a:r>
            <a:endParaRPr/>
          </a:p>
          <a:p>
            <a:pPr marL="171459" indent="-171459">
              <a:buClr>
                <a:srgbClr val="DD4197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Anxiety symptoms reduced by 64%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9" indent="-171459">
              <a:buClr>
                <a:srgbClr val="DD4197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Psychological distress reduced by 35%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3896677" y="1593912"/>
            <a:ext cx="2563178" cy="2950412"/>
          </a:xfrm>
          <a:prstGeom prst="roundRect">
            <a:avLst>
              <a:gd name="adj" fmla="val 566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3896678" y="1593912"/>
            <a:ext cx="59436" cy="2950412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4082416" y="1712785"/>
            <a:ext cx="2265998" cy="3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QLD Social Prescribing Trial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4082415" y="2024822"/>
            <a:ext cx="2228850" cy="243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Autofit/>
          </a:bodyPr>
          <a:lstStyle/>
          <a:p>
            <a:r>
              <a:rPr lang="en-US" sz="12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Place-based work through community and neighbourhood infrastructure.</a:t>
            </a:r>
            <a:endParaRPr/>
          </a:p>
          <a:p>
            <a:pPr marL="171459" indent="-171459">
              <a:buClr>
                <a:srgbClr val="DD4197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Quality of life improved to levels comparable with the general Australian population </a:t>
            </a:r>
            <a:endParaRPr/>
          </a:p>
          <a:p>
            <a:pPr marL="171459" indent="-171459">
              <a:buClr>
                <a:srgbClr val="DD4197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Confidence to join social activities increased across all age groups</a:t>
            </a:r>
            <a:endParaRPr/>
          </a:p>
          <a:p>
            <a:pPr marL="171459" indent="-171459">
              <a:buClr>
                <a:srgbClr val="DD4197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Community connection improved significantly within 12 weeks</a:t>
            </a:r>
            <a:endParaRPr sz="1200" b="1">
              <a:solidFill>
                <a:srgbClr val="DD41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6998494" y="1582635"/>
            <a:ext cx="2563178" cy="2937651"/>
          </a:xfrm>
          <a:prstGeom prst="roundRect">
            <a:avLst>
              <a:gd name="adj" fmla="val 5660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6979920" y="1593917"/>
            <a:ext cx="59436" cy="2937651"/>
          </a:xfrm>
          <a:prstGeom prst="rect">
            <a:avLst/>
          </a:prstGeom>
          <a:solidFill>
            <a:srgbClr val="0F3A5E"/>
          </a:solidFill>
          <a:ln w="12700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7165657" y="1712790"/>
            <a:ext cx="2265998" cy="35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Other Australian Evidence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7165658" y="2024826"/>
            <a:ext cx="2228850" cy="243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Autofit/>
          </a:bodyPr>
          <a:lstStyle/>
          <a:p>
            <a:r>
              <a:rPr lang="en-US" sz="11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Non-clinical supports improving health-related quality of life and mental health.</a:t>
            </a:r>
            <a:endParaRPr/>
          </a:p>
          <a:p>
            <a:pPr marL="171459" indent="-171459">
              <a:buClr>
                <a:srgbClr val="DD4197"/>
              </a:buClr>
              <a:buSzPts val="1100"/>
              <a:buFont typeface="Arial"/>
              <a:buChar char="•"/>
            </a:pPr>
            <a:r>
              <a:rPr lang="en-US" sz="11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Australian social prescribing programs showed positive wellbeing and social connection outcomes</a:t>
            </a:r>
            <a:endParaRPr/>
          </a:p>
          <a:p>
            <a:pPr marL="171459" indent="-171459">
              <a:buClr>
                <a:srgbClr val="DD4197"/>
              </a:buClr>
              <a:buSzPts val="1100"/>
              <a:buFont typeface="Arial"/>
              <a:buChar char="•"/>
            </a:pPr>
            <a:r>
              <a:rPr lang="en-US" sz="11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Quality of life and loneliness were consistently identified as key outcome measures </a:t>
            </a:r>
            <a:endParaRPr/>
          </a:p>
          <a:p>
            <a:pPr marL="171459" indent="-171459">
              <a:buClr>
                <a:srgbClr val="DD4197"/>
              </a:buClr>
              <a:buSzPts val="1100"/>
              <a:buFont typeface="Arial"/>
              <a:buChar char="•"/>
            </a:pPr>
            <a:r>
              <a:rPr lang="en-US" sz="1100" b="1">
                <a:solidFill>
                  <a:srgbClr val="DD4197"/>
                </a:solidFill>
                <a:latin typeface="Calibri"/>
                <a:ea typeface="Calibri"/>
                <a:cs typeface="Calibri"/>
                <a:sym typeface="Calibri"/>
              </a:rPr>
              <a:t>Link worker models demonstrated benefits across health, wellbeing and community participation outcomes</a:t>
            </a:r>
            <a:endParaRPr sz="1100" b="1">
              <a:solidFill>
                <a:srgbClr val="DD41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813435" y="5154772"/>
            <a:ext cx="10016490" cy="4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20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The point is not one perfect model. The point is a learning system that can adapt across place, population and portfolio.</a:t>
            </a:r>
            <a:endParaRPr sz="152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 txBox="1">
            <a:spLocks noGrp="1"/>
          </p:cNvSpPr>
          <p:nvPr>
            <p:ph type="title"/>
          </p:nvPr>
        </p:nvSpPr>
        <p:spPr>
          <a:xfrm>
            <a:off x="678561" y="157174"/>
            <a:ext cx="9717826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>
                <a:solidFill>
                  <a:srgbClr val="17324D"/>
                </a:solidFill>
              </a:rPr>
              <a:t>Queensland has live opportunities to </a:t>
            </a:r>
            <a:r>
              <a:rPr lang="en-US" sz="2800" dirty="0">
                <a:solidFill>
                  <a:srgbClr val="DD4197"/>
                </a:solidFill>
              </a:rPr>
              <a:t>learn in public</a:t>
            </a:r>
            <a:endParaRPr sz="2800" dirty="0">
              <a:solidFill>
                <a:srgbClr val="DD4197"/>
              </a:solidFill>
            </a:endParaRP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DB968CA2-3C51-83DC-B4D9-CFF6C0EFBEE3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4EB">
            <a:alpha val="20000"/>
          </a:srgbClr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/>
          <p:nvPr/>
        </p:nvSpPr>
        <p:spPr>
          <a:xfrm>
            <a:off x="1551623" y="954977"/>
            <a:ext cx="8618220" cy="35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endParaRPr sz="219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9"/>
          <p:cNvPicPr preferRelativeResize="0"/>
          <p:nvPr/>
        </p:nvPicPr>
        <p:blipFill rotWithShape="1">
          <a:blip r:embed="rId3">
            <a:alphaModFix/>
          </a:blip>
          <a:srcRect t="1967" b="1967"/>
          <a:stretch/>
        </p:blipFill>
        <p:spPr>
          <a:xfrm>
            <a:off x="1625922" y="1561470"/>
            <a:ext cx="3491865" cy="304609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/>
          <p:nvPr/>
        </p:nvSpPr>
        <p:spPr>
          <a:xfrm>
            <a:off x="5489257" y="1571630"/>
            <a:ext cx="4643438" cy="705803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5489258" y="1571630"/>
            <a:ext cx="59436" cy="705803"/>
          </a:xfrm>
          <a:prstGeom prst="rect">
            <a:avLst/>
          </a:prstGeom>
          <a:solidFill>
            <a:srgbClr val="DD4197"/>
          </a:solidFill>
          <a:ln w="12700" cap="flat" cmpd="sng">
            <a:solidFill>
              <a:srgbClr val="DD4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674996" y="1690497"/>
            <a:ext cx="434625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Prescription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674994" y="1917101"/>
            <a:ext cx="4309110" cy="45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A person connects to something meaningful: arts, music, sport, nature, peers, learning, volunteering, cultural connection or practical help.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5489257" y="2559753"/>
            <a:ext cx="4643438" cy="705803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5489258" y="2559753"/>
            <a:ext cx="59436" cy="705803"/>
          </a:xfrm>
          <a:prstGeom prst="rect">
            <a:avLst/>
          </a:prstGeom>
          <a:solidFill>
            <a:srgbClr val="57C9E9"/>
          </a:solidFill>
          <a:ln w="12700" cap="flat" cmpd="sng">
            <a:solidFill>
              <a:srgbClr val="57C9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674996" y="2678621"/>
            <a:ext cx="434625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Dispensing system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674995" y="2899059"/>
            <a:ext cx="4309110" cy="29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00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Referral pathways, link workers, safeguarding, transport, community capacity, supervision, data and feedback loops.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5489257" y="3547877"/>
            <a:ext cx="4643438" cy="705803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0150" cap="flat" cmpd="sng">
            <a:solidFill>
              <a:srgbClr val="D8E0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5489258" y="3547877"/>
            <a:ext cx="59436" cy="705803"/>
          </a:xfrm>
          <a:prstGeom prst="rect">
            <a:avLst/>
          </a:prstGeom>
          <a:solidFill>
            <a:srgbClr val="0F3A5E"/>
          </a:solidFill>
          <a:ln w="12700" cap="flat" cmpd="sng">
            <a:solidFill>
              <a:srgbClr val="0F3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5674996" y="3666744"/>
            <a:ext cx="434625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056" b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Commissioning intelligence</a:t>
            </a:r>
            <a:endParaRPr sz="105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5674995" y="3900775"/>
            <a:ext cx="4309110" cy="3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t" anchorCtr="0">
            <a:normAutofit/>
          </a:bodyPr>
          <a:lstStyle/>
          <a:p>
            <a:r>
              <a:rPr lang="en-US" sz="853">
                <a:solidFill>
                  <a:srgbClr val="1C2530"/>
                </a:solidFill>
                <a:latin typeface="Calibri"/>
                <a:ea typeface="Calibri"/>
                <a:cs typeface="Calibri"/>
                <a:sym typeface="Calibri"/>
              </a:rPr>
              <a:t>What people ask for, where pathways fail, who is excluded and which local assets need investment.</a:t>
            </a:r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746916" y="5137786"/>
            <a:ext cx="9720112" cy="33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" tIns="200" rIns="200" bIns="2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44" b="1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Programs such as Upbeat Arts or Chill Chef become mainstream only when the system around them is intentionally supported.</a:t>
            </a:r>
            <a:endParaRPr sz="124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676275" y="157174"/>
            <a:ext cx="9720112" cy="48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100" dirty="0">
                <a:solidFill>
                  <a:srgbClr val="17324D"/>
                </a:solidFill>
              </a:rPr>
              <a:t>Do not just buy the prescription. Build the system that </a:t>
            </a:r>
            <a:r>
              <a:rPr lang="en-US" sz="2100" dirty="0">
                <a:solidFill>
                  <a:srgbClr val="DD4197"/>
                </a:solidFill>
              </a:rPr>
              <a:t>makes it work.</a:t>
            </a:r>
            <a:endParaRPr sz="2100" dirty="0">
              <a:solidFill>
                <a:srgbClr val="DD4197"/>
              </a:solidFill>
            </a:endParaRP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2597E1F8-0D84-1497-9943-1E001BCA711B}"/>
              </a:ext>
            </a:extLst>
          </p:cNvPr>
          <p:cNvSpPr/>
          <p:nvPr/>
        </p:nvSpPr>
        <p:spPr>
          <a:xfrm>
            <a:off x="786384" y="6173084"/>
            <a:ext cx="5943600" cy="1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69" dirty="0">
                <a:solidFill>
                  <a:srgbClr val="7A858E"/>
                </a:solidFill>
                <a:latin typeface="Calibri"/>
                <a:ea typeface="Calibri"/>
                <a:cs typeface="Calibri"/>
                <a:sym typeface="Calibri"/>
              </a:rPr>
              <a:t>Leading Reform Summit 2026 | Queensland Mental Health Commission</a:t>
            </a:r>
            <a:endParaRPr sz="5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Widescreen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Bree Serif</vt:lpstr>
      <vt:lpstr>Calibri</vt:lpstr>
      <vt:lpstr>Arial</vt:lpstr>
      <vt:lpstr>Noto Sans Symbols</vt:lpstr>
      <vt:lpstr>Cabin</vt:lpstr>
      <vt:lpstr>Montserrat</vt:lpstr>
      <vt:lpstr>Office Theme</vt:lpstr>
      <vt:lpstr>Reimagining health Social prescribing, civic infrastructure and wellbeing-centred reform </vt:lpstr>
      <vt:lpstr>The reform problem </vt:lpstr>
      <vt:lpstr>Social prescribing starts with a different question</vt:lpstr>
      <vt:lpstr>What social prescribing is</vt:lpstr>
      <vt:lpstr>The health infrastructure outside the health system</vt:lpstr>
      <vt:lpstr>Why this matters for reform</vt:lpstr>
      <vt:lpstr>Cross-portfolio purchasing changes what becomes possible</vt:lpstr>
      <vt:lpstr>Queensland has live opportunities to learn in public</vt:lpstr>
      <vt:lpstr>Do not just buy the prescription. Build the system that makes it work.</vt:lpstr>
      <vt:lpstr>What we really want to see with the data</vt:lpstr>
      <vt:lpstr>From care to contribution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D'Appio</dc:creator>
  <cp:lastModifiedBy>Thannia Quis-Quis</cp:lastModifiedBy>
  <cp:revision>1</cp:revision>
  <dcterms:created xsi:type="dcterms:W3CDTF">2023-11-09T22:54:30Z</dcterms:created>
  <dcterms:modified xsi:type="dcterms:W3CDTF">2026-05-24T03:12:54Z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ContentTypeId">
    <vt:lpwstr>0x010100C0442FDA71BD6F4C899C1DD8324B5E50</vt:lpwstr>
  </property>
</Properties>
</file>