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6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7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8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9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  <p:sldMasterId id="2147483694" r:id="rId7"/>
    <p:sldMasterId id="2147483716" r:id="rId8"/>
    <p:sldMasterId id="2147483758" r:id="rId9"/>
    <p:sldMasterId id="2147483789" r:id="rId10"/>
    <p:sldMasterId id="2147483802" r:id="rId11"/>
    <p:sldMasterId id="2147483882" r:id="rId12"/>
    <p:sldMasterId id="2147483894" r:id="rId13"/>
  </p:sldMasterIdLst>
  <p:notesMasterIdLst>
    <p:notesMasterId r:id="rId83"/>
  </p:notesMasterIdLst>
  <p:sldIdLst>
    <p:sldId id="2147377536" r:id="rId14"/>
    <p:sldId id="495" r:id="rId15"/>
    <p:sldId id="474" r:id="rId16"/>
    <p:sldId id="293" r:id="rId17"/>
    <p:sldId id="2147377538" r:id="rId18"/>
    <p:sldId id="2147377541" r:id="rId19"/>
    <p:sldId id="3591" r:id="rId20"/>
    <p:sldId id="2147472391" r:id="rId21"/>
    <p:sldId id="2147472383" r:id="rId22"/>
    <p:sldId id="2147472410" r:id="rId23"/>
    <p:sldId id="3556" r:id="rId24"/>
    <p:sldId id="2147471456" r:id="rId25"/>
    <p:sldId id="2147472406" r:id="rId26"/>
    <p:sldId id="2147472407" r:id="rId27"/>
    <p:sldId id="2147472408" r:id="rId28"/>
    <p:sldId id="2147472409" r:id="rId29"/>
    <p:sldId id="2147471467" r:id="rId30"/>
    <p:sldId id="2147471464" r:id="rId31"/>
    <p:sldId id="2147472376" r:id="rId32"/>
    <p:sldId id="2147471471" r:id="rId33"/>
    <p:sldId id="2147471472" r:id="rId34"/>
    <p:sldId id="2147472086" r:id="rId35"/>
    <p:sldId id="1796" r:id="rId36"/>
    <p:sldId id="1751" r:id="rId37"/>
    <p:sldId id="2306" r:id="rId38"/>
    <p:sldId id="3345" r:id="rId39"/>
    <p:sldId id="3535" r:id="rId40"/>
    <p:sldId id="2282" r:id="rId41"/>
    <p:sldId id="2147471334" r:id="rId42"/>
    <p:sldId id="2147472396" r:id="rId43"/>
    <p:sldId id="2147377554" r:id="rId44"/>
    <p:sldId id="2147472405" r:id="rId45"/>
    <p:sldId id="2147472399" r:id="rId46"/>
    <p:sldId id="513" r:id="rId47"/>
    <p:sldId id="2281" r:id="rId48"/>
    <p:sldId id="2147471478" r:id="rId49"/>
    <p:sldId id="2147377555" r:id="rId50"/>
    <p:sldId id="2147471347" r:id="rId51"/>
    <p:sldId id="2147471352" r:id="rId52"/>
    <p:sldId id="2147472389" r:id="rId53"/>
    <p:sldId id="2147471341" r:id="rId54"/>
    <p:sldId id="2147472412" r:id="rId55"/>
    <p:sldId id="2147472390" r:id="rId56"/>
    <p:sldId id="2147471368" r:id="rId57"/>
    <p:sldId id="2147471340" r:id="rId58"/>
    <p:sldId id="2147472385" r:id="rId59"/>
    <p:sldId id="2147472400" r:id="rId60"/>
    <p:sldId id="2147472402" r:id="rId61"/>
    <p:sldId id="2147472403" r:id="rId62"/>
    <p:sldId id="2147472404" r:id="rId63"/>
    <p:sldId id="2147377537" r:id="rId64"/>
    <p:sldId id="3577" r:id="rId65"/>
    <p:sldId id="2147377539" r:id="rId66"/>
    <p:sldId id="2452" r:id="rId67"/>
    <p:sldId id="2453" r:id="rId68"/>
    <p:sldId id="2147472411" r:id="rId69"/>
    <p:sldId id="2147472397" r:id="rId70"/>
    <p:sldId id="2147472398" r:id="rId71"/>
    <p:sldId id="2147377600" r:id="rId72"/>
    <p:sldId id="2147472395" r:id="rId73"/>
    <p:sldId id="2147377601" r:id="rId74"/>
    <p:sldId id="2147471336" r:id="rId75"/>
    <p:sldId id="2147472108" r:id="rId76"/>
    <p:sldId id="2147472109" r:id="rId77"/>
    <p:sldId id="2147472110" r:id="rId78"/>
    <p:sldId id="2147472111" r:id="rId79"/>
    <p:sldId id="2147472112" r:id="rId80"/>
    <p:sldId id="2147472329" r:id="rId81"/>
    <p:sldId id="2147472114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FE83C9-107F-F71F-CCA4-B48340ED6F88}" name="Romika Patel" initials="RP" userId="S::romika.patel@mq.edu.au::f8501ca0-ccf0-4654-be0f-3648daa568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0055"/>
    <a:srgbClr val="C600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065" autoAdjust="0"/>
    <p:restoredTop sz="94673" autoAdjust="0"/>
  </p:normalViewPr>
  <p:slideViewPr>
    <p:cSldViewPr snapToGrid="0">
      <p:cViewPr varScale="1">
        <p:scale>
          <a:sx n="69" d="100"/>
          <a:sy n="69" d="100"/>
        </p:scale>
        <p:origin x="64" y="1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30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presProps" Target="presProps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notesMaster" Target="notesMasters/notesMaster1.xml"/><Relationship Id="rId88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8.xml"/><Relationship Id="rId2" Type="http://schemas.openxmlformats.org/officeDocument/2006/relationships/customXml" Target="../customXml/item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tableStyles" Target="tableStyles.xml"/><Relationship Id="rId61" Type="http://schemas.openxmlformats.org/officeDocument/2006/relationships/slide" Target="slides/slide48.xml"/><Relationship Id="rId82" Type="http://schemas.openxmlformats.org/officeDocument/2006/relationships/slide" Target="slides/slide6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dirty="0"/>
              <a:t>Adherent</a:t>
            </a:r>
            <a:r>
              <a:rPr lang="en-AU" baseline="0" dirty="0"/>
              <a:t> care, 6,689 Australian Children </a:t>
            </a:r>
            <a:endParaRPr lang="en-AU" dirty="0"/>
          </a:p>
        </c:rich>
      </c:tx>
      <c:layout>
        <c:manualLayout>
          <c:xMode val="edge"/>
          <c:yMode val="edge"/>
          <c:x val="0.15662430349964349"/>
          <c:y val="2.26780137637357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A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ADHD</c:v>
                </c:pt>
                <c:pt idx="1">
                  <c:v>Anxiety</c:v>
                </c:pt>
                <c:pt idx="2">
                  <c:v>Depression</c:v>
                </c:pt>
                <c:pt idx="3">
                  <c:v>Autism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0.83599999999999997</c:v>
                </c:pt>
                <c:pt idx="1">
                  <c:v>0.80800000000000005</c:v>
                </c:pt>
                <c:pt idx="2">
                  <c:v>0.71499999999999997</c:v>
                </c:pt>
                <c:pt idx="3">
                  <c:v>0.88800000000000001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7D-4586-9845-F62BDA58A0A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ADHD</c:v>
                </c:pt>
                <c:pt idx="1">
                  <c:v>Anxiety</c:v>
                </c:pt>
                <c:pt idx="2">
                  <c:v>Depression</c:v>
                </c:pt>
                <c:pt idx="3">
                  <c:v>Autism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0C7D-4586-9845-F62BDA58A0A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ADHD</c:v>
                </c:pt>
                <c:pt idx="1">
                  <c:v>Anxiety</c:v>
                </c:pt>
                <c:pt idx="2">
                  <c:v>Depression</c:v>
                </c:pt>
                <c:pt idx="3">
                  <c:v>Autism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0C7D-4586-9845-F62BDA58A0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00804223"/>
        <c:axId val="1400805663"/>
      </c:barChart>
      <c:catAx>
        <c:axId val="1400804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0805663"/>
        <c:crosses val="autoZero"/>
        <c:auto val="1"/>
        <c:lblAlgn val="ctr"/>
        <c:lblOffset val="100"/>
        <c:noMultiLvlLbl val="0"/>
      </c:catAx>
      <c:valAx>
        <c:axId val="1400805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0804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DBA21B-12EF-49BF-991B-5706CBC812BB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96B6F0-7B91-4A00-8D1D-6BC00F5F3ED8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b="1"/>
            <a:t>LARGE-SCALE SYSTEM-WIDE INTERVENTIONS</a:t>
          </a:r>
        </a:p>
      </dgm:t>
    </dgm:pt>
    <dgm:pt modelId="{D185B435-6E20-4812-B2A7-B45442F24E00}" type="parTrans" cxnId="{9955E1F5-1F41-40A6-B3F2-C1E493953BF1}">
      <dgm:prSet/>
      <dgm:spPr/>
      <dgm:t>
        <a:bodyPr/>
        <a:lstStyle/>
        <a:p>
          <a:endParaRPr lang="en-US"/>
        </a:p>
      </dgm:t>
    </dgm:pt>
    <dgm:pt modelId="{60F9292F-2C46-4AB0-A63C-B24014D4A917}" type="sibTrans" cxnId="{9955E1F5-1F41-40A6-B3F2-C1E493953BF1}">
      <dgm:prSet/>
      <dgm:spPr>
        <a:solidFill>
          <a:schemeClr val="accent4">
            <a:lumMod val="60000"/>
            <a:lumOff val="40000"/>
          </a:schemeClr>
        </a:solidFill>
        <a:ln>
          <a:solidFill>
            <a:schemeClr val="accent4"/>
          </a:solidFill>
        </a:ln>
      </dgm:spPr>
      <dgm:t>
        <a:bodyPr/>
        <a:lstStyle/>
        <a:p>
          <a:endParaRPr lang="en-US"/>
        </a:p>
      </dgm:t>
    </dgm:pt>
    <dgm:pt modelId="{800E38AC-0C09-4228-A987-3EE77BE2563A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800"/>
            <a:t>Change or patient outcomes potentially established or influenced by interventions</a:t>
          </a:r>
        </a:p>
      </dgm:t>
    </dgm:pt>
    <dgm:pt modelId="{EC78F020-1858-4734-A5B0-3B58C28990D8}" type="parTrans" cxnId="{64717BBA-51FD-4126-83FD-8205CBC4A0F1}">
      <dgm:prSet/>
      <dgm:spPr/>
      <dgm:t>
        <a:bodyPr/>
        <a:lstStyle/>
        <a:p>
          <a:endParaRPr lang="en-US"/>
        </a:p>
      </dgm:t>
    </dgm:pt>
    <dgm:pt modelId="{25A2FED5-81AB-40F7-A614-0CCB687D74BB}" type="sibTrans" cxnId="{64717BBA-51FD-4126-83FD-8205CBC4A0F1}">
      <dgm:prSet/>
      <dgm:spPr/>
      <dgm:t>
        <a:bodyPr/>
        <a:lstStyle/>
        <a:p>
          <a:endParaRPr lang="en-US"/>
        </a:p>
      </dgm:t>
    </dgm:pt>
    <dgm:pt modelId="{029D5E00-93BC-4C34-9176-4CB07A394DCD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800"/>
            <a:t>Requirements to achieve such change or patient outcomes</a:t>
          </a:r>
        </a:p>
      </dgm:t>
    </dgm:pt>
    <dgm:pt modelId="{847065AF-0719-43A6-9FE3-721582C91D3D}" type="parTrans" cxnId="{2CFC5164-492D-4CA3-BCAA-3531FA0B3474}">
      <dgm:prSet/>
      <dgm:spPr/>
      <dgm:t>
        <a:bodyPr/>
        <a:lstStyle/>
        <a:p>
          <a:endParaRPr lang="en-US"/>
        </a:p>
      </dgm:t>
    </dgm:pt>
    <dgm:pt modelId="{7CA62543-6303-48CE-B08A-72553D995275}" type="sibTrans" cxnId="{2CFC5164-492D-4CA3-BCAA-3531FA0B3474}">
      <dgm:prSet/>
      <dgm:spPr/>
      <dgm:t>
        <a:bodyPr/>
        <a:lstStyle/>
        <a:p>
          <a:endParaRPr lang="en-US"/>
        </a:p>
      </dgm:t>
    </dgm:pt>
    <dgm:pt modelId="{AF16240F-6B53-470D-8F2C-ED5914CA21AC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800"/>
            <a:t>Next stage requirements for successful future interventions</a:t>
          </a:r>
        </a:p>
      </dgm:t>
    </dgm:pt>
    <dgm:pt modelId="{2B71DB5E-CEFF-4BD1-8100-6BD6F2510460}" type="parTrans" cxnId="{1174FF50-CA45-4B62-97EC-6E42328F8202}">
      <dgm:prSet/>
      <dgm:spPr/>
      <dgm:t>
        <a:bodyPr/>
        <a:lstStyle/>
        <a:p>
          <a:endParaRPr lang="en-US"/>
        </a:p>
      </dgm:t>
    </dgm:pt>
    <dgm:pt modelId="{11A5C3D7-662D-409D-ABAF-D1E252408758}" type="sibTrans" cxnId="{1174FF50-CA45-4B62-97EC-6E42328F8202}">
      <dgm:prSet/>
      <dgm:spPr/>
      <dgm:t>
        <a:bodyPr/>
        <a:lstStyle/>
        <a:p>
          <a:endParaRPr lang="en-US"/>
        </a:p>
      </dgm:t>
    </dgm:pt>
    <dgm:pt modelId="{7196C955-89CF-4182-AD13-0D39D70F850C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800" err="1"/>
            <a:t>Organisational</a:t>
          </a:r>
          <a:r>
            <a:rPr lang="en-US" sz="1800"/>
            <a:t> and cultural factors affecting, mediating or supporting implementation</a:t>
          </a:r>
        </a:p>
      </dgm:t>
    </dgm:pt>
    <dgm:pt modelId="{C12A8331-EF39-43B6-88E7-AFE3513ACF9F}" type="parTrans" cxnId="{5CA8A499-E0C9-4988-92BB-B927E3989614}">
      <dgm:prSet/>
      <dgm:spPr/>
      <dgm:t>
        <a:bodyPr/>
        <a:lstStyle/>
        <a:p>
          <a:endParaRPr lang="en-US"/>
        </a:p>
      </dgm:t>
    </dgm:pt>
    <dgm:pt modelId="{A6D2E71C-D594-48FF-99A8-62CA82CBAA16}" type="sibTrans" cxnId="{5CA8A499-E0C9-4988-92BB-B927E3989614}">
      <dgm:prSet/>
      <dgm:spPr/>
      <dgm:t>
        <a:bodyPr/>
        <a:lstStyle/>
        <a:p>
          <a:endParaRPr lang="en-US"/>
        </a:p>
      </dgm:t>
    </dgm:pt>
    <dgm:pt modelId="{E63AE1DB-0BCF-4EEB-84C6-95F87BE1E5A8}" type="pres">
      <dgm:prSet presAssocID="{CCDBA21B-12EF-49BF-991B-5706CBC812BB}" presName="Name0" presStyleCnt="0">
        <dgm:presLayoutVars>
          <dgm:dir/>
          <dgm:resizeHandles val="exact"/>
        </dgm:presLayoutVars>
      </dgm:prSet>
      <dgm:spPr/>
    </dgm:pt>
    <dgm:pt modelId="{AC66B8F2-20EA-4B8D-AF8F-CFF23ED3577B}" type="pres">
      <dgm:prSet presAssocID="{CCDBA21B-12EF-49BF-991B-5706CBC812BB}" presName="cycle" presStyleCnt="0"/>
      <dgm:spPr/>
    </dgm:pt>
    <dgm:pt modelId="{69AC3EC6-FB65-4358-AF0C-D78E40907187}" type="pres">
      <dgm:prSet presAssocID="{3796B6F0-7B91-4A00-8D1D-6BC00F5F3ED8}" presName="nodeFirstNode" presStyleLbl="node1" presStyleIdx="0" presStyleCnt="5" custScaleX="107398" custRadScaleRad="100722" custRadScaleInc="2249">
        <dgm:presLayoutVars>
          <dgm:bulletEnabled val="1"/>
        </dgm:presLayoutVars>
      </dgm:prSet>
      <dgm:spPr/>
    </dgm:pt>
    <dgm:pt modelId="{2221BEE5-A36B-47A6-83E7-4F4E9028F4FF}" type="pres">
      <dgm:prSet presAssocID="{60F9292F-2C46-4AB0-A63C-B24014D4A917}" presName="sibTransFirstNode" presStyleLbl="bgShp" presStyleIdx="0" presStyleCnt="1"/>
      <dgm:spPr/>
    </dgm:pt>
    <dgm:pt modelId="{47F272CB-2632-41F1-B4A3-ED4D4D2C0484}" type="pres">
      <dgm:prSet presAssocID="{800E38AC-0C09-4228-A987-3EE77BE2563A}" presName="nodeFollowingNodes" presStyleLbl="node1" presStyleIdx="1" presStyleCnt="5" custScaleX="124808" custScaleY="116168">
        <dgm:presLayoutVars>
          <dgm:bulletEnabled val="1"/>
        </dgm:presLayoutVars>
      </dgm:prSet>
      <dgm:spPr/>
    </dgm:pt>
    <dgm:pt modelId="{977BCBBB-B402-403F-AD22-EEAC19CABB8D}" type="pres">
      <dgm:prSet presAssocID="{029D5E00-93BC-4C34-9176-4CB07A394DCD}" presName="nodeFollowingNodes" presStyleLbl="node1" presStyleIdx="2" presStyleCnt="5" custScaleX="109022" custScaleY="102385" custRadScaleRad="106439" custRadScaleInc="-36604">
        <dgm:presLayoutVars>
          <dgm:bulletEnabled val="1"/>
        </dgm:presLayoutVars>
      </dgm:prSet>
      <dgm:spPr/>
    </dgm:pt>
    <dgm:pt modelId="{E2537741-D8A1-46A6-840A-0E5143AF8E3A}" type="pres">
      <dgm:prSet presAssocID="{AF16240F-6B53-470D-8F2C-ED5914CA21AC}" presName="nodeFollowingNodes" presStyleLbl="node1" presStyleIdx="3" presStyleCnt="5" custScaleX="103456" custScaleY="103412" custRadScaleRad="103756" custRadScaleInc="33207">
        <dgm:presLayoutVars>
          <dgm:bulletEnabled val="1"/>
        </dgm:presLayoutVars>
      </dgm:prSet>
      <dgm:spPr/>
    </dgm:pt>
    <dgm:pt modelId="{FE32C3B9-D25C-41EE-8A39-45CE89F0B4C4}" type="pres">
      <dgm:prSet presAssocID="{7196C955-89CF-4182-AD13-0D39D70F850C}" presName="nodeFollowingNodes" presStyleLbl="node1" presStyleIdx="4" presStyleCnt="5" custScaleX="123772" custScaleY="116297">
        <dgm:presLayoutVars>
          <dgm:bulletEnabled val="1"/>
        </dgm:presLayoutVars>
      </dgm:prSet>
      <dgm:spPr/>
    </dgm:pt>
  </dgm:ptLst>
  <dgm:cxnLst>
    <dgm:cxn modelId="{F436CB19-A896-47CB-8254-4AE4F618398D}" type="presOf" srcId="{3796B6F0-7B91-4A00-8D1D-6BC00F5F3ED8}" destId="{69AC3EC6-FB65-4358-AF0C-D78E40907187}" srcOrd="0" destOrd="0" presId="urn:microsoft.com/office/officeart/2005/8/layout/cycle3"/>
    <dgm:cxn modelId="{4FC2FE1B-6FE9-4858-8014-747E21C0D3F7}" type="presOf" srcId="{AF16240F-6B53-470D-8F2C-ED5914CA21AC}" destId="{E2537741-D8A1-46A6-840A-0E5143AF8E3A}" srcOrd="0" destOrd="0" presId="urn:microsoft.com/office/officeart/2005/8/layout/cycle3"/>
    <dgm:cxn modelId="{EFDD7960-4DD9-460B-A678-2FD546E20C98}" type="presOf" srcId="{60F9292F-2C46-4AB0-A63C-B24014D4A917}" destId="{2221BEE5-A36B-47A6-83E7-4F4E9028F4FF}" srcOrd="0" destOrd="0" presId="urn:microsoft.com/office/officeart/2005/8/layout/cycle3"/>
    <dgm:cxn modelId="{8D69C463-49AF-4E47-B0F2-C7FE5D49BCC8}" type="presOf" srcId="{7196C955-89CF-4182-AD13-0D39D70F850C}" destId="{FE32C3B9-D25C-41EE-8A39-45CE89F0B4C4}" srcOrd="0" destOrd="0" presId="urn:microsoft.com/office/officeart/2005/8/layout/cycle3"/>
    <dgm:cxn modelId="{2CFC5164-492D-4CA3-BCAA-3531FA0B3474}" srcId="{CCDBA21B-12EF-49BF-991B-5706CBC812BB}" destId="{029D5E00-93BC-4C34-9176-4CB07A394DCD}" srcOrd="2" destOrd="0" parTransId="{847065AF-0719-43A6-9FE3-721582C91D3D}" sibTransId="{7CA62543-6303-48CE-B08A-72553D995275}"/>
    <dgm:cxn modelId="{445EDE6C-CCE0-4413-8DCB-01719D882279}" type="presOf" srcId="{CCDBA21B-12EF-49BF-991B-5706CBC812BB}" destId="{E63AE1DB-0BCF-4EEB-84C6-95F87BE1E5A8}" srcOrd="0" destOrd="0" presId="urn:microsoft.com/office/officeart/2005/8/layout/cycle3"/>
    <dgm:cxn modelId="{1174FF50-CA45-4B62-97EC-6E42328F8202}" srcId="{CCDBA21B-12EF-49BF-991B-5706CBC812BB}" destId="{AF16240F-6B53-470D-8F2C-ED5914CA21AC}" srcOrd="3" destOrd="0" parTransId="{2B71DB5E-CEFF-4BD1-8100-6BD6F2510460}" sibTransId="{11A5C3D7-662D-409D-ABAF-D1E252408758}"/>
    <dgm:cxn modelId="{FB16557D-DD23-4AA1-B046-0D8C253FE2CB}" type="presOf" srcId="{029D5E00-93BC-4C34-9176-4CB07A394DCD}" destId="{977BCBBB-B402-403F-AD22-EEAC19CABB8D}" srcOrd="0" destOrd="0" presId="urn:microsoft.com/office/officeart/2005/8/layout/cycle3"/>
    <dgm:cxn modelId="{5CA8A499-E0C9-4988-92BB-B927E3989614}" srcId="{CCDBA21B-12EF-49BF-991B-5706CBC812BB}" destId="{7196C955-89CF-4182-AD13-0D39D70F850C}" srcOrd="4" destOrd="0" parTransId="{C12A8331-EF39-43B6-88E7-AFE3513ACF9F}" sibTransId="{A6D2E71C-D594-48FF-99A8-62CA82CBAA16}"/>
    <dgm:cxn modelId="{64717BBA-51FD-4126-83FD-8205CBC4A0F1}" srcId="{CCDBA21B-12EF-49BF-991B-5706CBC812BB}" destId="{800E38AC-0C09-4228-A987-3EE77BE2563A}" srcOrd="1" destOrd="0" parTransId="{EC78F020-1858-4734-A5B0-3B58C28990D8}" sibTransId="{25A2FED5-81AB-40F7-A614-0CCB687D74BB}"/>
    <dgm:cxn modelId="{56E6E8CE-C350-477B-B837-25B328CBB7FB}" type="presOf" srcId="{800E38AC-0C09-4228-A987-3EE77BE2563A}" destId="{47F272CB-2632-41F1-B4A3-ED4D4D2C0484}" srcOrd="0" destOrd="0" presId="urn:microsoft.com/office/officeart/2005/8/layout/cycle3"/>
    <dgm:cxn modelId="{9955E1F5-1F41-40A6-B3F2-C1E493953BF1}" srcId="{CCDBA21B-12EF-49BF-991B-5706CBC812BB}" destId="{3796B6F0-7B91-4A00-8D1D-6BC00F5F3ED8}" srcOrd="0" destOrd="0" parTransId="{D185B435-6E20-4812-B2A7-B45442F24E00}" sibTransId="{60F9292F-2C46-4AB0-A63C-B24014D4A917}"/>
    <dgm:cxn modelId="{E034E5CB-B0B8-4DE6-B6FC-DAC8041187DA}" type="presParOf" srcId="{E63AE1DB-0BCF-4EEB-84C6-95F87BE1E5A8}" destId="{AC66B8F2-20EA-4B8D-AF8F-CFF23ED3577B}" srcOrd="0" destOrd="0" presId="urn:microsoft.com/office/officeart/2005/8/layout/cycle3"/>
    <dgm:cxn modelId="{5C61A717-EEF9-474B-88B4-890DAC9B1094}" type="presParOf" srcId="{AC66B8F2-20EA-4B8D-AF8F-CFF23ED3577B}" destId="{69AC3EC6-FB65-4358-AF0C-D78E40907187}" srcOrd="0" destOrd="0" presId="urn:microsoft.com/office/officeart/2005/8/layout/cycle3"/>
    <dgm:cxn modelId="{B153422D-B44E-4E6E-851D-76555EEEA66D}" type="presParOf" srcId="{AC66B8F2-20EA-4B8D-AF8F-CFF23ED3577B}" destId="{2221BEE5-A36B-47A6-83E7-4F4E9028F4FF}" srcOrd="1" destOrd="0" presId="urn:microsoft.com/office/officeart/2005/8/layout/cycle3"/>
    <dgm:cxn modelId="{E1BC333E-66F5-4BF6-94D6-0340529603F1}" type="presParOf" srcId="{AC66B8F2-20EA-4B8D-AF8F-CFF23ED3577B}" destId="{47F272CB-2632-41F1-B4A3-ED4D4D2C0484}" srcOrd="2" destOrd="0" presId="urn:microsoft.com/office/officeart/2005/8/layout/cycle3"/>
    <dgm:cxn modelId="{B8577796-BB27-4151-B08B-AC81FBCC2F95}" type="presParOf" srcId="{AC66B8F2-20EA-4B8D-AF8F-CFF23ED3577B}" destId="{977BCBBB-B402-403F-AD22-EEAC19CABB8D}" srcOrd="3" destOrd="0" presId="urn:microsoft.com/office/officeart/2005/8/layout/cycle3"/>
    <dgm:cxn modelId="{C0DB38CD-EF34-4AF6-B847-4154B5ABC1A0}" type="presParOf" srcId="{AC66B8F2-20EA-4B8D-AF8F-CFF23ED3577B}" destId="{E2537741-D8A1-46A6-840A-0E5143AF8E3A}" srcOrd="4" destOrd="0" presId="urn:microsoft.com/office/officeart/2005/8/layout/cycle3"/>
    <dgm:cxn modelId="{3477668E-FD1E-4711-9CA2-C7CBD1A0B028}" type="presParOf" srcId="{AC66B8F2-20EA-4B8D-AF8F-CFF23ED3577B}" destId="{FE32C3B9-D25C-41EE-8A39-45CE89F0B4C4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1BEE5-A36B-47A6-83E7-4F4E9028F4FF}">
      <dsp:nvSpPr>
        <dsp:cNvPr id="0" name=""/>
        <dsp:cNvSpPr/>
      </dsp:nvSpPr>
      <dsp:spPr>
        <a:xfrm>
          <a:off x="2443379" y="-121326"/>
          <a:ext cx="5946526" cy="5946526"/>
        </a:xfrm>
        <a:prstGeom prst="circularArrow">
          <a:avLst>
            <a:gd name="adj1" fmla="val 5544"/>
            <a:gd name="adj2" fmla="val 330680"/>
            <a:gd name="adj3" fmla="val 13556517"/>
            <a:gd name="adj4" fmla="val 17520992"/>
            <a:gd name="adj5" fmla="val 5757"/>
          </a:avLst>
        </a:prstGeom>
        <a:solidFill>
          <a:schemeClr val="accent4">
            <a:lumMod val="60000"/>
            <a:lumOff val="40000"/>
          </a:schemeClr>
        </a:solidFill>
        <a:ln>
          <a:solidFill>
            <a:schemeClr val="accent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AC3EC6-FB65-4358-AF0C-D78E40907187}">
      <dsp:nvSpPr>
        <dsp:cNvPr id="0" name=""/>
        <dsp:cNvSpPr/>
      </dsp:nvSpPr>
      <dsp:spPr>
        <a:xfrm>
          <a:off x="3894908" y="-10467"/>
          <a:ext cx="3043468" cy="1416911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LARGE-SCALE SYSTEM-WIDE INTERVENTIONS</a:t>
          </a:r>
        </a:p>
      </dsp:txBody>
      <dsp:txXfrm>
        <a:off x="3964076" y="58701"/>
        <a:ext cx="2905132" cy="1278575"/>
      </dsp:txXfrm>
    </dsp:sp>
    <dsp:sp modelId="{47F272CB-2632-41F1-B4A3-ED4D4D2C0484}">
      <dsp:nvSpPr>
        <dsp:cNvPr id="0" name=""/>
        <dsp:cNvSpPr/>
      </dsp:nvSpPr>
      <dsp:spPr>
        <a:xfrm>
          <a:off x="5999795" y="1627206"/>
          <a:ext cx="3536837" cy="1645997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Change or patient outcomes potentially established or influenced by interventions</a:t>
          </a:r>
        </a:p>
      </dsp:txBody>
      <dsp:txXfrm>
        <a:off x="6080146" y="1707557"/>
        <a:ext cx="3376135" cy="1485295"/>
      </dsp:txXfrm>
    </dsp:sp>
    <dsp:sp modelId="{977BCBBB-B402-403F-AD22-EEAC19CABB8D}">
      <dsp:nvSpPr>
        <dsp:cNvPr id="0" name=""/>
        <dsp:cNvSpPr/>
      </dsp:nvSpPr>
      <dsp:spPr>
        <a:xfrm>
          <a:off x="6099789" y="3940282"/>
          <a:ext cx="3089490" cy="1450704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Requirements to achieve such change or patient outcomes</a:t>
          </a:r>
        </a:p>
      </dsp:txBody>
      <dsp:txXfrm>
        <a:off x="6170607" y="4011100"/>
        <a:ext cx="2947854" cy="1309068"/>
      </dsp:txXfrm>
    </dsp:sp>
    <dsp:sp modelId="{E2537741-D8A1-46A6-840A-0E5143AF8E3A}">
      <dsp:nvSpPr>
        <dsp:cNvPr id="0" name=""/>
        <dsp:cNvSpPr/>
      </dsp:nvSpPr>
      <dsp:spPr>
        <a:xfrm>
          <a:off x="1711300" y="3975356"/>
          <a:ext cx="2931759" cy="1465256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Next stage requirements for successful future interventions</a:t>
          </a:r>
        </a:p>
      </dsp:txBody>
      <dsp:txXfrm>
        <a:off x="1782828" y="4046884"/>
        <a:ext cx="2788703" cy="1322200"/>
      </dsp:txXfrm>
    </dsp:sp>
    <dsp:sp modelId="{FE32C3B9-D25C-41EE-8A39-45CE89F0B4C4}">
      <dsp:nvSpPr>
        <dsp:cNvPr id="0" name=""/>
        <dsp:cNvSpPr/>
      </dsp:nvSpPr>
      <dsp:spPr>
        <a:xfrm>
          <a:off x="1191035" y="1626292"/>
          <a:ext cx="3507479" cy="1647825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err="1"/>
            <a:t>Organisational</a:t>
          </a:r>
          <a:r>
            <a:rPr lang="en-US" sz="1800" kern="1200"/>
            <a:t> and cultural factors affecting, mediating or supporting implementation</a:t>
          </a:r>
        </a:p>
      </dsp:txBody>
      <dsp:txXfrm>
        <a:off x="1271475" y="1706732"/>
        <a:ext cx="3346599" cy="1486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ABDDD-4147-4A13-9317-29FAAA382222}" type="datetimeFigureOut">
              <a:rPr lang="en-AU" smtClean="0"/>
              <a:t>26/05/2026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6D337-2885-4A92-B8A3-5575F0B98D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2665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0AC98-8E30-490D-A639-38DF0F70C27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335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D4CF1-6F2E-676A-4570-41E98B6F3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161356-C720-8D48-66E1-3D64BCC26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5F9A83-BA04-C4FD-DC0E-022536A121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5C8B-E69F-5732-0494-1132A132B2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0AC98-8E30-490D-A639-38DF0F70C27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632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0AC98-8E30-490D-A639-38DF0F70C27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176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0AC98-8E30-490D-A639-38DF0F70C27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780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0AC98-8E30-490D-A639-38DF0F70C274}" type="slidenum">
              <a:rPr kumimoji="0" lang="en-A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A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946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48C0B-5890-8F67-CAED-0990DBB1E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E90EAA-3197-63BD-40E9-C8F5A5C41E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837C3D-D28A-67E3-7E1F-273C5BA0A0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DB208-1BE5-FBCF-27C2-EDB81AEF60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0AC98-8E30-490D-A639-38DF0F70C27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918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D337-2885-4A92-B8A3-5575F0B98D25}" type="slidenum">
              <a:rPr lang="en-AU" smtClean="0"/>
              <a:t>59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5484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D68DB-1125-6A82-2C78-8E6936C4C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D554F4-A48A-C386-C682-C4975071E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AB29CD-B887-3E5A-96E5-986B9CF7BC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2B22D-3EDD-9352-E32B-3FE431C9B5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6D337-2885-4A92-B8A3-5575F0B98D25}" type="slidenum">
              <a:rPr lang="en-AU" smtClean="0"/>
              <a:t>60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2242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900"/>
              <a:t>Earth reference: </a:t>
            </a:r>
            <a:r>
              <a:rPr lang="en-AU" sz="1100"/>
              <a:t>https://unsplash.com/photos/earth-with-clouds-above-the-african-continent-vhSz50AaFAs?utm_content=creditShareLink&amp;utm_medium=referral&amp;utm_source=unsplash</a:t>
            </a:r>
            <a:endParaRPr lang="en-AU" sz="9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0AC98-8E30-490D-A639-38DF0F70C274}" type="slidenum">
              <a:rPr kumimoji="0" lang="en-A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982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068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B982C-CE57-1B8E-E18C-DFC6EC74B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171854-0C2E-58ED-6DEB-57797201AF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1B5CBC-750B-0F56-4731-129F5EB94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350E-9605-8863-DAE3-5D0991860C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0AC98-8E30-490D-A639-38DF0F70C27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921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D337-2885-4A92-B8A3-5575F0B98D25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76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D337-2885-4A92-B8A3-5575F0B98D25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575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6D337-2885-4A92-B8A3-5575F0B98D25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821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825A9-DAD9-D63B-DAFD-C568CC81B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F478DB-03B7-1A8D-DA75-A4DDC50F86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5A8BEB-3902-2763-3AB8-B1598B2F99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C1A7B-0B72-95B3-7D48-F69972A524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0AC98-8E30-490D-A639-38DF0F70C27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208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7DC4E-F019-2040-97B0-8F643D48C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0C2FE8-7FCF-324E-C916-22422BFADF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5CFA3B-2AA7-AA34-4BA9-5C40237BB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0C43F-CCB8-238A-7417-4A53D3ABB6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0AC98-8E30-490D-A639-38DF0F70C27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613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.pn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608410" y="6183276"/>
            <a:ext cx="5772668" cy="275580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marL="0" indent="0" algn="l">
              <a:buNone/>
              <a:defRPr sz="11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AU"/>
              <a:t>Subheading or date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5639120" y="2708920"/>
            <a:ext cx="5665556" cy="64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5638360" y="3357564"/>
            <a:ext cx="5666316" cy="503237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07DC2AF-C90F-49C4-92DB-16F3750169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6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51875" y="6309321"/>
            <a:ext cx="2844800" cy="365125"/>
          </a:xfrm>
          <a:prstGeom prst="rect">
            <a:avLst/>
          </a:prstGeom>
        </p:spPr>
        <p:txBody>
          <a:bodyPr/>
          <a:lstStyle/>
          <a:p>
            <a:fld id="{D263D112-7C89-384D-B4FC-664FC949D6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720000" y="1620000"/>
            <a:ext cx="8507963" cy="4490720"/>
          </a:xfrm>
        </p:spPr>
        <p:txBody>
          <a:bodyPr>
            <a:noAutofit/>
          </a:bodyPr>
          <a:lstStyle>
            <a:lvl7pPr>
              <a:buNone/>
              <a:defRPr/>
            </a:lvl7pPr>
            <a:lvl8pPr>
              <a:buNone/>
              <a:defRPr/>
            </a:lvl8pPr>
          </a:lstStyle>
          <a:p>
            <a:r>
              <a:rPr lang="en-US" b="1">
                <a:solidFill>
                  <a:srgbClr val="6D0020"/>
                </a:solidFill>
              </a:rPr>
              <a:t>HEADER INFO</a:t>
            </a:r>
          </a:p>
          <a:p>
            <a:r>
              <a:rPr lang="en-US" err="1">
                <a:latin typeface="Georgia"/>
                <a:cs typeface="Georgia"/>
              </a:rPr>
              <a:t>Consectetur</a:t>
            </a:r>
            <a:r>
              <a:rPr lang="en-US">
                <a:latin typeface="Georgia"/>
                <a:cs typeface="Georgia"/>
              </a:rPr>
              <a:t>  met </a:t>
            </a:r>
            <a:r>
              <a:rPr lang="en-US" err="1">
                <a:latin typeface="Georgia"/>
                <a:cs typeface="Georgia"/>
              </a:rPr>
              <a:t>adipiscing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elit</a:t>
            </a:r>
            <a:r>
              <a:rPr lang="en-US">
                <a:latin typeface="Georgia"/>
                <a:cs typeface="Georgia"/>
              </a:rPr>
              <a:t>. </a:t>
            </a:r>
            <a:r>
              <a:rPr lang="en-US" err="1">
                <a:latin typeface="Georgia"/>
                <a:cs typeface="Georgia"/>
              </a:rPr>
              <a:t>Aenean</a:t>
            </a:r>
            <a:r>
              <a:rPr lang="en-US">
                <a:latin typeface="Georgia"/>
                <a:cs typeface="Georgia"/>
              </a:rPr>
              <a:t> ac </a:t>
            </a:r>
            <a:r>
              <a:rPr lang="en-US" err="1">
                <a:latin typeface="Georgia"/>
                <a:cs typeface="Georgia"/>
              </a:rPr>
              <a:t>elit</a:t>
            </a:r>
            <a:r>
              <a:rPr lang="en-US">
                <a:latin typeface="Georgia"/>
                <a:cs typeface="Georgia"/>
              </a:rPr>
              <a:t> a </a:t>
            </a:r>
            <a:r>
              <a:rPr lang="en-US" err="1">
                <a:latin typeface="Georgia"/>
                <a:cs typeface="Georgia"/>
              </a:rPr>
              <a:t>felis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pharetra</a:t>
            </a:r>
            <a:r>
              <a:rPr lang="en-US">
                <a:latin typeface="Georgia"/>
                <a:cs typeface="Georgia"/>
              </a:rPr>
              <a:t> </a:t>
            </a:r>
            <a:br>
              <a:rPr lang="en-US">
                <a:latin typeface="Georgia"/>
                <a:cs typeface="Georgia"/>
              </a:rPr>
            </a:br>
            <a:r>
              <a:rPr lang="en-US" err="1">
                <a:latin typeface="Georgia"/>
                <a:cs typeface="Georgia"/>
              </a:rPr>
              <a:t>vel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Fringilla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elit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Duis</a:t>
            </a:r>
            <a:r>
              <a:rPr lang="en-US">
                <a:latin typeface="Georgia"/>
                <a:cs typeface="Georgia"/>
              </a:rPr>
              <a:t> dui </a:t>
            </a:r>
            <a:r>
              <a:rPr lang="en-US" err="1">
                <a:latin typeface="Georgia"/>
                <a:cs typeface="Georgia"/>
              </a:rPr>
              <a:t>arcu</a:t>
            </a:r>
            <a:r>
              <a:rPr lang="en-US">
                <a:latin typeface="Georgia"/>
                <a:cs typeface="Georgia"/>
              </a:rPr>
              <a:t>, </a:t>
            </a:r>
            <a:r>
              <a:rPr lang="en-US" err="1">
                <a:latin typeface="Georgia"/>
                <a:cs typeface="Georgia"/>
              </a:rPr>
              <a:t>amet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scelerisque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nec</a:t>
            </a:r>
            <a:r>
              <a:rPr lang="en-US">
                <a:latin typeface="Georgia"/>
                <a:cs typeface="Georgia"/>
              </a:rPr>
              <a:t> dictum </a:t>
            </a:r>
            <a:br>
              <a:rPr lang="en-US">
                <a:latin typeface="Georgia"/>
                <a:cs typeface="Georgia"/>
              </a:rPr>
            </a:br>
            <a:r>
              <a:rPr lang="en-US">
                <a:latin typeface="Georgia"/>
                <a:cs typeface="Georgia"/>
              </a:rPr>
              <a:t>ac </a:t>
            </a:r>
            <a:r>
              <a:rPr lang="en-US" err="1">
                <a:latin typeface="Georgia"/>
                <a:cs typeface="Georgia"/>
              </a:rPr>
              <a:t>conse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eu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elit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Donec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tincid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unt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enim</a:t>
            </a:r>
            <a:r>
              <a:rPr lang="en-US">
                <a:latin typeface="Georgia"/>
                <a:cs typeface="Georgia"/>
              </a:rPr>
              <a:t> sit </a:t>
            </a:r>
            <a:r>
              <a:rPr lang="en-US" err="1">
                <a:latin typeface="Georgia"/>
                <a:cs typeface="Georgia"/>
              </a:rPr>
              <a:t>amet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consequat</a:t>
            </a:r>
            <a:r>
              <a:rPr lang="en-US">
                <a:latin typeface="Georgia"/>
                <a:cs typeface="Georgia"/>
              </a:rPr>
              <a:t>.</a:t>
            </a:r>
          </a:p>
          <a:p>
            <a:pPr>
              <a:buFont typeface="Arial"/>
              <a:buChar char="•"/>
            </a:pPr>
            <a:endParaRPr lang="en-US">
              <a:latin typeface="Georgia"/>
              <a:cs typeface="Georgia"/>
            </a:endParaRPr>
          </a:p>
          <a:p>
            <a:pPr>
              <a:buFont typeface="Arial"/>
              <a:buChar char="•"/>
            </a:pPr>
            <a:r>
              <a:rPr lang="en-US" err="1">
                <a:latin typeface="Georgia"/>
                <a:cs typeface="Georgia"/>
              </a:rPr>
              <a:t>Lorum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ipsum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dolore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melior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nonne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tutte</a:t>
            </a:r>
            <a:r>
              <a:rPr lang="en-US">
                <a:latin typeface="Georgia"/>
                <a:cs typeface="Georgia"/>
              </a:rPr>
              <a:t> san </a:t>
            </a:r>
            <a:r>
              <a:rPr lang="en-US" err="1">
                <a:latin typeface="Georgia"/>
                <a:cs typeface="Georgia"/>
              </a:rPr>
              <a:t>toro</a:t>
            </a:r>
            <a:r>
              <a:rPr lang="en-US">
                <a:latin typeface="Georgia"/>
                <a:cs typeface="Georgia"/>
              </a:rPr>
              <a:t> velum</a:t>
            </a:r>
          </a:p>
          <a:p>
            <a:pPr marL="342900" lvl="7" indent="0"/>
            <a:r>
              <a:rPr lang="en-US" err="1">
                <a:latin typeface="Georgia"/>
                <a:cs typeface="Georgia"/>
              </a:rPr>
              <a:t>Lorum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ipsum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dolore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melior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nonne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tutte</a:t>
            </a:r>
            <a:r>
              <a:rPr lang="en-US">
                <a:latin typeface="Georgia"/>
                <a:cs typeface="Georgia"/>
              </a:rPr>
              <a:t> san </a:t>
            </a:r>
            <a:r>
              <a:rPr lang="en-US" err="1">
                <a:latin typeface="Georgia"/>
                <a:cs typeface="Georgia"/>
              </a:rPr>
              <a:t>toro</a:t>
            </a:r>
            <a:endParaRPr lang="en-US">
              <a:latin typeface="Georgia"/>
              <a:cs typeface="Georgia"/>
            </a:endParaRPr>
          </a:p>
          <a:p>
            <a:pPr marL="342900" lvl="7" indent="0"/>
            <a:endParaRPr lang="en-US">
              <a:latin typeface="Georgia"/>
              <a:cs typeface="Georgia"/>
            </a:endParaRPr>
          </a:p>
          <a:p>
            <a:pPr>
              <a:buFont typeface="Arial"/>
              <a:buChar char="•"/>
            </a:pPr>
            <a:r>
              <a:rPr lang="en-US" err="1">
                <a:latin typeface="Georgia"/>
                <a:cs typeface="Georgia"/>
              </a:rPr>
              <a:t>Lorum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ipsum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dolore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melior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nonne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tutte</a:t>
            </a:r>
            <a:r>
              <a:rPr lang="en-US">
                <a:latin typeface="Georgia"/>
                <a:cs typeface="Georgia"/>
              </a:rPr>
              <a:t> san </a:t>
            </a:r>
            <a:r>
              <a:rPr lang="en-US" err="1">
                <a:latin typeface="Georgia"/>
                <a:cs typeface="Georgia"/>
              </a:rPr>
              <a:t>toro</a:t>
            </a:r>
            <a:r>
              <a:rPr lang="en-US">
                <a:latin typeface="Georgia"/>
                <a:cs typeface="Georgia"/>
              </a:rPr>
              <a:t> velum</a:t>
            </a:r>
          </a:p>
          <a:p>
            <a:pPr marL="342900" lvl="6" indent="0"/>
            <a:r>
              <a:rPr lang="en-US" err="1">
                <a:latin typeface="Georgia"/>
                <a:cs typeface="Georgia"/>
              </a:rPr>
              <a:t>Lorum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ipsum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dolore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melior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nonne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tutte</a:t>
            </a:r>
            <a:r>
              <a:rPr lang="en-US">
                <a:latin typeface="Georgia"/>
                <a:cs typeface="Georgia"/>
              </a:rPr>
              <a:t> san </a:t>
            </a:r>
            <a:r>
              <a:rPr lang="en-US" err="1">
                <a:latin typeface="Georgia"/>
                <a:cs typeface="Georgia"/>
              </a:rPr>
              <a:t>toro</a:t>
            </a:r>
            <a:endParaRPr lang="en-US">
              <a:latin typeface="Georgia"/>
              <a:cs typeface="Georgia"/>
            </a:endParaRPr>
          </a:p>
          <a:p>
            <a:endParaRPr lang="en-US">
              <a:latin typeface="Georgia"/>
              <a:cs typeface="Georgia"/>
            </a:endParaRPr>
          </a:p>
          <a:p>
            <a:endParaRPr lang="en-US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458276" cy="434305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4048981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7AF1D-2B24-49BD-9A63-CBEAF0F28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19AF41-9A11-4DF1-83F3-8625E755D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1F8AA-EFBE-4613-B6A0-CBAB0221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59868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CA94-C4E9-458C-9673-39C967F02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BCB76-C5E9-4CB5-8554-CB30EDBEB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0ACBE-FB29-4D76-9192-4D33BEE14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59B86-080D-46A7-9364-B3EBD5CD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EF2DC-CC1E-40FA-B0E7-6CD99E008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2F4AF-03ED-4A28-90D4-198A00D77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06821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1B02-41C3-4625-98F3-557961FE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0C82C9-CAE0-4D62-BD34-04D2C93559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80C519-B82D-4E29-A512-CBDF6F8BD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49E41-7CEF-4149-9C74-BD324D07A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B3568-0BC1-4434-86E1-80B11B9E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3532A-4206-4566-9355-8CD597D35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68770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FC72-143C-46C2-B9F7-665874197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E136A1-7BAE-4A65-8D1E-DEC07D049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E75DC-7621-4684-9030-6A33D337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377BB-CADF-4AB5-828B-2784D687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740D4-BD00-4540-A41F-3AEF3278E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33338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CA6487-746A-4443-8C7C-450597CE73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74031-E845-47D4-BB77-C4E28EF11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A7D4C-BB70-4D95-8A0F-605CA5DB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21B7F-0769-4B27-BFE2-756094003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34A81-6E3B-4580-9209-CE3B6EB2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22046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F667ECC-CFD0-A8C2-5FF1-91FF8F4F1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60576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720000" y="1620000"/>
            <a:ext cx="10776675" cy="45243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759075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38668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8E2AD9B-C9F5-911D-2A82-06FE055DB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91792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9584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608410" y="6183276"/>
            <a:ext cx="5772668" cy="275580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marL="0" indent="0" algn="l">
              <a:buNone/>
              <a:defRPr sz="11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AU"/>
              <a:t>Subheading or date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5639120" y="2708920"/>
            <a:ext cx="5665556" cy="64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5638360" y="3357564"/>
            <a:ext cx="5666316" cy="503237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07DC2AF-C90F-49C4-92DB-16F3750169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617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5DE544-A31C-403B-BE1B-4864C32CB1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01" y="2671893"/>
            <a:ext cx="4633241" cy="308882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D8E76-6053-4B04-B65A-31674825DBA2}"/>
              </a:ext>
            </a:extLst>
          </p:cNvPr>
          <p:cNvSpPr txBox="1"/>
          <p:nvPr userDrawn="1"/>
        </p:nvSpPr>
        <p:spPr>
          <a:xfrm>
            <a:off x="5279901" y="1842514"/>
            <a:ext cx="37465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0"/>
              <a:t>Heal | Learn | Discover </a:t>
            </a:r>
            <a:endParaRPr lang="en-AU" sz="2600" b="0"/>
          </a:p>
        </p:txBody>
      </p:sp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DD5B9CB-604F-434B-A92B-720FAE6A21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15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30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1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E4B87E-2BDC-42C2-992F-188D134F9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1" y="6309322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FACULTY OF MEDICINE, HEALTH AND HUMAN SCIENCES</a:t>
            </a:r>
          </a:p>
        </p:txBody>
      </p:sp>
    </p:spTree>
    <p:extLst>
      <p:ext uri="{BB962C8B-B14F-4D97-AF65-F5344CB8AC3E}">
        <p14:creationId xmlns:p14="http://schemas.microsoft.com/office/powerpoint/2010/main" val="27132072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10800001" cy="452596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914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EC2A0D4-DC83-A0CD-6C2B-E1F935803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85607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25430"/>
          </a:xfrm>
        </p:spPr>
        <p:txBody>
          <a:bodyPr lIns="0" tIns="0" rIns="0" bIns="0"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2484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05D6AA1-BDFB-34AF-A21C-FF194E6D3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643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1273" y="2585235"/>
            <a:ext cx="9421091" cy="17838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2546" y="4715838"/>
            <a:ext cx="7758545" cy="2126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08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62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16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70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25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79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33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719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105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531" y="5347700"/>
            <a:ext cx="9421091" cy="1652855"/>
          </a:xfrm>
        </p:spPr>
        <p:txBody>
          <a:bodyPr anchor="t"/>
          <a:lstStyle>
            <a:lvl1pPr algn="l">
              <a:defRPr sz="484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531" y="3527248"/>
            <a:ext cx="9421091" cy="1820452"/>
          </a:xfrm>
        </p:spPr>
        <p:txBody>
          <a:bodyPr anchor="b"/>
          <a:lstStyle>
            <a:lvl1pPr marL="0" indent="0">
              <a:buNone/>
              <a:defRPr sz="2424">
                <a:solidFill>
                  <a:schemeClr val="tx1">
                    <a:tint val="75000"/>
                  </a:schemeClr>
                </a:solidFill>
              </a:defRPr>
            </a:lvl1pPr>
            <a:lvl2pPr marL="554172" indent="0">
              <a:buNone/>
              <a:defRPr sz="2182">
                <a:solidFill>
                  <a:schemeClr val="tx1">
                    <a:tint val="75000"/>
                  </a:schemeClr>
                </a:solidFill>
              </a:defRPr>
            </a:lvl2pPr>
            <a:lvl3pPr marL="1108344" indent="0">
              <a:buNone/>
              <a:defRPr sz="1939">
                <a:solidFill>
                  <a:schemeClr val="tx1">
                    <a:tint val="75000"/>
                  </a:schemeClr>
                </a:solidFill>
              </a:defRPr>
            </a:lvl3pPr>
            <a:lvl4pPr marL="1662516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4pPr>
            <a:lvl5pPr marL="2216688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5pPr>
            <a:lvl6pPr marL="2770861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6pPr>
            <a:lvl7pPr marL="3325033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7pPr>
            <a:lvl8pPr marL="3879205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8pPr>
            <a:lvl9pPr marL="4433377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815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4182" y="1941816"/>
            <a:ext cx="4895273" cy="5492180"/>
          </a:xfrm>
        </p:spPr>
        <p:txBody>
          <a:bodyPr/>
          <a:lstStyle>
            <a:lvl1pPr>
              <a:defRPr sz="3394"/>
            </a:lvl1pPr>
            <a:lvl2pPr>
              <a:defRPr sz="2909"/>
            </a:lvl2pPr>
            <a:lvl3pPr>
              <a:defRPr sz="2424"/>
            </a:lvl3pPr>
            <a:lvl4pPr>
              <a:defRPr sz="2182"/>
            </a:lvl4pPr>
            <a:lvl5pPr>
              <a:defRPr sz="2182"/>
            </a:lvl5pPr>
            <a:lvl6pPr>
              <a:defRPr sz="2182"/>
            </a:lvl6pPr>
            <a:lvl7pPr>
              <a:defRPr sz="2182"/>
            </a:lvl7pPr>
            <a:lvl8pPr>
              <a:defRPr sz="2182"/>
            </a:lvl8pPr>
            <a:lvl9pPr>
              <a:defRPr sz="21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4182" y="1941816"/>
            <a:ext cx="4895273" cy="5492180"/>
          </a:xfrm>
        </p:spPr>
        <p:txBody>
          <a:bodyPr/>
          <a:lstStyle>
            <a:lvl1pPr>
              <a:defRPr sz="3394"/>
            </a:lvl1pPr>
            <a:lvl2pPr>
              <a:defRPr sz="2909"/>
            </a:lvl2pPr>
            <a:lvl3pPr>
              <a:defRPr sz="2424"/>
            </a:lvl3pPr>
            <a:lvl4pPr>
              <a:defRPr sz="2182"/>
            </a:lvl4pPr>
            <a:lvl5pPr>
              <a:defRPr sz="2182"/>
            </a:lvl5pPr>
            <a:lvl6pPr>
              <a:defRPr sz="2182"/>
            </a:lvl6pPr>
            <a:lvl7pPr>
              <a:defRPr sz="2182"/>
            </a:lvl7pPr>
            <a:lvl8pPr>
              <a:defRPr sz="2182"/>
            </a:lvl8pPr>
            <a:lvl9pPr>
              <a:defRPr sz="21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481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182" y="1862834"/>
            <a:ext cx="4897198" cy="776340"/>
          </a:xfrm>
        </p:spPr>
        <p:txBody>
          <a:bodyPr anchor="b"/>
          <a:lstStyle>
            <a:lvl1pPr marL="0" indent="0">
              <a:buNone/>
              <a:defRPr sz="2909" b="1"/>
            </a:lvl1pPr>
            <a:lvl2pPr marL="554172" indent="0">
              <a:buNone/>
              <a:defRPr sz="2424" b="1"/>
            </a:lvl2pPr>
            <a:lvl3pPr marL="1108344" indent="0">
              <a:buNone/>
              <a:defRPr sz="2182" b="1"/>
            </a:lvl3pPr>
            <a:lvl4pPr marL="1662516" indent="0">
              <a:buNone/>
              <a:defRPr sz="1939" b="1"/>
            </a:lvl4pPr>
            <a:lvl5pPr marL="2216688" indent="0">
              <a:buNone/>
              <a:defRPr sz="1939" b="1"/>
            </a:lvl5pPr>
            <a:lvl6pPr marL="2770861" indent="0">
              <a:buNone/>
              <a:defRPr sz="1939" b="1"/>
            </a:lvl6pPr>
            <a:lvl7pPr marL="3325033" indent="0">
              <a:buNone/>
              <a:defRPr sz="1939" b="1"/>
            </a:lvl7pPr>
            <a:lvl8pPr marL="3879205" indent="0">
              <a:buNone/>
              <a:defRPr sz="1939" b="1"/>
            </a:lvl8pPr>
            <a:lvl9pPr marL="4433377" indent="0">
              <a:buNone/>
              <a:defRPr sz="19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4182" y="2639174"/>
            <a:ext cx="4897198" cy="4794821"/>
          </a:xfrm>
        </p:spPr>
        <p:txBody>
          <a:bodyPr/>
          <a:lstStyle>
            <a:lvl1pPr>
              <a:defRPr sz="2909"/>
            </a:lvl1pPr>
            <a:lvl2pPr>
              <a:defRPr sz="2424"/>
            </a:lvl2pPr>
            <a:lvl3pPr>
              <a:defRPr sz="2182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30334" y="1862834"/>
            <a:ext cx="4899121" cy="776340"/>
          </a:xfrm>
        </p:spPr>
        <p:txBody>
          <a:bodyPr anchor="b"/>
          <a:lstStyle>
            <a:lvl1pPr marL="0" indent="0">
              <a:buNone/>
              <a:defRPr sz="2909" b="1"/>
            </a:lvl1pPr>
            <a:lvl2pPr marL="554172" indent="0">
              <a:buNone/>
              <a:defRPr sz="2424" b="1"/>
            </a:lvl2pPr>
            <a:lvl3pPr marL="1108344" indent="0">
              <a:buNone/>
              <a:defRPr sz="2182" b="1"/>
            </a:lvl3pPr>
            <a:lvl4pPr marL="1662516" indent="0">
              <a:buNone/>
              <a:defRPr sz="1939" b="1"/>
            </a:lvl4pPr>
            <a:lvl5pPr marL="2216688" indent="0">
              <a:buNone/>
              <a:defRPr sz="1939" b="1"/>
            </a:lvl5pPr>
            <a:lvl6pPr marL="2770861" indent="0">
              <a:buNone/>
              <a:defRPr sz="1939" b="1"/>
            </a:lvl6pPr>
            <a:lvl7pPr marL="3325033" indent="0">
              <a:buNone/>
              <a:defRPr sz="1939" b="1"/>
            </a:lvl7pPr>
            <a:lvl8pPr marL="3879205" indent="0">
              <a:buNone/>
              <a:defRPr sz="1939" b="1"/>
            </a:lvl8pPr>
            <a:lvl9pPr marL="4433377" indent="0">
              <a:buNone/>
              <a:defRPr sz="19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30334" y="2639174"/>
            <a:ext cx="4899121" cy="4794821"/>
          </a:xfrm>
        </p:spPr>
        <p:txBody>
          <a:bodyPr/>
          <a:lstStyle>
            <a:lvl1pPr>
              <a:defRPr sz="2909"/>
            </a:lvl1pPr>
            <a:lvl2pPr>
              <a:defRPr sz="2424"/>
            </a:lvl2pPr>
            <a:lvl3pPr>
              <a:defRPr sz="2182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824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340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251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182" y="331342"/>
            <a:ext cx="3646440" cy="1410128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3394" y="331342"/>
            <a:ext cx="6196061" cy="7102654"/>
          </a:xfrm>
        </p:spPr>
        <p:txBody>
          <a:bodyPr/>
          <a:lstStyle>
            <a:lvl1pPr>
              <a:defRPr sz="3879"/>
            </a:lvl1pPr>
            <a:lvl2pPr>
              <a:defRPr sz="3394"/>
            </a:lvl2pPr>
            <a:lvl3pPr>
              <a:defRPr sz="2909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4182" y="1741470"/>
            <a:ext cx="3646440" cy="5692526"/>
          </a:xfrm>
        </p:spPr>
        <p:txBody>
          <a:bodyPr/>
          <a:lstStyle>
            <a:lvl1pPr marL="0" indent="0">
              <a:buNone/>
              <a:defRPr sz="1697"/>
            </a:lvl1pPr>
            <a:lvl2pPr marL="554172" indent="0">
              <a:buNone/>
              <a:defRPr sz="1455"/>
            </a:lvl2pPr>
            <a:lvl3pPr marL="1108344" indent="0">
              <a:buNone/>
              <a:defRPr sz="1212"/>
            </a:lvl3pPr>
            <a:lvl4pPr marL="1662516" indent="0">
              <a:buNone/>
              <a:defRPr sz="1091"/>
            </a:lvl4pPr>
            <a:lvl5pPr marL="2216688" indent="0">
              <a:buNone/>
              <a:defRPr sz="1091"/>
            </a:lvl5pPr>
            <a:lvl6pPr marL="2770861" indent="0">
              <a:buNone/>
              <a:defRPr sz="1091"/>
            </a:lvl6pPr>
            <a:lvl7pPr marL="3325033" indent="0">
              <a:buNone/>
              <a:defRPr sz="1091"/>
            </a:lvl7pPr>
            <a:lvl8pPr marL="3879205" indent="0">
              <a:buNone/>
              <a:defRPr sz="1091"/>
            </a:lvl8pPr>
            <a:lvl9pPr marL="4433377" indent="0">
              <a:buNone/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10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24A5B-00D0-4FBF-AF90-E83FEB4C6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EFC1D-ACBD-4770-966B-4BBE415DC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B3B37-856A-4A90-8F7A-F293CE765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E55E8-6A79-4888-9284-D4CF83523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A6D84-64D2-4328-812C-A5A0851A7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95947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2470" y="5825447"/>
            <a:ext cx="6650182" cy="687727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72470" y="743592"/>
            <a:ext cx="6650182" cy="4993240"/>
          </a:xfrm>
        </p:spPr>
        <p:txBody>
          <a:bodyPr/>
          <a:lstStyle>
            <a:lvl1pPr marL="0" indent="0">
              <a:buNone/>
              <a:defRPr sz="3879"/>
            </a:lvl1pPr>
            <a:lvl2pPr marL="554172" indent="0">
              <a:buNone/>
              <a:defRPr sz="3394"/>
            </a:lvl2pPr>
            <a:lvl3pPr marL="1108344" indent="0">
              <a:buNone/>
              <a:defRPr sz="2909"/>
            </a:lvl3pPr>
            <a:lvl4pPr marL="1662516" indent="0">
              <a:buNone/>
              <a:defRPr sz="2424"/>
            </a:lvl4pPr>
            <a:lvl5pPr marL="2216688" indent="0">
              <a:buNone/>
              <a:defRPr sz="2424"/>
            </a:lvl5pPr>
            <a:lvl6pPr marL="2770861" indent="0">
              <a:buNone/>
              <a:defRPr sz="2424"/>
            </a:lvl6pPr>
            <a:lvl7pPr marL="3325033" indent="0">
              <a:buNone/>
              <a:defRPr sz="2424"/>
            </a:lvl7pPr>
            <a:lvl8pPr marL="3879205" indent="0">
              <a:buNone/>
              <a:defRPr sz="2424"/>
            </a:lvl8pPr>
            <a:lvl9pPr marL="4433377" indent="0">
              <a:buNone/>
              <a:defRPr sz="242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72470" y="6513174"/>
            <a:ext cx="6650182" cy="976686"/>
          </a:xfrm>
        </p:spPr>
        <p:txBody>
          <a:bodyPr/>
          <a:lstStyle>
            <a:lvl1pPr marL="0" indent="0">
              <a:buNone/>
              <a:defRPr sz="1697"/>
            </a:lvl1pPr>
            <a:lvl2pPr marL="554172" indent="0">
              <a:buNone/>
              <a:defRPr sz="1455"/>
            </a:lvl2pPr>
            <a:lvl3pPr marL="1108344" indent="0">
              <a:buNone/>
              <a:defRPr sz="1212"/>
            </a:lvl3pPr>
            <a:lvl4pPr marL="1662516" indent="0">
              <a:buNone/>
              <a:defRPr sz="1091"/>
            </a:lvl4pPr>
            <a:lvl5pPr marL="2216688" indent="0">
              <a:buNone/>
              <a:defRPr sz="1091"/>
            </a:lvl5pPr>
            <a:lvl6pPr marL="2770861" indent="0">
              <a:buNone/>
              <a:defRPr sz="1091"/>
            </a:lvl6pPr>
            <a:lvl7pPr marL="3325033" indent="0">
              <a:buNone/>
              <a:defRPr sz="1091"/>
            </a:lvl7pPr>
            <a:lvl8pPr marL="3879205" indent="0">
              <a:buNone/>
              <a:defRPr sz="1091"/>
            </a:lvl8pPr>
            <a:lvl9pPr marL="4433377" indent="0">
              <a:buNone/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367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11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35636" y="333269"/>
            <a:ext cx="2493818" cy="71007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4182" y="333269"/>
            <a:ext cx="7296727" cy="71007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812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1905" y="181432"/>
            <a:ext cx="11696096" cy="6504215"/>
          </a:xfrm>
          <a:prstGeom prst="rect">
            <a:avLst/>
          </a:prstGeom>
          <a:solidFill>
            <a:srgbClr val="D6D2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/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09599" y="2170270"/>
            <a:ext cx="10118878" cy="639763"/>
          </a:xfrm>
          <a:prstGeom prst="rect">
            <a:avLst/>
          </a:prstGeom>
          <a:ln>
            <a:noFill/>
          </a:ln>
        </p:spPr>
        <p:txBody>
          <a:bodyPr wrap="none" anchor="t" anchorCtr="0">
            <a:noAutofit/>
          </a:bodyPr>
          <a:lstStyle>
            <a:lvl1pPr marL="0" indent="0" algn="l">
              <a:buNone/>
              <a:defRPr sz="2398" b="0">
                <a:solidFill>
                  <a:srgbClr val="6D0020"/>
                </a:solidFill>
                <a:latin typeface="Arial"/>
                <a:cs typeface="Arial"/>
              </a:defRPr>
            </a:lvl1pPr>
            <a:lvl2pPr marL="608909" indent="0">
              <a:buNone/>
              <a:defRPr sz="2664" b="1"/>
            </a:lvl2pPr>
            <a:lvl3pPr marL="1217819" indent="0">
              <a:buNone/>
              <a:defRPr sz="2398" b="1"/>
            </a:lvl3pPr>
            <a:lvl4pPr marL="1826727" indent="0">
              <a:buNone/>
              <a:defRPr sz="2131" b="1"/>
            </a:lvl4pPr>
            <a:lvl5pPr marL="2435636" indent="0">
              <a:buNone/>
              <a:defRPr sz="2131" b="1"/>
            </a:lvl5pPr>
            <a:lvl6pPr marL="3044546" indent="0">
              <a:buNone/>
              <a:defRPr sz="2131" b="1"/>
            </a:lvl6pPr>
            <a:lvl7pPr marL="3653455" indent="0">
              <a:buNone/>
              <a:defRPr sz="2131" b="1"/>
            </a:lvl7pPr>
            <a:lvl8pPr marL="4262363" indent="0">
              <a:buNone/>
              <a:defRPr sz="2131" b="1"/>
            </a:lvl8pPr>
            <a:lvl9pPr marL="4871272" indent="0">
              <a:buNone/>
              <a:defRPr sz="2131" b="1"/>
            </a:lvl9pPr>
          </a:lstStyle>
          <a:p>
            <a:pPr lvl="0"/>
            <a:r>
              <a:rPr lang="en-AU"/>
              <a:t>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1551216"/>
            <a:ext cx="10139036" cy="653143"/>
          </a:xfrm>
        </p:spPr>
        <p:txBody>
          <a:bodyPr>
            <a:noAutofit/>
          </a:bodyPr>
          <a:lstStyle>
            <a:lvl1pPr algn="l">
              <a:defRPr sz="4262" b="1">
                <a:latin typeface="Arial"/>
                <a:cs typeface="Arial"/>
              </a:defRPr>
            </a:lvl1pPr>
          </a:lstStyle>
          <a:p>
            <a:r>
              <a:rPr lang="en-AU"/>
              <a:t>Cover title</a:t>
            </a:r>
            <a:endParaRPr lang="en-US"/>
          </a:p>
        </p:txBody>
      </p:sp>
      <p:pic>
        <p:nvPicPr>
          <p:cNvPr id="6" name="Picture 5" descr="MQU_MAS_HOR_RGB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189" y="403358"/>
            <a:ext cx="2127891" cy="63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908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608410" y="6183276"/>
            <a:ext cx="5772668" cy="275580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marL="0" indent="0" algn="l">
              <a:buNone/>
              <a:defRPr sz="11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AU"/>
              <a:t>Subheading or date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5639120" y="2708920"/>
            <a:ext cx="5665556" cy="64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5638360" y="3357564"/>
            <a:ext cx="5666316" cy="503237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07DC2AF-C90F-49C4-92DB-16F3750169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463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5DE544-A31C-403B-BE1B-4864C32CB1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01" y="2671893"/>
            <a:ext cx="4633241" cy="308882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D8E76-6053-4B04-B65A-31674825DBA2}"/>
              </a:ext>
            </a:extLst>
          </p:cNvPr>
          <p:cNvSpPr txBox="1"/>
          <p:nvPr userDrawn="1"/>
        </p:nvSpPr>
        <p:spPr>
          <a:xfrm>
            <a:off x="5279901" y="1842514"/>
            <a:ext cx="37465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0"/>
              <a:t>Heal | Learn | Discover </a:t>
            </a:r>
            <a:endParaRPr lang="en-AU" sz="2600" b="0"/>
          </a:p>
        </p:txBody>
      </p:sp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DD5B9CB-604F-434B-A92B-720FAE6A21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8331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10800001" cy="452596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914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EC2A0D4-DC83-A0CD-6C2B-E1F935803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11383896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720000" y="1620000"/>
            <a:ext cx="10776675" cy="45243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759075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38668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8E2AD9B-C9F5-911D-2A82-06FE055DB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8043077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25430"/>
          </a:xfrm>
        </p:spPr>
        <p:txBody>
          <a:bodyPr lIns="0" tIns="0" rIns="0" bIns="0"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2484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05D6AA1-BDFB-34AF-A21C-FF194E6D3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1317046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7200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3624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AA60161-96D5-9A9F-F293-BAC25C3BB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2984276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A341A-70B6-4C41-B8C0-AF66A2825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6D608-051C-4A8B-BE0B-D273F4A43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813E9-4E8E-4A0B-BB35-0C853D351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427EA-43BA-4CAB-B6F4-EA242CEF1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659A6-AC08-426E-9221-D68854AC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99129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F667ECC-CFD0-A8C2-5FF1-91FF8F4F1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32876452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151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20000" y="1620000"/>
            <a:ext cx="10752000" cy="4525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24B1931-9031-8B07-AD8F-48A57FCBB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3582877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9F3730-5A93-1BB1-2BDD-4CECD3B81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22426630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51875" y="6309321"/>
            <a:ext cx="2844800" cy="365125"/>
          </a:xfrm>
          <a:prstGeom prst="rect">
            <a:avLst/>
          </a:prstGeom>
        </p:spPr>
        <p:txBody>
          <a:bodyPr/>
          <a:lstStyle/>
          <a:p>
            <a:fld id="{D263D112-7C89-384D-B4FC-664FC949D6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720000" y="1620000"/>
            <a:ext cx="8507963" cy="4490720"/>
          </a:xfrm>
        </p:spPr>
        <p:txBody>
          <a:bodyPr>
            <a:noAutofit/>
          </a:bodyPr>
          <a:lstStyle>
            <a:lvl7pPr>
              <a:buNone/>
              <a:defRPr/>
            </a:lvl7pPr>
            <a:lvl8pPr>
              <a:buNone/>
              <a:defRPr/>
            </a:lvl8pPr>
          </a:lstStyle>
          <a:p>
            <a:r>
              <a:rPr lang="en-US" b="1">
                <a:solidFill>
                  <a:srgbClr val="6D0020"/>
                </a:solidFill>
              </a:rPr>
              <a:t>HEADER INFO</a:t>
            </a:r>
          </a:p>
          <a:p>
            <a:r>
              <a:rPr lang="en-US" err="1">
                <a:latin typeface="Georgia"/>
                <a:cs typeface="Georgia"/>
              </a:rPr>
              <a:t>Consectetur</a:t>
            </a:r>
            <a:r>
              <a:rPr lang="en-US">
                <a:latin typeface="Georgia"/>
                <a:cs typeface="Georgia"/>
              </a:rPr>
              <a:t>  met </a:t>
            </a:r>
            <a:r>
              <a:rPr lang="en-US" err="1">
                <a:latin typeface="Georgia"/>
                <a:cs typeface="Georgia"/>
              </a:rPr>
              <a:t>adipiscing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elit</a:t>
            </a:r>
            <a:r>
              <a:rPr lang="en-US">
                <a:latin typeface="Georgia"/>
                <a:cs typeface="Georgia"/>
              </a:rPr>
              <a:t>. </a:t>
            </a:r>
            <a:r>
              <a:rPr lang="en-US" err="1">
                <a:latin typeface="Georgia"/>
                <a:cs typeface="Georgia"/>
              </a:rPr>
              <a:t>Aenean</a:t>
            </a:r>
            <a:r>
              <a:rPr lang="en-US">
                <a:latin typeface="Georgia"/>
                <a:cs typeface="Georgia"/>
              </a:rPr>
              <a:t> ac </a:t>
            </a:r>
            <a:r>
              <a:rPr lang="en-US" err="1">
                <a:latin typeface="Georgia"/>
                <a:cs typeface="Georgia"/>
              </a:rPr>
              <a:t>elit</a:t>
            </a:r>
            <a:r>
              <a:rPr lang="en-US">
                <a:latin typeface="Georgia"/>
                <a:cs typeface="Georgia"/>
              </a:rPr>
              <a:t> a </a:t>
            </a:r>
            <a:r>
              <a:rPr lang="en-US" err="1">
                <a:latin typeface="Georgia"/>
                <a:cs typeface="Georgia"/>
              </a:rPr>
              <a:t>felis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pharetra</a:t>
            </a:r>
            <a:r>
              <a:rPr lang="en-US">
                <a:latin typeface="Georgia"/>
                <a:cs typeface="Georgia"/>
              </a:rPr>
              <a:t> </a:t>
            </a:r>
            <a:br>
              <a:rPr lang="en-US">
                <a:latin typeface="Georgia"/>
                <a:cs typeface="Georgia"/>
              </a:rPr>
            </a:br>
            <a:r>
              <a:rPr lang="en-US" err="1">
                <a:latin typeface="Georgia"/>
                <a:cs typeface="Georgia"/>
              </a:rPr>
              <a:t>vel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Fringilla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elit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Duis</a:t>
            </a:r>
            <a:r>
              <a:rPr lang="en-US">
                <a:latin typeface="Georgia"/>
                <a:cs typeface="Georgia"/>
              </a:rPr>
              <a:t> dui </a:t>
            </a:r>
            <a:r>
              <a:rPr lang="en-US" err="1">
                <a:latin typeface="Georgia"/>
                <a:cs typeface="Georgia"/>
              </a:rPr>
              <a:t>arcu</a:t>
            </a:r>
            <a:r>
              <a:rPr lang="en-US">
                <a:latin typeface="Georgia"/>
                <a:cs typeface="Georgia"/>
              </a:rPr>
              <a:t>, </a:t>
            </a:r>
            <a:r>
              <a:rPr lang="en-US" err="1">
                <a:latin typeface="Georgia"/>
                <a:cs typeface="Georgia"/>
              </a:rPr>
              <a:t>amet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scelerisque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nec</a:t>
            </a:r>
            <a:r>
              <a:rPr lang="en-US">
                <a:latin typeface="Georgia"/>
                <a:cs typeface="Georgia"/>
              </a:rPr>
              <a:t> dictum </a:t>
            </a:r>
            <a:br>
              <a:rPr lang="en-US">
                <a:latin typeface="Georgia"/>
                <a:cs typeface="Georgia"/>
              </a:rPr>
            </a:br>
            <a:r>
              <a:rPr lang="en-US">
                <a:latin typeface="Georgia"/>
                <a:cs typeface="Georgia"/>
              </a:rPr>
              <a:t>ac </a:t>
            </a:r>
            <a:r>
              <a:rPr lang="en-US" err="1">
                <a:latin typeface="Georgia"/>
                <a:cs typeface="Georgia"/>
              </a:rPr>
              <a:t>conse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eu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elit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Donec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tincid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unt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enim</a:t>
            </a:r>
            <a:r>
              <a:rPr lang="en-US">
                <a:latin typeface="Georgia"/>
                <a:cs typeface="Georgia"/>
              </a:rPr>
              <a:t> sit </a:t>
            </a:r>
            <a:r>
              <a:rPr lang="en-US" err="1">
                <a:latin typeface="Georgia"/>
                <a:cs typeface="Georgia"/>
              </a:rPr>
              <a:t>amet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consequat</a:t>
            </a:r>
            <a:r>
              <a:rPr lang="en-US">
                <a:latin typeface="Georgia"/>
                <a:cs typeface="Georgia"/>
              </a:rPr>
              <a:t>.</a:t>
            </a:r>
          </a:p>
          <a:p>
            <a:pPr>
              <a:buFont typeface="Arial"/>
              <a:buChar char="•"/>
            </a:pPr>
            <a:endParaRPr lang="en-US">
              <a:latin typeface="Georgia"/>
              <a:cs typeface="Georgia"/>
            </a:endParaRPr>
          </a:p>
          <a:p>
            <a:pPr>
              <a:buFont typeface="Arial"/>
              <a:buChar char="•"/>
            </a:pPr>
            <a:r>
              <a:rPr lang="en-US" err="1">
                <a:latin typeface="Georgia"/>
                <a:cs typeface="Georgia"/>
              </a:rPr>
              <a:t>Lorum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ipsum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dolore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melior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nonne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tutte</a:t>
            </a:r>
            <a:r>
              <a:rPr lang="en-US">
                <a:latin typeface="Georgia"/>
                <a:cs typeface="Georgia"/>
              </a:rPr>
              <a:t> san </a:t>
            </a:r>
            <a:r>
              <a:rPr lang="en-US" err="1">
                <a:latin typeface="Georgia"/>
                <a:cs typeface="Georgia"/>
              </a:rPr>
              <a:t>toro</a:t>
            </a:r>
            <a:r>
              <a:rPr lang="en-US">
                <a:latin typeface="Georgia"/>
                <a:cs typeface="Georgia"/>
              </a:rPr>
              <a:t> velum</a:t>
            </a:r>
          </a:p>
          <a:p>
            <a:pPr marL="342900" lvl="7" indent="0"/>
            <a:r>
              <a:rPr lang="en-US" err="1">
                <a:latin typeface="Georgia"/>
                <a:cs typeface="Georgia"/>
              </a:rPr>
              <a:t>Lorum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ipsum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dolore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melior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nonne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tutte</a:t>
            </a:r>
            <a:r>
              <a:rPr lang="en-US">
                <a:latin typeface="Georgia"/>
                <a:cs typeface="Georgia"/>
              </a:rPr>
              <a:t> san </a:t>
            </a:r>
            <a:r>
              <a:rPr lang="en-US" err="1">
                <a:latin typeface="Georgia"/>
                <a:cs typeface="Georgia"/>
              </a:rPr>
              <a:t>toro</a:t>
            </a:r>
            <a:endParaRPr lang="en-US">
              <a:latin typeface="Georgia"/>
              <a:cs typeface="Georgia"/>
            </a:endParaRPr>
          </a:p>
          <a:p>
            <a:pPr marL="342900" lvl="7" indent="0"/>
            <a:endParaRPr lang="en-US">
              <a:latin typeface="Georgia"/>
              <a:cs typeface="Georgia"/>
            </a:endParaRPr>
          </a:p>
          <a:p>
            <a:pPr>
              <a:buFont typeface="Arial"/>
              <a:buChar char="•"/>
            </a:pPr>
            <a:r>
              <a:rPr lang="en-US" err="1">
                <a:latin typeface="Georgia"/>
                <a:cs typeface="Georgia"/>
              </a:rPr>
              <a:t>Lorum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ipsum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dolore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melior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nonne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tutte</a:t>
            </a:r>
            <a:r>
              <a:rPr lang="en-US">
                <a:latin typeface="Georgia"/>
                <a:cs typeface="Georgia"/>
              </a:rPr>
              <a:t> san </a:t>
            </a:r>
            <a:r>
              <a:rPr lang="en-US" err="1">
                <a:latin typeface="Georgia"/>
                <a:cs typeface="Georgia"/>
              </a:rPr>
              <a:t>toro</a:t>
            </a:r>
            <a:r>
              <a:rPr lang="en-US">
                <a:latin typeface="Georgia"/>
                <a:cs typeface="Georgia"/>
              </a:rPr>
              <a:t> velum</a:t>
            </a:r>
          </a:p>
          <a:p>
            <a:pPr marL="342900" lvl="6" indent="0"/>
            <a:r>
              <a:rPr lang="en-US" err="1">
                <a:latin typeface="Georgia"/>
                <a:cs typeface="Georgia"/>
              </a:rPr>
              <a:t>Lorum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ipsum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dolore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melior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nonne</a:t>
            </a:r>
            <a:r>
              <a:rPr lang="en-US">
                <a:latin typeface="Georgia"/>
                <a:cs typeface="Georgia"/>
              </a:rPr>
              <a:t> </a:t>
            </a:r>
            <a:r>
              <a:rPr lang="en-US" err="1">
                <a:latin typeface="Georgia"/>
                <a:cs typeface="Georgia"/>
              </a:rPr>
              <a:t>tutte</a:t>
            </a:r>
            <a:r>
              <a:rPr lang="en-US">
                <a:latin typeface="Georgia"/>
                <a:cs typeface="Georgia"/>
              </a:rPr>
              <a:t> san </a:t>
            </a:r>
            <a:r>
              <a:rPr lang="en-US" err="1">
                <a:latin typeface="Georgia"/>
                <a:cs typeface="Georgia"/>
              </a:rPr>
              <a:t>toro</a:t>
            </a:r>
            <a:endParaRPr lang="en-US">
              <a:latin typeface="Georgia"/>
              <a:cs typeface="Georgia"/>
            </a:endParaRPr>
          </a:p>
          <a:p>
            <a:endParaRPr lang="en-US">
              <a:latin typeface="Georgia"/>
              <a:cs typeface="Georgia"/>
            </a:endParaRPr>
          </a:p>
          <a:p>
            <a:endParaRPr lang="en-US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458276" cy="434305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8809285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30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1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E4B87E-2BDC-42C2-992F-188D134F9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1" y="6309322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FACULTY OF MEDICINE, HEALTH AND HUMAN SCIENCES</a:t>
            </a:r>
          </a:p>
        </p:txBody>
      </p:sp>
    </p:spTree>
    <p:extLst>
      <p:ext uri="{BB962C8B-B14F-4D97-AF65-F5344CB8AC3E}">
        <p14:creationId xmlns:p14="http://schemas.microsoft.com/office/powerpoint/2010/main" val="10590945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608410" y="6183276"/>
            <a:ext cx="5772668" cy="275580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marL="0" indent="0" algn="l">
              <a:buNone/>
              <a:defRPr sz="11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AU"/>
              <a:t>Subheading or date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5639120" y="2708920"/>
            <a:ext cx="5665556" cy="64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5638360" y="3357564"/>
            <a:ext cx="5666316" cy="503237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07DC2AF-C90F-49C4-92DB-16F3750169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970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5DE544-A31C-403B-BE1B-4864C32CB1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01" y="2671893"/>
            <a:ext cx="4633241" cy="308882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D8E76-6053-4B04-B65A-31674825DBA2}"/>
              </a:ext>
            </a:extLst>
          </p:cNvPr>
          <p:cNvSpPr txBox="1"/>
          <p:nvPr userDrawn="1"/>
        </p:nvSpPr>
        <p:spPr>
          <a:xfrm>
            <a:off x="5279901" y="1842514"/>
            <a:ext cx="37465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0"/>
              <a:t>Heal | Learn | Discover </a:t>
            </a:r>
            <a:endParaRPr lang="en-AU" sz="2600" b="0"/>
          </a:p>
        </p:txBody>
      </p:sp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DD5B9CB-604F-434B-A92B-720FAE6A21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40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10800001" cy="452596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914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EC2A0D4-DC83-A0CD-6C2B-E1F935803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81233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720000" y="1620000"/>
            <a:ext cx="10776675" cy="45243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759075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38668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8E2AD9B-C9F5-911D-2A82-06FE055DB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62459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25430"/>
          </a:xfrm>
        </p:spPr>
        <p:txBody>
          <a:bodyPr lIns="0" tIns="0" rIns="0" bIns="0"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2484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05D6AA1-BDFB-34AF-A21C-FF194E6D3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0461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AD923-6A30-4F15-9017-CF2956E07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2AB04-AF21-41D8-91A5-2D1CF5E43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3E5D1-F751-4FDE-8A64-9F66CCF9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46FDC-22D5-4021-9FAB-B691A180A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C99A5-EC1E-4E1C-87D0-3C2AE4FC3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74620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7200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3624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AA60161-96D5-9A9F-F293-BAC25C3BB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1532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F667ECC-CFD0-A8C2-5FF1-91FF8F4F1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64339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151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20000" y="1620000"/>
            <a:ext cx="10752000" cy="4525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24B1931-9031-8B07-AD8F-48A57FCBB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94666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09321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9F3730-5A93-1BB1-2BDD-4CECD3B81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801617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42BCC-44E8-4F98-A8FE-EAF16D8C1E6E}" type="slidenum">
              <a:rPr kumimoji="0" lang="en-A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E4B87E-2BDC-42C2-992F-188D134F9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70509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612CE-8158-4163-9F2D-D17C64EE3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C694EA-F5E0-4E06-B4D3-C6FAFAB7A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E8813-97EC-4DA5-950C-ABB7C66D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17203-1631-44B5-B410-F86F925F3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6BE09-BB69-46E1-9845-090DA7FCA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D4D82-BB91-4185-9642-04CC9523E677}" type="slidenum">
              <a:rPr kumimoji="0" lang="en-A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9590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608410" y="6183276"/>
            <a:ext cx="5772668" cy="275580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marL="0" indent="0" algn="l">
              <a:buNone/>
              <a:defRPr sz="11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AU"/>
              <a:t>Subheading or date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5639120" y="2708920"/>
            <a:ext cx="5665556" cy="64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5638360" y="3357564"/>
            <a:ext cx="5666316" cy="503237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07DC2AF-C90F-49C4-92DB-16F3750169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4197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5DE544-A31C-403B-BE1B-4864C32CB1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01" y="2671893"/>
            <a:ext cx="4633241" cy="308882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D8E76-6053-4B04-B65A-31674825DBA2}"/>
              </a:ext>
            </a:extLst>
          </p:cNvPr>
          <p:cNvSpPr txBox="1"/>
          <p:nvPr userDrawn="1"/>
        </p:nvSpPr>
        <p:spPr>
          <a:xfrm>
            <a:off x="5279901" y="1842514"/>
            <a:ext cx="37465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0"/>
              <a:t>Heal | Learn | Discover </a:t>
            </a:r>
            <a:endParaRPr lang="en-AU" sz="2600" b="0"/>
          </a:p>
        </p:txBody>
      </p:sp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DD5B9CB-604F-434B-A92B-720FAE6A21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208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10800001" cy="452596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914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EC2A0D4-DC83-A0CD-6C2B-E1F935803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175667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720000" y="1620000"/>
            <a:ext cx="10776675" cy="45243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759075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38668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8E2AD9B-C9F5-911D-2A82-06FE055DB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7307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08ECC-F9A1-418B-A7DF-A92C3753E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B7084-8387-4560-94CA-CB1512307D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BDABF-98FF-4504-9C6F-D6F59C68A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113DF-9F04-44DA-965D-C6CD4E2D4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553B5-E967-4DB3-8506-471D01C4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2741F-E89E-44F9-AD2F-A0A364AC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113342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25430"/>
          </a:xfrm>
        </p:spPr>
        <p:txBody>
          <a:bodyPr lIns="0" tIns="0" rIns="0" bIns="0"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2484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05D6AA1-BDFB-34AF-A21C-FF194E6D3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1182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7200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3624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AA60161-96D5-9A9F-F293-BAC25C3BB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521735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F667ECC-CFD0-A8C2-5FF1-91FF8F4F1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165407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151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20000" y="1620000"/>
            <a:ext cx="10752000" cy="4525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24B1931-9031-8B07-AD8F-48A57FCBB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774373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09321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9F3730-5A93-1BB1-2BDD-4CECD3B81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49317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42BCC-44E8-4F98-A8FE-EAF16D8C1E6E}" type="slidenum">
              <a:rPr kumimoji="0" lang="en-A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E4B87E-2BDC-42C2-992F-188D134F9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92383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C641C-857D-6970-9E8C-535F81498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57" y="245155"/>
            <a:ext cx="9030697" cy="538616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B0620F1-7E89-2B7E-315C-7F356B7A43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741399"/>
            <a:ext cx="9030697" cy="314516"/>
          </a:xfrm>
        </p:spPr>
        <p:txBody>
          <a:bodyPr>
            <a:noAutofit/>
          </a:bodyPr>
          <a:lstStyle>
            <a:lvl1pPr marL="0" indent="0">
              <a:buNone/>
              <a:defRPr sz="20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EF3A3-A2DB-EF68-F811-2FF99CE54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536772"/>
            <a:ext cx="5436000" cy="4640191"/>
          </a:xfrm>
        </p:spPr>
        <p:txBody>
          <a:bodyPr/>
          <a:lstStyle>
            <a:lvl1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  <a:lvl2pPr marL="533400" indent="-261938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-"/>
              <a:defRPr sz="1800"/>
            </a:lvl2pPr>
            <a:lvl3pPr marL="804863" indent="-285750">
              <a:spcBef>
                <a:spcPts val="600"/>
              </a:spcBef>
              <a:spcAft>
                <a:spcPts val="600"/>
              </a:spcAft>
              <a:defRPr sz="1800"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31A489-A239-28B6-0E71-73D32F0406E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27699" y="1536772"/>
            <a:ext cx="5436000" cy="4640191"/>
          </a:xfrm>
        </p:spPr>
        <p:txBody>
          <a:bodyPr/>
          <a:lstStyle>
            <a:lvl1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  <a:lvl2pPr marL="533400" indent="-261938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-"/>
              <a:defRPr sz="1800"/>
            </a:lvl2pPr>
            <a:lvl3pPr marL="804863" indent="-285750">
              <a:spcBef>
                <a:spcPts val="600"/>
              </a:spcBef>
              <a:spcAft>
                <a:spcPts val="600"/>
              </a:spcAft>
              <a:defRPr sz="1800"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35422-DD1F-9A92-5054-BC1678BB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3A2F-5C37-47AC-B476-DD06A4228197}" type="datetime1">
              <a:rPr lang="en-AU" smtClean="0"/>
              <a:t>26/05/2026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11637-37F7-249A-0F63-8C7B581D5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1F509-E4E1-8FD7-EE4D-2AD2BA128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0501" y="6356350"/>
            <a:ext cx="2743200" cy="365125"/>
          </a:xfrm>
          <a:prstGeom prst="rect">
            <a:avLst/>
          </a:prstGeom>
        </p:spPr>
        <p:txBody>
          <a:bodyPr rIns="0"/>
          <a:lstStyle/>
          <a:p>
            <a:fld id="{6F6F96F8-3C4A-44BA-8813-69AD9933C9F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377715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lumn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C641C-857D-6970-9E8C-535F81498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45155"/>
            <a:ext cx="8956211" cy="53861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B0620F1-7E89-2B7E-315C-7F356B7A43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418" y="741399"/>
            <a:ext cx="8956211" cy="314516"/>
          </a:xfrm>
        </p:spPr>
        <p:txBody>
          <a:bodyPr>
            <a:noAutofit/>
          </a:bodyPr>
          <a:lstStyle>
            <a:lvl1pPr marL="0" indent="0" algn="l">
              <a:buNone/>
              <a:defRPr sz="20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EF3A3-A2DB-EF68-F811-2FF99CE54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35422-DD1F-9A92-5054-BC1678BB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51AE-7B41-4B15-BBA3-E5C7244AA2B8}" type="datetime1">
              <a:rPr lang="en-AU" smtClean="0"/>
              <a:t>26/05/2026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11637-37F7-249A-0F63-8C7B581D5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705053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6957" y="181431"/>
            <a:ext cx="11710747" cy="2919578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720002" y="2754277"/>
            <a:ext cx="6175828" cy="275580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marL="0" indent="0" algn="l">
              <a:buNone/>
              <a:defRPr sz="11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r>
              <a:rPr lang="en-AU"/>
              <a:t>Subheading or date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720000" y="1484784"/>
            <a:ext cx="8544000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1" y="2133601"/>
            <a:ext cx="8542867" cy="503239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8AB971-7070-4812-A728-2DE09E808A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249" y="5628431"/>
            <a:ext cx="1994613" cy="114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593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C641C-857D-6970-9E8C-535F81498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20" y="245155"/>
            <a:ext cx="8921510" cy="538616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B0620F1-7E89-2B7E-315C-7F356B7A43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741399"/>
            <a:ext cx="8920572" cy="314516"/>
          </a:xfrm>
        </p:spPr>
        <p:txBody>
          <a:bodyPr>
            <a:noAutofit/>
          </a:bodyPr>
          <a:lstStyle>
            <a:lvl1pPr marL="0" indent="0">
              <a:buNone/>
              <a:defRPr sz="20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EF3A3-A2DB-EF68-F811-2FF99CE54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536772"/>
            <a:ext cx="5400000" cy="4640191"/>
          </a:xfrm>
        </p:spPr>
        <p:txBody>
          <a:bodyPr numCol="1" spcCol="0"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198D5F-2353-8F82-1A7C-184ADFC68D1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64388" y="1536771"/>
            <a:ext cx="5400000" cy="4640191"/>
          </a:xfrm>
        </p:spPr>
        <p:txBody>
          <a:bodyPr numCol="1" spcCol="0"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35422-DD1F-9A92-5054-BC1678BB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2925F-8D67-4B3F-B3F8-B3B03D51667B}" type="datetime1">
              <a:rPr lang="en-AU" smtClean="0"/>
              <a:t>26/05/2026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11637-37F7-249A-0F63-8C7B581D5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1F509-E4E1-8FD7-EE4D-2AD2BA128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0501" y="6356350"/>
            <a:ext cx="2743200" cy="365125"/>
          </a:xfrm>
          <a:prstGeom prst="rect">
            <a:avLst/>
          </a:prstGeom>
        </p:spPr>
        <p:txBody>
          <a:bodyPr rIns="0"/>
          <a:lstStyle/>
          <a:p>
            <a:fld id="{6F6F96F8-3C4A-44BA-8813-69AD9933C9F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6203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69725-7B3D-4E87-88E4-3574A003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A182D-D416-4A22-B452-50EF19D86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B3DD44-05C2-4D54-94FC-EA22BE7DC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4BEFC-C981-4455-B027-8FAFBAD471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FBF72-4019-42FE-9666-DDDFAFA8B5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79F273-97C9-427D-9F10-8C67B065F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4274E8-C78F-4EC2-B7F1-4BF034FB8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8796C-2C87-47EE-97B7-913CEF21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1834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C1440-B517-4011-8C2B-589D027A2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F6AF54-8BE3-4C89-AD81-531C7338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D1BC7A-F0A5-448B-9E1B-D97D121A2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04A14-FEF3-409A-9B71-C70352C6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2845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7AF1D-2B24-49BD-9A63-CBEAF0F28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19AF41-9A11-4DF1-83F3-8625E755D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1F8AA-EFBE-4613-B6A0-CBAB0221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9095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CA94-C4E9-458C-9673-39C967F02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BCB76-C5E9-4CB5-8554-CB30EDBEB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0ACBE-FB29-4D76-9192-4D33BEE14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59B86-080D-46A7-9364-B3EBD5CD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EF2DC-CC1E-40FA-B0E7-6CD99E008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2F4AF-03ED-4A28-90D4-198A00D77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994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5DE544-A31C-403B-BE1B-4864C32CB1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01" y="2671893"/>
            <a:ext cx="4633241" cy="308882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D8E76-6053-4B04-B65A-31674825DBA2}"/>
              </a:ext>
            </a:extLst>
          </p:cNvPr>
          <p:cNvSpPr txBox="1"/>
          <p:nvPr userDrawn="1"/>
        </p:nvSpPr>
        <p:spPr>
          <a:xfrm>
            <a:off x="5279901" y="1842514"/>
            <a:ext cx="37465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0"/>
              <a:t>Heal | Learn | Discover </a:t>
            </a:r>
            <a:endParaRPr lang="en-AU" sz="2600" b="0"/>
          </a:p>
        </p:txBody>
      </p:sp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DD5B9CB-604F-434B-A92B-720FAE6A21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82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1B02-41C3-4625-98F3-557961FE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0C82C9-CAE0-4D62-BD34-04D2C93559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80C519-B82D-4E29-A512-CBDF6F8BD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49E41-7CEF-4149-9C74-BD324D07A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B3568-0BC1-4434-86E1-80B11B9E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3532A-4206-4566-9355-8CD597D35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2334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FC72-143C-46C2-B9F7-665874197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E136A1-7BAE-4A65-8D1E-DEC07D049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E75DC-7621-4684-9030-6A33D337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377BB-CADF-4AB5-828B-2784D687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740D4-BD00-4540-A41F-3AEF3278E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1902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CA6487-746A-4443-8C7C-450597CE73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74031-E845-47D4-BB77-C4E28EF11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A7D4C-BB70-4D95-8A0F-605CA5DB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21B7F-0769-4B27-BFE2-756094003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34A81-6E3B-4580-9209-CE3B6EB2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2633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608410" y="6183276"/>
            <a:ext cx="5772668" cy="275580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marL="0" indent="0" algn="l">
              <a:buNone/>
              <a:defRPr sz="11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AU"/>
              <a:t>Subheading or date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5639120" y="2708920"/>
            <a:ext cx="5665556" cy="64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5638360" y="3357564"/>
            <a:ext cx="5666316" cy="503237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07DC2AF-C90F-49C4-92DB-16F3750169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20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5DE544-A31C-403B-BE1B-4864C32CB1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01" y="2671893"/>
            <a:ext cx="4633241" cy="308882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D8E76-6053-4B04-B65A-31674825DBA2}"/>
              </a:ext>
            </a:extLst>
          </p:cNvPr>
          <p:cNvSpPr txBox="1"/>
          <p:nvPr userDrawn="1"/>
        </p:nvSpPr>
        <p:spPr>
          <a:xfrm>
            <a:off x="5279901" y="1842514"/>
            <a:ext cx="37465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0"/>
              <a:t>Heal | Learn | Discover </a:t>
            </a:r>
            <a:endParaRPr lang="en-AU" sz="2600" b="0"/>
          </a:p>
        </p:txBody>
      </p:sp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DD5B9CB-604F-434B-A92B-720FAE6A21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64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10800001" cy="452596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914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EC2A0D4-DC83-A0CD-6C2B-E1F935803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779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720000" y="1620000"/>
            <a:ext cx="10776675" cy="45243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759075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38668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8E2AD9B-C9F5-911D-2A82-06FE055DB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28699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25430"/>
          </a:xfrm>
        </p:spPr>
        <p:txBody>
          <a:bodyPr lIns="0" tIns="0" rIns="0" bIns="0"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2484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05D6AA1-BDFB-34AF-A21C-FF194E6D3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1001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7200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3624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AA60161-96D5-9A9F-F293-BAC25C3BB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9255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F667ECC-CFD0-A8C2-5FF1-91FF8F4F1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5119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10800001" cy="452596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914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EC2A0D4-DC83-A0CD-6C2B-E1F935803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377874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151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20000" y="1620000"/>
            <a:ext cx="10752000" cy="4525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24B1931-9031-8B07-AD8F-48A57FCBB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3687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09321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9F3730-5A93-1BB1-2BDD-4CECD3B81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19430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42BCC-44E8-4F98-A8FE-EAF16D8C1E6E}" type="slidenum">
              <a:rPr kumimoji="0" lang="en-A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E4B87E-2BDC-42C2-992F-188D134F9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056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608410" y="6183276"/>
            <a:ext cx="5772668" cy="275580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marL="0" indent="0" algn="l">
              <a:buNone/>
              <a:defRPr sz="11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AU"/>
              <a:t>Subheading or date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5639120" y="2708920"/>
            <a:ext cx="5665556" cy="64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5638360" y="3357564"/>
            <a:ext cx="5666316" cy="503237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07DC2AF-C90F-49C4-92DB-16F3750169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42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5DE544-A31C-403B-BE1B-4864C32CB1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01" y="2671893"/>
            <a:ext cx="4633241" cy="308882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D8E76-6053-4B04-B65A-31674825DBA2}"/>
              </a:ext>
            </a:extLst>
          </p:cNvPr>
          <p:cNvSpPr txBox="1"/>
          <p:nvPr userDrawn="1"/>
        </p:nvSpPr>
        <p:spPr>
          <a:xfrm>
            <a:off x="5279901" y="1842514"/>
            <a:ext cx="37465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0"/>
              <a:t>Heal | Learn | Discover </a:t>
            </a:r>
            <a:endParaRPr lang="en-AU" sz="2600" b="0"/>
          </a:p>
        </p:txBody>
      </p:sp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DD5B9CB-604F-434B-A92B-720FAE6A21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44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10800001" cy="452596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914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EC2A0D4-DC83-A0CD-6C2B-E1F935803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9959983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720000" y="1620000"/>
            <a:ext cx="10776675" cy="45243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759075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38668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8E2AD9B-C9F5-911D-2A82-06FE055DB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1079379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25430"/>
          </a:xfrm>
        </p:spPr>
        <p:txBody>
          <a:bodyPr lIns="0" tIns="0" rIns="0" bIns="0"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2484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05D6AA1-BDFB-34AF-A21C-FF194E6D3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677921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7200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3624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AA60161-96D5-9A9F-F293-BAC25C3BB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21816914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F667ECC-CFD0-A8C2-5FF1-91FF8F4F1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1976061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720000" y="1620000"/>
            <a:ext cx="10776675" cy="45243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759075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38668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8E2AD9B-C9F5-911D-2A82-06FE055DB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24843918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151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20000" y="1620000"/>
            <a:ext cx="10752000" cy="4525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24B1931-9031-8B07-AD8F-48A57FCBB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8561330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09321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9F3730-5A93-1BB1-2BDD-4CECD3B81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3248135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608410" y="6183276"/>
            <a:ext cx="5772668" cy="275580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marL="0" indent="0" algn="l">
              <a:buNone/>
              <a:defRPr sz="11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AU"/>
              <a:t>Subheading or date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5639120" y="2708920"/>
            <a:ext cx="5665556" cy="64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5638360" y="3357564"/>
            <a:ext cx="5666316" cy="503237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07DC2AF-C90F-49C4-92DB-16F3750169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018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5DE544-A31C-403B-BE1B-4864C32CB1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01" y="2671893"/>
            <a:ext cx="4633241" cy="308882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D8E76-6053-4B04-B65A-31674825DBA2}"/>
              </a:ext>
            </a:extLst>
          </p:cNvPr>
          <p:cNvSpPr txBox="1"/>
          <p:nvPr userDrawn="1"/>
        </p:nvSpPr>
        <p:spPr>
          <a:xfrm>
            <a:off x="5279901" y="1842514"/>
            <a:ext cx="37465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0"/>
              <a:t>Heal | Learn | Discover </a:t>
            </a:r>
            <a:endParaRPr lang="en-AU" sz="2600" b="0"/>
          </a:p>
        </p:txBody>
      </p:sp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DD5B9CB-604F-434B-A92B-720FAE6A21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31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10800001" cy="452596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914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EC2A0D4-DC83-A0CD-6C2B-E1F935803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1816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720000" y="1620000"/>
            <a:ext cx="10776675" cy="45243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759075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38668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8E2AD9B-C9F5-911D-2A82-06FE055DB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84719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25430"/>
          </a:xfrm>
        </p:spPr>
        <p:txBody>
          <a:bodyPr lIns="0" tIns="0" rIns="0" bIns="0"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2484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05D6AA1-BDFB-34AF-A21C-FF194E6D3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4360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7200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3624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AA60161-96D5-9A9F-F293-BAC25C3BB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62304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F667ECC-CFD0-A8C2-5FF1-91FF8F4F1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6922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151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20000" y="1620000"/>
            <a:ext cx="10752000" cy="4525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24B1931-9031-8B07-AD8F-48A57FCBB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619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25430"/>
          </a:xfrm>
        </p:spPr>
        <p:txBody>
          <a:bodyPr lIns="0" tIns="0" rIns="0" bIns="0"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2484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05D6AA1-BDFB-34AF-A21C-FF194E6D3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1962020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09321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9F3730-5A93-1BB1-2BDD-4CECD3B81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39368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608410" y="6183276"/>
            <a:ext cx="5772668" cy="275580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marL="0" indent="0" algn="l">
              <a:buNone/>
              <a:defRPr sz="11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AU"/>
              <a:t>Subheading or date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5639120" y="2708920"/>
            <a:ext cx="5665556" cy="64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5638360" y="3357564"/>
            <a:ext cx="5666316" cy="503237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07DC2AF-C90F-49C4-92DB-16F3750169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236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5DE544-A31C-403B-BE1B-4864C32CB1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01" y="2671893"/>
            <a:ext cx="4633241" cy="308882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D8E76-6053-4B04-B65A-31674825DBA2}"/>
              </a:ext>
            </a:extLst>
          </p:cNvPr>
          <p:cNvSpPr txBox="1"/>
          <p:nvPr userDrawn="1"/>
        </p:nvSpPr>
        <p:spPr>
          <a:xfrm>
            <a:off x="5279901" y="1842514"/>
            <a:ext cx="37465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0"/>
              <a:t>Heal | Learn | Discover </a:t>
            </a:r>
            <a:endParaRPr lang="en-AU" sz="2600" b="0"/>
          </a:p>
        </p:txBody>
      </p:sp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DD5B9CB-604F-434B-A92B-720FAE6A21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168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10800001" cy="452596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914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EC2A0D4-DC83-A0CD-6C2B-E1F935803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8623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720000" y="1620000"/>
            <a:ext cx="10776675" cy="45243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759075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38668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8E2AD9B-C9F5-911D-2A82-06FE055DB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46433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25430"/>
          </a:xfrm>
        </p:spPr>
        <p:txBody>
          <a:bodyPr lIns="0" tIns="0" rIns="0" bIns="0"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2484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05D6AA1-BDFB-34AF-A21C-FF194E6D3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2335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7200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3624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AA60161-96D5-9A9F-F293-BAC25C3BB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03500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F667ECC-CFD0-A8C2-5FF1-91FF8F4F1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04975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151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20000" y="1620000"/>
            <a:ext cx="10752000" cy="4525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24B1931-9031-8B07-AD8F-48A57FCBB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60980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09321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9F3730-5A93-1BB1-2BDD-4CECD3B81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5346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7200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3624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AA60161-96D5-9A9F-F293-BAC25C3BB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27422903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42BCC-44E8-4F98-A8FE-EAF16D8C1E6E}" type="slidenum">
              <a:rPr kumimoji="0" lang="en-AU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E4B87E-2BDC-42C2-992F-188D134F9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6535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612CE-8158-4163-9F2D-D17C64EE3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C694EA-F5E0-4E06-B4D3-C6FAFAB7A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E8813-97EC-4DA5-950C-ABB7C66D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17203-1631-44B5-B410-F86F925F3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6BE09-BB69-46E1-9845-090DA7FCA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D4D82-BB91-4185-9642-04CC9523E677}" type="slidenum">
              <a:rPr kumimoji="0" lang="en-A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210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608410" y="6183276"/>
            <a:ext cx="5772668" cy="275580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marL="0" indent="0" algn="l">
              <a:buNone/>
              <a:defRPr sz="11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AU"/>
              <a:t>Subheading or date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5639120" y="2708920"/>
            <a:ext cx="5665556" cy="64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5638360" y="3357564"/>
            <a:ext cx="5666316" cy="503237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07DC2AF-C90F-49C4-92DB-16F3750169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555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5DE544-A31C-403B-BE1B-4864C32CB1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01" y="2671893"/>
            <a:ext cx="4633241" cy="308882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D8E76-6053-4B04-B65A-31674825DBA2}"/>
              </a:ext>
            </a:extLst>
          </p:cNvPr>
          <p:cNvSpPr txBox="1"/>
          <p:nvPr userDrawn="1"/>
        </p:nvSpPr>
        <p:spPr>
          <a:xfrm>
            <a:off x="5279901" y="1842514"/>
            <a:ext cx="37465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0"/>
              <a:t>Heal | Learn | Discover </a:t>
            </a:r>
            <a:endParaRPr lang="en-AU" sz="2600" b="0"/>
          </a:p>
        </p:txBody>
      </p:sp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DD5B9CB-604F-434B-A92B-720FAE6A21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309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10800001" cy="452596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914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EC2A0D4-DC83-A0CD-6C2B-E1F935803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0541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720000" y="1620000"/>
            <a:ext cx="10776675" cy="45243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759075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38668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8E2AD9B-C9F5-911D-2A82-06FE055DB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4672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25430"/>
          </a:xfrm>
        </p:spPr>
        <p:txBody>
          <a:bodyPr lIns="0" tIns="0" rIns="0" bIns="0"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2484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05D6AA1-BDFB-34AF-A21C-FF194E6D3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6133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7200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3624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AA60161-96D5-9A9F-F293-BAC25C3BB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24196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F667ECC-CFD0-A8C2-5FF1-91FF8F4F1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55882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151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20000" y="1620000"/>
            <a:ext cx="10752000" cy="4525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24B1931-9031-8B07-AD8F-48A57FCBB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8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F667ECC-CFD0-A8C2-5FF1-91FF8F4F1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13732408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09321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9F3730-5A93-1BB1-2BDD-4CECD3B81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78103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fr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4006790"/>
            <a:ext cx="10363200" cy="40011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472B7-FD28-406C-B6C5-E1B9AACB5F7D}" type="slidenum"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367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608410" y="6183276"/>
            <a:ext cx="5772668" cy="275580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marL="0" indent="0" algn="l">
              <a:buNone/>
              <a:defRPr sz="11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AU"/>
              <a:t>Subheading or date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5639120" y="2708920"/>
            <a:ext cx="5665556" cy="64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AU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5638360" y="3357564"/>
            <a:ext cx="5666316" cy="503237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07DC2AF-C90F-49C4-92DB-16F3750169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984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41904" y="181429"/>
            <a:ext cx="11710800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noProof="0"/>
          </a:p>
        </p:txBody>
      </p:sp>
      <p:pic>
        <p:nvPicPr>
          <p:cNvPr id="9" name="Picture 8" descr="MAC21_190.5x254_PowerPoint_Images_Cov v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0"/>
            <a:ext cx="438302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5DE544-A31C-403B-BE1B-4864C32CB1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01" y="2671893"/>
            <a:ext cx="4633241" cy="308882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D8E76-6053-4B04-B65A-31674825DBA2}"/>
              </a:ext>
            </a:extLst>
          </p:cNvPr>
          <p:cNvSpPr txBox="1"/>
          <p:nvPr userDrawn="1"/>
        </p:nvSpPr>
        <p:spPr>
          <a:xfrm>
            <a:off x="5279901" y="1842514"/>
            <a:ext cx="37465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0"/>
              <a:t>Heal | Learn | Discover </a:t>
            </a:r>
            <a:endParaRPr lang="en-AU" sz="2600" b="0"/>
          </a:p>
        </p:txBody>
      </p:sp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DD5B9CB-604F-434B-A92B-720FAE6A21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751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10800001" cy="452596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914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EC2A0D4-DC83-A0CD-6C2B-E1F935803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91174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720000" y="1620000"/>
            <a:ext cx="10776675" cy="45243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759075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38668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8E2AD9B-C9F5-911D-2A82-06FE055DB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04451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25430"/>
          </a:xfrm>
        </p:spPr>
        <p:txBody>
          <a:bodyPr lIns="0" tIns="0" rIns="0" bIns="0"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248400" y="1620000"/>
            <a:ext cx="5220000" cy="4525963"/>
          </a:xfrm>
        </p:spPr>
        <p:txBody>
          <a:bodyPr lIns="0" tIns="0" rIns="0" bIns="0" numCol="1" spcCol="144000"/>
          <a:lstStyle>
            <a:lvl1pPr marL="0" indent="0">
              <a:buNone/>
              <a:defRPr baseline="0"/>
            </a:lvl1pPr>
          </a:lstStyle>
          <a:p>
            <a:pPr lvl="0"/>
            <a:r>
              <a:rPr lang="en-AU"/>
              <a:t>Two Column content no bullets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05D6AA1-BDFB-34AF-A21C-FF194E6D3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1680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9C42BCC-44E8-4F98-A8FE-EAF16D8C1E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7200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362400" y="1620000"/>
            <a:ext cx="5220000" cy="45291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AA60161-96D5-9A9F-F293-BAC25C3BB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29747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43830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F667ECC-CFD0-A8C2-5FF1-91FF8F4F1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98287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151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20000" y="1620000"/>
            <a:ext cx="10752000" cy="4525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24B1931-9031-8B07-AD8F-48A57FCBB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7384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74638"/>
            <a:ext cx="8458276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908720"/>
            <a:ext cx="8542867" cy="475151"/>
          </a:xfrm>
        </p:spPr>
        <p:txBody>
          <a:bodyPr/>
          <a:lstStyle>
            <a:lvl1pPr marL="0" indent="0"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/>
              <a:t>Click to ADD SUBTITLE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20000" y="1620000"/>
            <a:ext cx="10752000" cy="4525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24B1931-9031-8B07-AD8F-48A57FCBB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42440285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09321"/>
            <a:ext cx="2844800" cy="365125"/>
          </a:xfrm>
          <a:prstGeom prst="rect">
            <a:avLst/>
          </a:prstGeom>
        </p:spPr>
        <p:txBody>
          <a:bodyPr/>
          <a:lstStyle/>
          <a:p>
            <a:fld id="{D9C42BCC-44E8-4F98-A8FE-EAF16D8C1E6E}" type="slidenum">
              <a:rPr lang="en-AU" smtClean="0"/>
              <a:t>‹#›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9F3730-5A93-1BB1-2BDD-4CECD3B81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33217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612CE-8158-4163-9F2D-D17C64EE3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C694EA-F5E0-4E06-B4D3-C6FAFAB7A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E8813-97EC-4DA5-950C-ABB7C66D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17203-1631-44B5-B410-F86F925F3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6BE09-BB69-46E1-9845-090DA7FCA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4D82-BB91-4185-9642-04CC9523E67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46280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17A57-4EAC-4FBF-EA0F-58F9C897C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ED4F46-3FB1-0F7D-327A-A1DFFD75C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7EDAC-B74F-1044-B6CC-63110006F0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B12FB-5723-43FD-0362-E39D273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F61DBC-5601-0B0C-BFDC-8059A9CA0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49BD2-7EB0-1246-AC33-7378B6D7CF4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3318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24A5B-00D0-4FBF-AF90-E83FEB4C6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EFC1D-ACBD-4770-966B-4BBE415DC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B3B37-856A-4A90-8F7A-F293CE765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E55E8-6A79-4888-9284-D4CF83523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A6D84-64D2-4328-812C-A5A0851A7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02774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A341A-70B6-4C41-B8C0-AF66A2825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6D608-051C-4A8B-BE0B-D273F4A43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813E9-4E8E-4A0B-BB35-0C853D351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427EA-43BA-4CAB-B6F4-EA242CEF1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659A6-AC08-426E-9221-D68854AC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57240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AD923-6A30-4F15-9017-CF2956E07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2AB04-AF21-41D8-91A5-2D1CF5E43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3E5D1-F751-4FDE-8A64-9F66CCF9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46FDC-22D5-4021-9FAB-B691A180A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C99A5-EC1E-4E1C-87D0-3C2AE4FC3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65156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08ECC-F9A1-418B-A7DF-A92C3753E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B7084-8387-4560-94CA-CB1512307D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BDABF-98FF-4504-9C6F-D6F59C68A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113DF-9F04-44DA-965D-C6CD4E2D4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553B5-E967-4DB3-8506-471D01C4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2741F-E89E-44F9-AD2F-A0A364AC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80446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69725-7B3D-4E87-88E4-3574A003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A182D-D416-4A22-B452-50EF19D86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B3DD44-05C2-4D54-94FC-EA22BE7DC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4BEFC-C981-4455-B027-8FAFBAD471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FBF72-4019-42FE-9666-DDDFAFA8B5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79F273-97C9-427D-9F10-8C67B065F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4274E8-C78F-4EC2-B7F1-4BF034FB8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8796C-2C87-47EE-97B7-913CEF21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85319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C1440-B517-4011-8C2B-589D027A2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F6AF54-8BE3-4C89-AD81-531C7338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D1BC7A-F0A5-448B-9E1B-D97D121A2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04A14-FEF3-409A-9B71-C70352C6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73735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7AF1D-2B24-49BD-9A63-CBEAF0F28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19AF41-9A11-4DF1-83F3-8625E755D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1F8AA-EFBE-4613-B6A0-CBAB0221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2035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9F3730-5A93-1BB1-2BDD-4CECD3B81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39095341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CA94-C4E9-458C-9673-39C967F02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BCB76-C5E9-4CB5-8554-CB30EDBEB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0ACBE-FB29-4D76-9192-4D33BEE14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59B86-080D-46A7-9364-B3EBD5CD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EF2DC-CC1E-40FA-B0E7-6CD99E008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2F4AF-03ED-4A28-90D4-198A00D77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87487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1B02-41C3-4625-98F3-557961FE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0C82C9-CAE0-4D62-BD34-04D2C93559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80C519-B82D-4E29-A512-CBDF6F8BD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49E41-7CEF-4149-9C74-BD324D07A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B3568-0BC1-4434-86E1-80B11B9E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3532A-4206-4566-9355-8CD597D35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9769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FC72-143C-46C2-B9F7-665874197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E136A1-7BAE-4A65-8D1E-DEC07D049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E75DC-7621-4684-9030-6A33D337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377BB-CADF-4AB5-828B-2784D687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740D4-BD00-4540-A41F-3AEF3278E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60283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CA6487-746A-4443-8C7C-450597CE73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74031-E845-47D4-BB77-C4E28EF11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A7D4C-BB70-4D95-8A0F-605CA5DB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21B7F-0769-4B27-BFE2-756094003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34A81-6E3B-4580-9209-CE3B6EB2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70172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24A5B-00D0-4FBF-AF90-E83FEB4C6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EFC1D-ACBD-4770-966B-4BBE415DC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B3B37-856A-4A90-8F7A-F293CE765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E55E8-6A79-4888-9284-D4CF83523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A6D84-64D2-4328-812C-A5A0851A7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22096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A341A-70B6-4C41-B8C0-AF66A2825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6D608-051C-4A8B-BE0B-D273F4A43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813E9-4E8E-4A0B-BB35-0C853D351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427EA-43BA-4CAB-B6F4-EA242CEF1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659A6-AC08-426E-9221-D68854AC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86863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AD923-6A30-4F15-9017-CF2956E07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2AB04-AF21-41D8-91A5-2D1CF5E43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3E5D1-F751-4FDE-8A64-9F66CCF9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46FDC-22D5-4021-9FAB-B691A180A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C99A5-EC1E-4E1C-87D0-3C2AE4FC3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71693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08ECC-F9A1-418B-A7DF-A92C3753E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B7084-8387-4560-94CA-CB1512307D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BDABF-98FF-4504-9C6F-D6F59C68A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113DF-9F04-44DA-965D-C6CD4E2D4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553B5-E967-4DB3-8506-471D01C4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2741F-E89E-44F9-AD2F-A0A364AC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00061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69725-7B3D-4E87-88E4-3574A003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A182D-D416-4A22-B452-50EF19D86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B3DD44-05C2-4D54-94FC-EA22BE7DC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4BEFC-C981-4455-B027-8FAFBAD471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FBF72-4019-42FE-9666-DDDFAFA8B5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79F273-97C9-427D-9F10-8C67B065F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4274E8-C78F-4EC2-B7F1-4BF034FB8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8796C-2C87-47EE-97B7-913CEF21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83302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C1440-B517-4011-8C2B-589D027A2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F6AF54-8BE3-4C89-AD81-531C7338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D1BC7A-F0A5-448B-9E1B-D97D121A2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04A14-FEF3-409A-9B71-C70352C6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8054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4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theme" Target="../theme/theme5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82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4" Type="http://schemas.openxmlformats.org/officeDocument/2006/relationships/image" Target="../media/image2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274638"/>
            <a:ext cx="8458276" cy="648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620000"/>
            <a:ext cx="10800001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  <p:pic>
        <p:nvPicPr>
          <p:cNvPr id="1026" name="Picture 2"/>
          <p:cNvPicPr preferRelativeResize="0"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368000"/>
            <a:ext cx="10800000" cy="1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918981B-B366-4891-8F73-EB392097F46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3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spcBef>
          <a:spcPct val="20000"/>
        </a:spcBef>
        <a:buFont typeface="Georgia" panose="02040502050405020303" pitchFamily="18" charset="0"/>
        <a:buChar char="―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Georgia" panose="02040502050405020303" pitchFamily="18" charset="0"/>
        <a:buChar char="―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274638"/>
            <a:ext cx="8458276" cy="648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620000"/>
            <a:ext cx="10800001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pic>
        <p:nvPicPr>
          <p:cNvPr id="1026" name="Picture 2"/>
          <p:cNvPicPr preferRelativeResize="0"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368000"/>
            <a:ext cx="10800000" cy="1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918981B-B366-4891-8F73-EB392097F46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0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spcBef>
          <a:spcPct val="20000"/>
        </a:spcBef>
        <a:buFont typeface="Georgia" panose="02040502050405020303" pitchFamily="18" charset="0"/>
        <a:buChar char="―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Georgia" panose="02040502050405020303" pitchFamily="18" charset="0"/>
        <a:buChar char="―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D1DB7E-3644-4F29-9633-E23936AE5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BB9D8-E253-431C-9640-0326CDCC7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45FF2-D33E-4BEC-8229-DF69C7A47D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F238E-4B0A-4C10-BA88-BC950DF4A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06C7E-DBEE-47D4-8680-867A5F73E8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173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274638"/>
            <a:ext cx="8458276" cy="648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620000"/>
            <a:ext cx="10800001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pic>
        <p:nvPicPr>
          <p:cNvPr id="1026" name="Picture 2"/>
          <p:cNvPicPr preferRelativeResize="0"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368000"/>
            <a:ext cx="10800000" cy="1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918981B-B366-4891-8F73-EB392097F46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2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788" r:id="rId1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spcBef>
          <a:spcPct val="20000"/>
        </a:spcBef>
        <a:buFont typeface="Georgia" panose="02040502050405020303" pitchFamily="18" charset="0"/>
        <a:buChar char="―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Georgia" panose="02040502050405020303" pitchFamily="18" charset="0"/>
        <a:buChar char="―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274638"/>
            <a:ext cx="8458276" cy="648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620000"/>
            <a:ext cx="10800001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  <p:pic>
        <p:nvPicPr>
          <p:cNvPr id="1026" name="Picture 2"/>
          <p:cNvPicPr preferRelativeResize="0"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368000"/>
            <a:ext cx="10800000" cy="1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918981B-B366-4891-8F73-EB392097F46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3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spcBef>
          <a:spcPct val="20000"/>
        </a:spcBef>
        <a:buFont typeface="Georgia" panose="02040502050405020303" pitchFamily="18" charset="0"/>
        <a:buChar char="―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Georgia" panose="02040502050405020303" pitchFamily="18" charset="0"/>
        <a:buChar char="―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274638"/>
            <a:ext cx="8458276" cy="648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620000"/>
            <a:ext cx="10800001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pic>
        <p:nvPicPr>
          <p:cNvPr id="1026" name="Picture 2"/>
          <p:cNvPicPr preferRelativeResize="0">
            <a:picLocks noChangeAspect="1" noChangeArrowheads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368000"/>
            <a:ext cx="10800000" cy="1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918981B-B366-4891-8F73-EB392097F462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7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  <p:sldLayoutId id="2147483749" r:id="rId33"/>
    <p:sldLayoutId id="2147483750" r:id="rId34"/>
    <p:sldLayoutId id="2147483751" r:id="rId35"/>
    <p:sldLayoutId id="2147483752" r:id="rId36"/>
    <p:sldLayoutId id="2147483753" r:id="rId37"/>
    <p:sldLayoutId id="2147483754" r:id="rId38"/>
    <p:sldLayoutId id="2147483755" r:id="rId39"/>
    <p:sldLayoutId id="2147483756" r:id="rId40"/>
    <p:sldLayoutId id="2147483757" r:id="rId4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spcBef>
          <a:spcPct val="20000"/>
        </a:spcBef>
        <a:buFont typeface="Georgia" panose="02040502050405020303" pitchFamily="18" charset="0"/>
        <a:buChar char="―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Georgia" panose="02040502050405020303" pitchFamily="18" charset="0"/>
        <a:buChar char="―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D1DB7E-3644-4F29-9633-E23936AE5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BB9D8-E253-431C-9640-0326CDCC7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45FF2-D33E-4BEC-8229-DF69C7A47D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F238E-4B0A-4C10-BA88-BC950DF4A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06C7E-DBEE-47D4-8680-867A5F73E8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2EDCD-C70E-43C2-A886-9BA43564B3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847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4182" y="333269"/>
            <a:ext cx="9975273" cy="1387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182" y="1941816"/>
            <a:ext cx="9975273" cy="5492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4182" y="7713324"/>
            <a:ext cx="2586182" cy="4430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909" y="7713324"/>
            <a:ext cx="3509818" cy="4430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43273" y="7713324"/>
            <a:ext cx="2586182" cy="4430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2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ctr" defTabSz="554172" rtl="0" eaLnBrk="1" latinLnBrk="0" hangingPunct="1">
        <a:spcBef>
          <a:spcPct val="0"/>
        </a:spcBef>
        <a:buNone/>
        <a:defRPr sz="53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5629" indent="-415629" algn="l" defTabSz="554172" rtl="0" eaLnBrk="1" latinLnBrk="0" hangingPunct="1">
        <a:spcBef>
          <a:spcPct val="20000"/>
        </a:spcBef>
        <a:buFont typeface="Arial"/>
        <a:buChar char="•"/>
        <a:defRPr sz="3879" kern="1200">
          <a:solidFill>
            <a:schemeClr val="tx1"/>
          </a:solidFill>
          <a:latin typeface="+mn-lt"/>
          <a:ea typeface="+mn-ea"/>
          <a:cs typeface="+mn-cs"/>
        </a:defRPr>
      </a:lvl1pPr>
      <a:lvl2pPr marL="900530" indent="-346358" algn="l" defTabSz="554172" rtl="0" eaLnBrk="1" latinLnBrk="0" hangingPunct="1">
        <a:spcBef>
          <a:spcPct val="20000"/>
        </a:spcBef>
        <a:buFont typeface="Arial"/>
        <a:buChar char="–"/>
        <a:defRPr sz="3394" kern="1200">
          <a:solidFill>
            <a:schemeClr val="tx1"/>
          </a:solidFill>
          <a:latin typeface="+mn-lt"/>
          <a:ea typeface="+mn-ea"/>
          <a:cs typeface="+mn-cs"/>
        </a:defRPr>
      </a:lvl2pPr>
      <a:lvl3pPr marL="1385430" indent="-277086" algn="l" defTabSz="554172" rtl="0" eaLnBrk="1" latinLnBrk="0" hangingPunct="1">
        <a:spcBef>
          <a:spcPct val="20000"/>
        </a:spcBef>
        <a:buFont typeface="Arial"/>
        <a:buChar char="•"/>
        <a:defRPr sz="2909" kern="1200">
          <a:solidFill>
            <a:schemeClr val="tx1"/>
          </a:solidFill>
          <a:latin typeface="+mn-lt"/>
          <a:ea typeface="+mn-ea"/>
          <a:cs typeface="+mn-cs"/>
        </a:defRPr>
      </a:lvl3pPr>
      <a:lvl4pPr marL="1939602" indent="-277086" algn="l" defTabSz="554172" rtl="0" eaLnBrk="1" latinLnBrk="0" hangingPunct="1">
        <a:spcBef>
          <a:spcPct val="20000"/>
        </a:spcBef>
        <a:buFont typeface="Arial"/>
        <a:buChar char="–"/>
        <a:defRPr sz="2424" kern="1200">
          <a:solidFill>
            <a:schemeClr val="tx1"/>
          </a:solidFill>
          <a:latin typeface="+mn-lt"/>
          <a:ea typeface="+mn-ea"/>
          <a:cs typeface="+mn-cs"/>
        </a:defRPr>
      </a:lvl4pPr>
      <a:lvl5pPr marL="2493775" indent="-277086" algn="l" defTabSz="554172" rtl="0" eaLnBrk="1" latinLnBrk="0" hangingPunct="1">
        <a:spcBef>
          <a:spcPct val="20000"/>
        </a:spcBef>
        <a:buFont typeface="Arial"/>
        <a:buChar char="»"/>
        <a:defRPr sz="2424" kern="1200">
          <a:solidFill>
            <a:schemeClr val="tx1"/>
          </a:solidFill>
          <a:latin typeface="+mn-lt"/>
          <a:ea typeface="+mn-ea"/>
          <a:cs typeface="+mn-cs"/>
        </a:defRPr>
      </a:lvl5pPr>
      <a:lvl6pPr marL="3047947" indent="-277086" algn="l" defTabSz="554172" rtl="0" eaLnBrk="1" latinLnBrk="0" hangingPunct="1">
        <a:spcBef>
          <a:spcPct val="20000"/>
        </a:spcBef>
        <a:buFont typeface="Arial"/>
        <a:buChar char="•"/>
        <a:defRPr sz="2424" kern="1200">
          <a:solidFill>
            <a:schemeClr val="tx1"/>
          </a:solidFill>
          <a:latin typeface="+mn-lt"/>
          <a:ea typeface="+mn-ea"/>
          <a:cs typeface="+mn-cs"/>
        </a:defRPr>
      </a:lvl6pPr>
      <a:lvl7pPr marL="3602119" indent="-277086" algn="l" defTabSz="554172" rtl="0" eaLnBrk="1" latinLnBrk="0" hangingPunct="1">
        <a:spcBef>
          <a:spcPct val="20000"/>
        </a:spcBef>
        <a:buFont typeface="Arial"/>
        <a:buChar char="•"/>
        <a:defRPr sz="2424" kern="1200">
          <a:solidFill>
            <a:schemeClr val="tx1"/>
          </a:solidFill>
          <a:latin typeface="+mn-lt"/>
          <a:ea typeface="+mn-ea"/>
          <a:cs typeface="+mn-cs"/>
        </a:defRPr>
      </a:lvl7pPr>
      <a:lvl8pPr marL="4156291" indent="-277086" algn="l" defTabSz="554172" rtl="0" eaLnBrk="1" latinLnBrk="0" hangingPunct="1">
        <a:spcBef>
          <a:spcPct val="20000"/>
        </a:spcBef>
        <a:buFont typeface="Arial"/>
        <a:buChar char="•"/>
        <a:defRPr sz="2424" kern="1200">
          <a:solidFill>
            <a:schemeClr val="tx1"/>
          </a:solidFill>
          <a:latin typeface="+mn-lt"/>
          <a:ea typeface="+mn-ea"/>
          <a:cs typeface="+mn-cs"/>
        </a:defRPr>
      </a:lvl8pPr>
      <a:lvl9pPr marL="4710463" indent="-277086" algn="l" defTabSz="554172" rtl="0" eaLnBrk="1" latinLnBrk="0" hangingPunct="1">
        <a:spcBef>
          <a:spcPct val="20000"/>
        </a:spcBef>
        <a:buFont typeface="Arial"/>
        <a:buChar char="•"/>
        <a:defRPr sz="24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4172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1pPr>
      <a:lvl2pPr marL="554172" algn="l" defTabSz="554172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2pPr>
      <a:lvl3pPr marL="1108344" algn="l" defTabSz="554172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3pPr>
      <a:lvl4pPr marL="1662516" algn="l" defTabSz="554172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4pPr>
      <a:lvl5pPr marL="2216688" algn="l" defTabSz="554172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5pPr>
      <a:lvl6pPr marL="2770861" algn="l" defTabSz="554172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6pPr>
      <a:lvl7pPr marL="3325033" algn="l" defTabSz="554172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7pPr>
      <a:lvl8pPr marL="3879205" algn="l" defTabSz="554172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8pPr>
      <a:lvl9pPr marL="4433377" algn="l" defTabSz="554172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274638"/>
            <a:ext cx="8458276" cy="648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620000"/>
            <a:ext cx="10800001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AUSTRALIAN INSTITUTE OF HEALTH INNOVATION | MACQUARIE UNIVERSITY</a:t>
            </a:r>
          </a:p>
        </p:txBody>
      </p:sp>
      <p:pic>
        <p:nvPicPr>
          <p:cNvPr id="1026" name="Picture 2"/>
          <p:cNvPicPr preferRelativeResize="0"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368000"/>
            <a:ext cx="10800000" cy="1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918981B-B366-4891-8F73-EB392097F46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6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spcBef>
          <a:spcPct val="20000"/>
        </a:spcBef>
        <a:buFont typeface="Georgia" panose="02040502050405020303" pitchFamily="18" charset="0"/>
        <a:buChar char="―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Georgia" panose="02040502050405020303" pitchFamily="18" charset="0"/>
        <a:buChar char="―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274638"/>
            <a:ext cx="8458276" cy="648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620000"/>
            <a:ext cx="10800001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0000" y="6309321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pic>
        <p:nvPicPr>
          <p:cNvPr id="1026" name="Picture 2"/>
          <p:cNvPicPr preferRelativeResize="0"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368000"/>
            <a:ext cx="10800000" cy="1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918981B-B366-4891-8F73-EB392097F46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9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spcBef>
          <a:spcPct val="20000"/>
        </a:spcBef>
        <a:buFont typeface="Georgia" panose="02040502050405020303" pitchFamily="18" charset="0"/>
        <a:buChar char="―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Georgia" panose="02040502050405020303" pitchFamily="18" charset="0"/>
        <a:buChar char="―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jpe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12" Type="http://schemas.openxmlformats.org/officeDocument/2006/relationships/image" Target="../media/image101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hyperlink" Target="mailto:jeffrey.braithwaite@mq.edu.au" TargetMode="External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8.jpg"/><Relationship Id="rId11" Type="http://schemas.openxmlformats.org/officeDocument/2006/relationships/image" Target="../media/image113.png"/><Relationship Id="rId5" Type="http://schemas.openxmlformats.org/officeDocument/2006/relationships/hyperlink" Target="http://en.wikipedia.org/wiki/Jeffrey_Braithwaite" TargetMode="External"/><Relationship Id="rId10" Type="http://schemas.openxmlformats.org/officeDocument/2006/relationships/image" Target="../media/image112.png"/><Relationship Id="rId4" Type="http://schemas.openxmlformats.org/officeDocument/2006/relationships/hyperlink" Target="http://aihi.mq.edu.au/" TargetMode="External"/><Relationship Id="rId9" Type="http://schemas.openxmlformats.org/officeDocument/2006/relationships/image" Target="../media/image111.sv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.nhs.uk/data-and-information/publications/statistical/nhs-talking-therapies-for-anxiety-and-depression-annual-reports/2024-25#summary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14.tmp"/><Relationship Id="rId4" Type="http://schemas.openxmlformats.org/officeDocument/2006/relationships/hyperlink" Target="https://app.powerbi.com/view?r=eyJrIjoiNzk4ZjUzZWEtYTRhNC00N2JmLWI1NWYtODk3YTg5MWM5ZTBmIiwidCI6IjM3YzM1NGIyLTg1YjAtNDdmNS1iMjIyLTA3YjQ4ZDc3NGVlMyJ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.nhs.uk/data-and-information/publications/statistical/nhs-talking-therapies-for-anxiety-and-depression-annual-reports/2024-25#summar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15.tmp"/><Relationship Id="rId4" Type="http://schemas.openxmlformats.org/officeDocument/2006/relationships/hyperlink" Target="https://app.powerbi.com/view?r=eyJrIjoiNzk4ZjUzZWEtYTRhNC00N2JmLWI1NWYtODk3YTg5MWM5ZTBmIiwidCI6IjM3YzM1NGIyLTg1YjAtNDdmNS1iMjIyLTA3YjQ4ZDc3NGVlMyJ9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mp"/><Relationship Id="rId2" Type="http://schemas.openxmlformats.org/officeDocument/2006/relationships/hyperlink" Target="https://resources.mindspot.org.au/MS_Results-Report-2023_FA.pdf" TargetMode="External"/><Relationship Id="rId1" Type="http://schemas.openxmlformats.org/officeDocument/2006/relationships/slideLayout" Target="../slideLayouts/slideLayout3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C48ED2D-370F-4AF9-A6EB-915A1581B0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4897" y="173376"/>
            <a:ext cx="11710747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03F278-F3E2-575B-A81D-F7448B0D21FE}"/>
              </a:ext>
            </a:extLst>
          </p:cNvPr>
          <p:cNvSpPr txBox="1"/>
          <p:nvPr/>
        </p:nvSpPr>
        <p:spPr>
          <a:xfrm>
            <a:off x="234895" y="1374824"/>
            <a:ext cx="116992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Arial"/>
              </a:rPr>
              <a:t>Implementing evidence-based mental health care at scale</a:t>
            </a:r>
            <a:endParaRPr kumimoji="0" lang="en-A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489F6AA-55AB-05A0-D5BB-B540B1E985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93"/>
          <a:stretch/>
        </p:blipFill>
        <p:spPr>
          <a:xfrm>
            <a:off x="-4589" y="170641"/>
            <a:ext cx="2496900" cy="612507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FC93D73-A197-A389-9680-692B63580A9D}"/>
              </a:ext>
            </a:extLst>
          </p:cNvPr>
          <p:cNvSpPr txBox="1">
            <a:spLocks/>
          </p:cNvSpPr>
          <p:nvPr/>
        </p:nvSpPr>
        <p:spPr>
          <a:xfrm>
            <a:off x="446806" y="596750"/>
            <a:ext cx="1834839" cy="314418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00" b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Georgia" panose="02040502050405020303" pitchFamily="18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Georgia" panose="02040502050405020303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100" b="0" i="1" u="none" strike="noStrike" kern="1200" cap="none" spc="0" normalizeH="0" baseline="0" noProof="0" dirty="0">
                <a:ln>
                  <a:noFill/>
                </a:ln>
                <a:solidFill>
                  <a:srgbClr val="2421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Faculty of Medicine, Health </a:t>
            </a:r>
            <a:br>
              <a:rPr kumimoji="0" lang="en-AU" sz="1100" b="0" i="1" u="none" strike="noStrike" kern="1200" cap="none" spc="0" normalizeH="0" baseline="0" noProof="0" dirty="0">
                <a:ln>
                  <a:noFill/>
                </a:ln>
                <a:solidFill>
                  <a:srgbClr val="2421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AU" sz="1100" b="0" i="1" u="none" strike="noStrike" kern="1200" cap="none" spc="0" normalizeH="0" baseline="0" noProof="0" dirty="0">
                <a:ln>
                  <a:noFill/>
                </a:ln>
                <a:solidFill>
                  <a:srgbClr val="2421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Human Science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8C4563-A138-13A9-0FB2-5D61BB5227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3189" y="3060618"/>
            <a:ext cx="6572455" cy="3616972"/>
          </a:xfrm>
          <a:prstGeom prst="rect">
            <a:avLst/>
          </a:prstGeom>
          <a:solidFill>
            <a:srgbClr val="AE13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18D68E7-F9B6-FE6C-6B7F-8904C2B556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  <p:pic>
        <p:nvPicPr>
          <p:cNvPr id="8" name="Picture 7" descr="MAC21_190.5x254_PowerPoint_Images_Cov v1.png">
            <a:extLst>
              <a:ext uri="{FF2B5EF4-FFF2-40B4-BE49-F238E27FC236}">
                <a16:creationId xmlns:a16="http://schemas.microsoft.com/office/drawing/2014/main" id="{50D23E17-2F91-5E10-2611-C188CC02B5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" t="4629" r="-104" b="27175"/>
          <a:stretch/>
        </p:blipFill>
        <p:spPr>
          <a:xfrm>
            <a:off x="234896" y="3060617"/>
            <a:ext cx="7842303" cy="36139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FBDF25-1F21-B61D-7890-CE531B2A7156}"/>
              </a:ext>
            </a:extLst>
          </p:cNvPr>
          <p:cNvSpPr txBox="1"/>
          <p:nvPr/>
        </p:nvSpPr>
        <p:spPr>
          <a:xfrm>
            <a:off x="246356" y="3226967"/>
            <a:ext cx="6096000" cy="3367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457189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Jeffrey Braithwaite </a:t>
            </a:r>
          </a:p>
          <a:p>
            <a:pPr marL="0" marR="0" lvl="0" indent="-457189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PhD, FIML, FCHSM, FFPHRCP, </a:t>
            </a:r>
            <a:r>
              <a:rPr kumimoji="0" lang="en-A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FAcSS</a:t>
            </a: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Hon FRACMA, FAHMS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457189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Professor and Director</a:t>
            </a:r>
          </a:p>
          <a:p>
            <a:pPr marL="0" marR="0" lvl="0" indent="-457189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Australian Institute of Health Innovation</a:t>
            </a:r>
          </a:p>
          <a:p>
            <a:pPr marL="0" marR="0" lvl="0" indent="-457189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Director</a:t>
            </a:r>
          </a:p>
          <a:p>
            <a:pPr marL="0" marR="0" lvl="0" indent="-457189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Centre for Healthcare Resilience and Implementation Science</a:t>
            </a:r>
          </a:p>
          <a:p>
            <a:pPr marL="0" marR="0" lvl="0" indent="-457189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Chair</a:t>
            </a:r>
          </a:p>
          <a:p>
            <a:pPr marL="0" marR="0" lvl="0" indent="-457189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International Academy of Quality and Safety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BB8765-15F0-570E-9893-69D71A0E4F84}"/>
              </a:ext>
            </a:extLst>
          </p:cNvPr>
          <p:cNvSpPr txBox="1"/>
          <p:nvPr/>
        </p:nvSpPr>
        <p:spPr>
          <a:xfrm>
            <a:off x="6581842" y="3872318"/>
            <a:ext cx="5092556" cy="1877437"/>
          </a:xfrm>
          <a:prstGeom prst="rect">
            <a:avLst/>
          </a:prstGeom>
          <a:solidFill>
            <a:srgbClr val="FFFFFF">
              <a:alpha val="10196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Leading Reform Summit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 May 26</a:t>
            </a:r>
            <a:r>
              <a:rPr lang="en-AU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A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:30 am </a:t>
            </a:r>
            <a:r>
              <a:rPr lang="en-A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9:55 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min Keynote</a:t>
            </a:r>
          </a:p>
          <a:p>
            <a:pPr lvl="0" algn="ctr">
              <a:spcBef>
                <a:spcPts val="600"/>
              </a:spcBef>
              <a:defRPr/>
            </a:pPr>
            <a:r>
              <a:rPr lang="en-A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InterContinental Brisbane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 descr="QMHC_LOGO_COLOUR_LANDSCAPE (1)">
            <a:extLst>
              <a:ext uri="{FF2B5EF4-FFF2-40B4-BE49-F238E27FC236}">
                <a16:creationId xmlns:a16="http://schemas.microsoft.com/office/drawing/2014/main" id="{37D90FB6-7191-2510-8C5B-89DB7D9E9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t="15462" r="6938" b="15387"/>
          <a:stretch>
            <a:fillRect/>
          </a:stretch>
        </p:blipFill>
        <p:spPr bwMode="auto">
          <a:xfrm>
            <a:off x="4836089" y="252465"/>
            <a:ext cx="2496899" cy="100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38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5E9EE-CCB8-7243-0F75-2EC25B688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3A176CE-51A0-8591-98C6-4E3072AF9233}"/>
              </a:ext>
            </a:extLst>
          </p:cNvPr>
          <p:cNvSpPr txBox="1"/>
          <p:nvPr/>
        </p:nvSpPr>
        <p:spPr>
          <a:xfrm>
            <a:off x="265862" y="1483621"/>
            <a:ext cx="11657592" cy="32778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"/>
              </a:rPr>
              <a:t>… w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ould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address a great deal of the growing mental health burden across the world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 </a:t>
            </a:r>
            <a:r>
              <a:rPr kumimoji="0" lang="en-US" sz="5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must do what we can in the domains that we </a:t>
            </a:r>
            <a:r>
              <a:rPr lang="en-US" sz="5000" b="1" u="sng" dirty="0">
                <a:solidFill>
                  <a:prstClr val="black"/>
                </a:solidFill>
                <a:latin typeface="Arial"/>
              </a:rPr>
              <a:t>can influence</a:t>
            </a:r>
            <a:endParaRPr kumimoji="0" lang="en-US" sz="5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5F4A42-338D-D2FF-BCF4-4694E889D59C}"/>
              </a:ext>
            </a:extLst>
          </p:cNvPr>
          <p:cNvSpPr txBox="1"/>
          <p:nvPr/>
        </p:nvSpPr>
        <p:spPr>
          <a:xfrm>
            <a:off x="594803" y="470516"/>
            <a:ext cx="9831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Tackling this 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41EB135-29B9-7A91-5C2B-39AC4D9EDADE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288A1F-4B63-CBAE-41D5-3B3DE4517175}"/>
              </a:ext>
            </a:extLst>
          </p:cNvPr>
          <p:cNvSpPr txBox="1"/>
          <p:nvPr/>
        </p:nvSpPr>
        <p:spPr>
          <a:xfrm>
            <a:off x="880083" y="5151988"/>
            <a:ext cx="11657592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Let’s have a look at this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92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0DD0B84F-66D5-15DF-6138-58B1EABC1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8" b="121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0" name="Picture 39" descr="A red sign with white people and text&#10;&#10;Description automatically generated">
            <a:extLst>
              <a:ext uri="{FF2B5EF4-FFF2-40B4-BE49-F238E27FC236}">
                <a16:creationId xmlns:a16="http://schemas.microsoft.com/office/drawing/2014/main" id="{2C90FB32-E744-3A48-FE60-C6562D39D8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62" y="90518"/>
            <a:ext cx="1238550" cy="1238550"/>
          </a:xfrm>
          <a:prstGeom prst="rect">
            <a:avLst/>
          </a:prstGeom>
        </p:spPr>
      </p:pic>
      <p:pic>
        <p:nvPicPr>
          <p:cNvPr id="42" name="Picture 41" descr="A yellow background with a bowl of soup&#10;&#10;Description automatically generated">
            <a:extLst>
              <a:ext uri="{FF2B5EF4-FFF2-40B4-BE49-F238E27FC236}">
                <a16:creationId xmlns:a16="http://schemas.microsoft.com/office/drawing/2014/main" id="{57D4100F-68A2-C5F4-72EE-9699F019E6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75" y="494848"/>
            <a:ext cx="1238550" cy="1238550"/>
          </a:xfrm>
          <a:prstGeom prst="rect">
            <a:avLst/>
          </a:prstGeom>
        </p:spPr>
      </p:pic>
      <p:pic>
        <p:nvPicPr>
          <p:cNvPr id="44" name="Picture 43" descr="A green square with white text and a heart and a line of pulse&#10;&#10;Description automatically generated">
            <a:extLst>
              <a:ext uri="{FF2B5EF4-FFF2-40B4-BE49-F238E27FC236}">
                <a16:creationId xmlns:a16="http://schemas.microsoft.com/office/drawing/2014/main" id="{C04ED355-7C43-F3BD-B5FA-D357A8A863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4" y="1483888"/>
            <a:ext cx="1238550" cy="1238550"/>
          </a:xfrm>
          <a:prstGeom prst="rect">
            <a:avLst/>
          </a:prstGeom>
        </p:spPr>
      </p:pic>
      <p:pic>
        <p:nvPicPr>
          <p:cNvPr id="46" name="Picture 45" descr="A red sign with a book and a pen&#10;&#10;Description automatically generated">
            <a:extLst>
              <a:ext uri="{FF2B5EF4-FFF2-40B4-BE49-F238E27FC236}">
                <a16:creationId xmlns:a16="http://schemas.microsoft.com/office/drawing/2014/main" id="{196DF121-0EE5-935E-3822-F5BAE4B45B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26" y="1934012"/>
            <a:ext cx="1238550" cy="1238550"/>
          </a:xfrm>
          <a:prstGeom prst="rect">
            <a:avLst/>
          </a:prstGeom>
        </p:spPr>
      </p:pic>
      <p:pic>
        <p:nvPicPr>
          <p:cNvPr id="48" name="Picture 47" descr="A red square with white symbols and a sign&#10;&#10;Description automatically generated">
            <a:extLst>
              <a:ext uri="{FF2B5EF4-FFF2-40B4-BE49-F238E27FC236}">
                <a16:creationId xmlns:a16="http://schemas.microsoft.com/office/drawing/2014/main" id="{30D2189A-1B72-C047-4BF5-B671F976F2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26" y="2877258"/>
            <a:ext cx="1238550" cy="1238550"/>
          </a:xfrm>
          <a:prstGeom prst="rect">
            <a:avLst/>
          </a:prstGeom>
        </p:spPr>
      </p:pic>
      <p:pic>
        <p:nvPicPr>
          <p:cNvPr id="50" name="Picture 49" descr="A blue background with a sign and a water drop&#10;&#10;Description automatically generated">
            <a:extLst>
              <a:ext uri="{FF2B5EF4-FFF2-40B4-BE49-F238E27FC236}">
                <a16:creationId xmlns:a16="http://schemas.microsoft.com/office/drawing/2014/main" id="{063B9901-EFA8-5BC5-C38C-D5880D448D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51" y="3268060"/>
            <a:ext cx="1238550" cy="1238550"/>
          </a:xfrm>
          <a:prstGeom prst="rect">
            <a:avLst/>
          </a:prstGeom>
        </p:spPr>
      </p:pic>
      <p:pic>
        <p:nvPicPr>
          <p:cNvPr id="52" name="Picture 51" descr="A yellow background with a white circle with a light on it&#10;&#10;Description automatically generated">
            <a:extLst>
              <a:ext uri="{FF2B5EF4-FFF2-40B4-BE49-F238E27FC236}">
                <a16:creationId xmlns:a16="http://schemas.microsoft.com/office/drawing/2014/main" id="{DBCAE53E-2132-6FA6-97E4-580FBDD345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4" y="4245108"/>
            <a:ext cx="1238550" cy="1238550"/>
          </a:xfrm>
          <a:prstGeom prst="rect">
            <a:avLst/>
          </a:prstGeom>
        </p:spPr>
      </p:pic>
      <p:pic>
        <p:nvPicPr>
          <p:cNvPr id="54" name="Picture 53" descr="A red background with white text and a graph&#10;&#10;Description automatically generated">
            <a:extLst>
              <a:ext uri="{FF2B5EF4-FFF2-40B4-BE49-F238E27FC236}">
                <a16:creationId xmlns:a16="http://schemas.microsoft.com/office/drawing/2014/main" id="{1AABAD5C-A504-CA3F-497A-0579FAB71E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51" y="4602108"/>
            <a:ext cx="1238550" cy="1238550"/>
          </a:xfrm>
          <a:prstGeom prst="rect">
            <a:avLst/>
          </a:prstGeom>
        </p:spPr>
      </p:pic>
      <p:pic>
        <p:nvPicPr>
          <p:cNvPr id="56" name="Picture 55" descr="A logo for a company&#10;&#10;Description automatically generated">
            <a:extLst>
              <a:ext uri="{FF2B5EF4-FFF2-40B4-BE49-F238E27FC236}">
                <a16:creationId xmlns:a16="http://schemas.microsoft.com/office/drawing/2014/main" id="{09731D51-76E5-8248-D21B-A85F786C75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26" y="5607393"/>
            <a:ext cx="1238550" cy="1238550"/>
          </a:xfrm>
          <a:prstGeom prst="rect">
            <a:avLst/>
          </a:prstGeom>
        </p:spPr>
      </p:pic>
      <p:pic>
        <p:nvPicPr>
          <p:cNvPr id="58" name="Picture 57" descr="A pink background with white text&#10;&#10;Description automatically generated">
            <a:extLst>
              <a:ext uri="{FF2B5EF4-FFF2-40B4-BE49-F238E27FC236}">
                <a16:creationId xmlns:a16="http://schemas.microsoft.com/office/drawing/2014/main" id="{A4C07886-3DEE-517C-7E7E-2450C654878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546" y="695462"/>
            <a:ext cx="1238550" cy="1238550"/>
          </a:xfrm>
          <a:prstGeom prst="rect">
            <a:avLst/>
          </a:prstGeom>
        </p:spPr>
      </p:pic>
      <p:pic>
        <p:nvPicPr>
          <p:cNvPr id="60" name="Picture 59" descr="A white and orange logo&#10;&#10;Description automatically generated with medium confidence">
            <a:extLst>
              <a:ext uri="{FF2B5EF4-FFF2-40B4-BE49-F238E27FC236}">
                <a16:creationId xmlns:a16="http://schemas.microsoft.com/office/drawing/2014/main" id="{E5EF0F7A-3BEA-4605-935A-BD6623924E7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459" y="1133824"/>
            <a:ext cx="1238550" cy="1238550"/>
          </a:xfrm>
          <a:prstGeom prst="rect">
            <a:avLst/>
          </a:prstGeom>
        </p:spPr>
      </p:pic>
      <p:pic>
        <p:nvPicPr>
          <p:cNvPr id="62" name="Picture 61" descr="A yellow rectangular sign with white text&#10;&#10;Description automatically generated">
            <a:extLst>
              <a:ext uri="{FF2B5EF4-FFF2-40B4-BE49-F238E27FC236}">
                <a16:creationId xmlns:a16="http://schemas.microsoft.com/office/drawing/2014/main" id="{5F4834D3-5A91-490F-AF2C-964F6241FC0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546" y="2087486"/>
            <a:ext cx="1238550" cy="1238550"/>
          </a:xfrm>
          <a:prstGeom prst="rect">
            <a:avLst/>
          </a:prstGeom>
        </p:spPr>
      </p:pic>
      <p:pic>
        <p:nvPicPr>
          <p:cNvPr id="64" name="Picture 63" descr="A green and white symbol with a planet earth in the middle&#10;&#10;Description automatically generated">
            <a:extLst>
              <a:ext uri="{FF2B5EF4-FFF2-40B4-BE49-F238E27FC236}">
                <a16:creationId xmlns:a16="http://schemas.microsoft.com/office/drawing/2014/main" id="{40877E06-F078-AE2B-A3D9-438FEF2437A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778" y="2513240"/>
            <a:ext cx="1238550" cy="1238550"/>
          </a:xfrm>
          <a:prstGeom prst="rect">
            <a:avLst/>
          </a:prstGeom>
        </p:spPr>
      </p:pic>
      <p:pic>
        <p:nvPicPr>
          <p:cNvPr id="66" name="Picture 65" descr="A blue square with white text and a fish and waves&#10;&#10;Description automatically generated">
            <a:extLst>
              <a:ext uri="{FF2B5EF4-FFF2-40B4-BE49-F238E27FC236}">
                <a16:creationId xmlns:a16="http://schemas.microsoft.com/office/drawing/2014/main" id="{60BE38CC-4F02-3DF0-D4C3-4551CC30D77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546" y="3464997"/>
            <a:ext cx="1238550" cy="1238550"/>
          </a:xfrm>
          <a:prstGeom prst="rect">
            <a:avLst/>
          </a:prstGeom>
        </p:spPr>
      </p:pic>
      <p:pic>
        <p:nvPicPr>
          <p:cNvPr id="68" name="Picture 67" descr="A green sign with white text and a tree and birds&#10;&#10;Description automatically generated">
            <a:extLst>
              <a:ext uri="{FF2B5EF4-FFF2-40B4-BE49-F238E27FC236}">
                <a16:creationId xmlns:a16="http://schemas.microsoft.com/office/drawing/2014/main" id="{1E87F192-E1D3-66F4-56EF-336E2D0C85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91" y="3942786"/>
            <a:ext cx="1238550" cy="1238550"/>
          </a:xfrm>
          <a:prstGeom prst="rect">
            <a:avLst/>
          </a:prstGeom>
        </p:spPr>
      </p:pic>
      <p:pic>
        <p:nvPicPr>
          <p:cNvPr id="70" name="Picture 69" descr="A bird with a branch on a mallet&#10;&#10;Description automatically generated">
            <a:extLst>
              <a:ext uri="{FF2B5EF4-FFF2-40B4-BE49-F238E27FC236}">
                <a16:creationId xmlns:a16="http://schemas.microsoft.com/office/drawing/2014/main" id="{9F24C288-3C08-3CEF-3C53-B7CAC6CC89C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546" y="4842508"/>
            <a:ext cx="1238550" cy="1238550"/>
          </a:xfrm>
          <a:prstGeom prst="rect">
            <a:avLst/>
          </a:prstGeom>
        </p:spPr>
      </p:pic>
      <p:pic>
        <p:nvPicPr>
          <p:cNvPr id="72" name="Picture 71" descr="A blue background with white text and a logo&#10;&#10;Description automatically generated">
            <a:extLst>
              <a:ext uri="{FF2B5EF4-FFF2-40B4-BE49-F238E27FC236}">
                <a16:creationId xmlns:a16="http://schemas.microsoft.com/office/drawing/2014/main" id="{7392EA3F-6DC5-6071-7177-F985F82DE0D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970" y="5272523"/>
            <a:ext cx="1238550" cy="1238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A3B61-6836-5F55-6872-8EB12D3F2D15}"/>
              </a:ext>
            </a:extLst>
          </p:cNvPr>
          <p:cNvSpPr txBox="1"/>
          <p:nvPr/>
        </p:nvSpPr>
        <p:spPr>
          <a:xfrm>
            <a:off x="1232899" y="4355886"/>
            <a:ext cx="2447610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MOBILE PHONES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5DA13-4126-312B-7027-6E8236BCF524}"/>
              </a:ext>
            </a:extLst>
          </p:cNvPr>
          <p:cNvSpPr txBox="1"/>
          <p:nvPr/>
        </p:nvSpPr>
        <p:spPr>
          <a:xfrm>
            <a:off x="8519823" y="4322799"/>
            <a:ext cx="244761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INTERNET</a:t>
            </a:r>
          </a:p>
        </p:txBody>
      </p:sp>
    </p:spTree>
    <p:extLst>
      <p:ext uri="{BB962C8B-B14F-4D97-AF65-F5344CB8AC3E}">
        <p14:creationId xmlns:p14="http://schemas.microsoft.com/office/powerpoint/2010/main" val="314869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xit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5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12735 -0.41319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20671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-0.11641 -0.36435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-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B12DE-643D-A4A6-A6E5-7B8D8D0AA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58C540-71DD-2685-17A3-E4BD5464C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0" y="1449389"/>
            <a:ext cx="6398724" cy="4198936"/>
          </a:xfrm>
        </p:spPr>
        <p:txBody>
          <a:bodyPr>
            <a:noAutofit/>
          </a:bodyPr>
          <a:lstStyle/>
          <a:p>
            <a:r>
              <a:rPr lang="en-AU" sz="6600" dirty="0">
                <a:solidFill>
                  <a:srgbClr val="C00000"/>
                </a:solidFill>
              </a:rPr>
              <a:t>Part 1:</a:t>
            </a:r>
            <a:br>
              <a:rPr lang="en-AU" sz="6600" dirty="0"/>
            </a:br>
            <a:br>
              <a:rPr lang="en-AU" sz="1200" dirty="0"/>
            </a:br>
            <a:r>
              <a:rPr lang="en-AU" sz="6600" dirty="0"/>
              <a:t>What you want and what I did</a:t>
            </a:r>
          </a:p>
        </p:txBody>
      </p:sp>
    </p:spTree>
    <p:extLst>
      <p:ext uri="{BB962C8B-B14F-4D97-AF65-F5344CB8AC3E}">
        <p14:creationId xmlns:p14="http://schemas.microsoft.com/office/powerpoint/2010/main" val="549175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12EE4-066B-7A22-6678-FFFEC73E0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61D902-C3BE-C92C-4353-6BD9364EE118}"/>
              </a:ext>
            </a:extLst>
          </p:cNvPr>
          <p:cNvSpPr txBox="1"/>
          <p:nvPr/>
        </p:nvSpPr>
        <p:spPr>
          <a:xfrm>
            <a:off x="695324" y="368300"/>
            <a:ext cx="7640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Summit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22065F-F435-6224-1799-3F1BA7E471C4}"/>
              </a:ext>
            </a:extLst>
          </p:cNvPr>
          <p:cNvSpPr txBox="1"/>
          <p:nvPr/>
        </p:nvSpPr>
        <p:spPr>
          <a:xfrm>
            <a:off x="695324" y="1370725"/>
            <a:ext cx="10786433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“The summit brings together 300+ leaders in Queensland’s mental health, alcohol and other drugs, and suicide prevention sectors. It is intended to be a catalyst to </a:t>
            </a:r>
            <a:r>
              <a:rPr kumimoji="0" lang="en-GB" sz="40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align leaders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develop solutions to problems, introduce new strategies, fuel collaboration, harness the collective knowledge of sector leaders and drive the reform agenda forward.”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D1A46A-487F-8CC0-32B6-A3AA565A0892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255136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6D4E7-E3A5-EF95-4614-EE73A6E20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CB9E2E-220F-E16C-32C5-0366A94D0CE2}"/>
              </a:ext>
            </a:extLst>
          </p:cNvPr>
          <p:cNvSpPr txBox="1"/>
          <p:nvPr/>
        </p:nvSpPr>
        <p:spPr>
          <a:xfrm>
            <a:off x="695324" y="368300"/>
            <a:ext cx="7640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Summit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959763-8358-A100-2710-C1CB67ED42E4}"/>
              </a:ext>
            </a:extLst>
          </p:cNvPr>
          <p:cNvSpPr txBox="1"/>
          <p:nvPr/>
        </p:nvSpPr>
        <p:spPr>
          <a:xfrm>
            <a:off x="695324" y="1370725"/>
            <a:ext cx="11496676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“Our job is to encourage and facilitate change to improve the mental health and wellbeing of all Queenslanders, with a focus on: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● improving the mental health and wellbeing of all Queenslanders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● preventing and reducing the impact of mental illness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● preventing and reducing the impact of problematic alcohol and other drug use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● preventing and reducing the impact of suicide”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808277-BC8F-DFA0-2C08-BE80D465DFEB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73716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05F62-7F0B-0E4A-B7BB-78803A89E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73284F-184B-FC9A-4B4A-57FFE89D0DDD}"/>
              </a:ext>
            </a:extLst>
          </p:cNvPr>
          <p:cNvSpPr txBox="1"/>
          <p:nvPr/>
        </p:nvSpPr>
        <p:spPr>
          <a:xfrm>
            <a:off x="695324" y="368300"/>
            <a:ext cx="7640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Summit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1890EE-A28B-1A7A-9C43-F9AFB5A8EB09}"/>
              </a:ext>
            </a:extLst>
          </p:cNvPr>
          <p:cNvSpPr txBox="1"/>
          <p:nvPr/>
        </p:nvSpPr>
        <p:spPr>
          <a:xfrm>
            <a:off x="695324" y="1370725"/>
            <a:ext cx="11496676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“Leading Reform Summit key themes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● State of the State – the reform landscape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● System design that starts with people, place, and partnerships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● Where do we need to go – what if we started with wellbeing?”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44ED82-D193-59A4-5A0A-88DC8A1DD6DC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318384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09D51-9477-7E27-3E6C-B2C7B8EFD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7E91EB-CC84-69AC-5D3B-62D08E739572}"/>
              </a:ext>
            </a:extLst>
          </p:cNvPr>
          <p:cNvSpPr txBox="1"/>
          <p:nvPr/>
        </p:nvSpPr>
        <p:spPr>
          <a:xfrm>
            <a:off x="695324" y="368300"/>
            <a:ext cx="7640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Summit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3C7859-62E3-0560-24BB-88C1C4D8EE7F}"/>
              </a:ext>
            </a:extLst>
          </p:cNvPr>
          <p:cNvSpPr txBox="1"/>
          <p:nvPr/>
        </p:nvSpPr>
        <p:spPr>
          <a:xfrm>
            <a:off x="695324" y="1370725"/>
            <a:ext cx="11496676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“Leading Reform Summit key themes continued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● The role of funding in driving reform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● Implementing evidence-based mental health care at scale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● Young people’s voices: what a future Queensland system must deliver”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BB57E8-E1D0-0304-333E-61038851AABD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235154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A5396-5408-04F3-D47A-5E79086CF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72C2C5-A1E8-8C07-9575-265AC1B334A0}"/>
              </a:ext>
            </a:extLst>
          </p:cNvPr>
          <p:cNvSpPr txBox="1"/>
          <p:nvPr/>
        </p:nvSpPr>
        <p:spPr>
          <a:xfrm>
            <a:off x="695324" y="368300"/>
            <a:ext cx="7640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response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7DF6A8-B6D6-2874-8E67-F260E34EAB86}"/>
              </a:ext>
            </a:extLst>
          </p:cNvPr>
          <p:cNvSpPr txBox="1"/>
          <p:nvPr/>
        </p:nvSpPr>
        <p:spPr>
          <a:xfrm>
            <a:off x="593724" y="1531951"/>
            <a:ext cx="1078643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 </a:t>
            </a:r>
            <a:r>
              <a:rPr lang="en-GB" sz="4000" dirty="0">
                <a:solidFill>
                  <a:prstClr val="black"/>
                </a:solidFill>
                <a:latin typeface="Arial"/>
                <a:cs typeface="Arial"/>
              </a:rPr>
              <a:t>we are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doing all that but </a:t>
            </a:r>
            <a:r>
              <a:rPr lang="en-GB" sz="4000" dirty="0">
                <a:solidFill>
                  <a:prstClr val="black"/>
                </a:solidFill>
                <a:cs typeface="Arial"/>
              </a:rPr>
              <a:t>let’s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especially focus </a:t>
            </a:r>
            <a:r>
              <a:rPr lang="en-GB" sz="4000" dirty="0">
                <a:solidFill>
                  <a:prstClr val="black"/>
                </a:solidFill>
                <a:latin typeface="Arial"/>
                <a:cs typeface="Arial"/>
              </a:rPr>
              <a:t>on: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ED44B7-E5E8-7CE1-339B-A23BF7DB3AE9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C229BA-32D9-A819-E734-E7D333EE37F6}"/>
              </a:ext>
            </a:extLst>
          </p:cNvPr>
          <p:cNvSpPr txBox="1"/>
          <p:nvPr/>
        </p:nvSpPr>
        <p:spPr>
          <a:xfrm>
            <a:off x="593724" y="3429000"/>
            <a:ext cx="10786433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6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implementing evidence-based mental health care at scale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657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D4CAB-60C7-B140-AE2A-9AE2B101C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E692C3-015F-4D1E-8605-DF262BD9B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0" y="1449388"/>
            <a:ext cx="6398724" cy="4856162"/>
          </a:xfrm>
        </p:spPr>
        <p:txBody>
          <a:bodyPr>
            <a:noAutofit/>
          </a:bodyPr>
          <a:lstStyle/>
          <a:p>
            <a:r>
              <a:rPr lang="en-AU" sz="6600" dirty="0">
                <a:solidFill>
                  <a:srgbClr val="C00000"/>
                </a:solidFill>
              </a:rPr>
              <a:t>Part 2:</a:t>
            </a:r>
            <a:br>
              <a:rPr lang="en-AU" sz="6600" dirty="0"/>
            </a:br>
            <a:br>
              <a:rPr lang="en-AU" sz="1200" dirty="0"/>
            </a:br>
            <a:r>
              <a:rPr lang="en-AU" sz="6600" dirty="0"/>
              <a:t>My perspective</a:t>
            </a:r>
          </a:p>
        </p:txBody>
      </p:sp>
    </p:spTree>
    <p:extLst>
      <p:ext uri="{BB962C8B-B14F-4D97-AF65-F5344CB8AC3E}">
        <p14:creationId xmlns:p14="http://schemas.microsoft.com/office/powerpoint/2010/main" val="1942288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239A7-9E77-42AE-A39E-D5362554E7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325" y="1557338"/>
            <a:ext cx="5008788" cy="3450091"/>
          </a:xfrm>
        </p:spPr>
        <p:txBody>
          <a:bodyPr>
            <a:noAutofit/>
          </a:bodyPr>
          <a:lstStyle/>
          <a:p>
            <a:r>
              <a:rPr lang="en-AU" sz="7200">
                <a:latin typeface="Arial" panose="020B0604020202020204" pitchFamily="34" charset="0"/>
                <a:cs typeface="Arial" panose="020B0604020202020204" pitchFamily="34" charset="0"/>
              </a:rPr>
              <a:t>Just three numbers </a:t>
            </a:r>
            <a:r>
              <a:rPr lang="en-AU" sz="7200" b="1">
                <a:latin typeface="Arial" panose="020B0604020202020204" pitchFamily="34" charset="0"/>
                <a:cs typeface="Arial" panose="020B0604020202020204" pitchFamily="34" charset="0"/>
              </a:rPr>
              <a:t>– 60:30:10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3F7BD-1E12-4677-ACA8-F119084B7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789" y="190500"/>
            <a:ext cx="6429375" cy="6477000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7765E66F-3C60-2E6B-395D-54055CE019FF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B677B7-9956-C26B-D165-FFFA3BF058FC}"/>
              </a:ext>
            </a:extLst>
          </p:cNvPr>
          <p:cNvSpPr txBox="1"/>
          <p:nvPr/>
        </p:nvSpPr>
        <p:spPr>
          <a:xfrm>
            <a:off x="318807" y="5282676"/>
            <a:ext cx="5400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[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Braithwaite, J.,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Glasziou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P. &amp; Westbrook, J. (2020). The three numbers you need to know about healthcare: the 60-30-10 Challenge.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BMC Medicine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10.1186/s12916-020-01563-4]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099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7E2A5-5AC2-B83A-727F-33DA36F06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Acknowledgement of Country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2B449-0F41-089E-3D85-64C1011AC2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922638"/>
            <a:ext cx="8542867" cy="443830"/>
          </a:xfrm>
        </p:spPr>
        <p:txBody>
          <a:bodyPr>
            <a:normAutofit fontScale="85000" lnSpcReduction="20000"/>
          </a:bodyPr>
          <a:lstStyle/>
          <a:p>
            <a:r>
              <a:rPr lang="en-AU" sz="1800"/>
              <a:t>The artwork Circles of the Night Sky is created by Professor Liz Cameron,</a:t>
            </a:r>
          </a:p>
          <a:p>
            <a:r>
              <a:rPr lang="en-AU" sz="1800"/>
              <a:t> </a:t>
            </a:r>
            <a:r>
              <a:rPr lang="en-AU" sz="1800" err="1"/>
              <a:t>Dharug</a:t>
            </a:r>
            <a:r>
              <a:rPr lang="en-AU" sz="1800"/>
              <a:t> woman and Macquarie University alumnus</a:t>
            </a:r>
          </a:p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F5074-3A1D-8E2F-B109-6A225F28D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51BDAE-8196-4394-652D-0019C81A6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570638"/>
            <a:ext cx="4786219" cy="4725803"/>
          </a:xfrm>
          <a:prstGeom prst="rect">
            <a:avLst/>
          </a:prstGeom>
        </p:spPr>
      </p:pic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1CBDE279-A36D-C306-A107-4F562884A5B6}"/>
              </a:ext>
            </a:extLst>
          </p:cNvPr>
          <p:cNvSpPr txBox="1">
            <a:spLocks/>
          </p:cNvSpPr>
          <p:nvPr/>
        </p:nvSpPr>
        <p:spPr>
          <a:xfrm>
            <a:off x="6096000" y="1570638"/>
            <a:ext cx="5568388" cy="4606324"/>
          </a:xfrm>
          <a:prstGeom prst="rect">
            <a:avLst/>
          </a:prstGeom>
        </p:spPr>
        <p:txBody>
          <a:bodyPr vert="horz" lIns="0" tIns="45720" rIns="91440" bIns="45720" numCol="1" spcCol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We acknowledge the traditional custodians of the land on which Macquarie University is situated, the </a:t>
            </a:r>
            <a:r>
              <a:rPr kumimoji="0" lang="en-AU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Wallumattagal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 people of the </a:t>
            </a:r>
            <a:r>
              <a:rPr kumimoji="0" lang="en-AU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Dharug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 nation, whose cultures and customs have nurtured, and continue to nurture, this land since the Dreamtime.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We pay our respects to all First Nations People joining us today and to Elders past, present and emerging.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083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C19EF-7BC5-79FB-E024-D41BB12E3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Image result for wasted money\">
            <a:extLst>
              <a:ext uri="{FF2B5EF4-FFF2-40B4-BE49-F238E27FC236}">
                <a16:creationId xmlns:a16="http://schemas.microsoft.com/office/drawing/2014/main" id="{2E609ACA-FD17-1AA1-6EC5-8AE3B7BAA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r="3869"/>
          <a:stretch/>
        </p:blipFill>
        <p:spPr bwMode="auto">
          <a:xfrm>
            <a:off x="165053" y="1657500"/>
            <a:ext cx="5196768" cy="4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2F1672-A14E-00B0-D366-64A59268A492}"/>
              </a:ext>
            </a:extLst>
          </p:cNvPr>
          <p:cNvSpPr/>
          <p:nvPr/>
        </p:nvSpPr>
        <p:spPr>
          <a:xfrm>
            <a:off x="5361822" y="1657498"/>
            <a:ext cx="6830178" cy="427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87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60%: </a:t>
            </a:r>
            <a:r>
              <a:rPr kumimoji="0" lang="en-AU" sz="387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Delivery of care in-line with level one evidence </a:t>
            </a:r>
            <a:br>
              <a:rPr kumimoji="0" lang="en-AU" sz="387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en-AU" sz="387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AU" sz="387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30%: </a:t>
            </a:r>
            <a:r>
              <a:rPr kumimoji="0" lang="en-AU" sz="387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Wasteful health expenditure</a:t>
            </a:r>
            <a:br>
              <a:rPr kumimoji="0" lang="en-AU" sz="387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en-AU" sz="387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AU" sz="387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10%: </a:t>
            </a:r>
            <a:r>
              <a:rPr kumimoji="0" lang="en-AU" sz="387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Rate of adverse events </a:t>
            </a:r>
            <a:endParaRPr kumimoji="0" lang="en-US" sz="38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3D743-1BC6-BEA8-5E73-40E9B1E8E1AB}"/>
              </a:ext>
            </a:extLst>
          </p:cNvPr>
          <p:cNvSpPr txBox="1"/>
          <p:nvPr/>
        </p:nvSpPr>
        <p:spPr>
          <a:xfrm>
            <a:off x="695325" y="-67366"/>
            <a:ext cx="89955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Existing Situation: </a:t>
            </a:r>
            <a:b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60-30-10 Challenge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CD7DFE-50AD-652E-D4B9-E074B0A0DE30}"/>
              </a:ext>
            </a:extLst>
          </p:cNvPr>
          <p:cNvSpPr txBox="1"/>
          <p:nvPr/>
        </p:nvSpPr>
        <p:spPr>
          <a:xfrm>
            <a:off x="832669" y="6287868"/>
            <a:ext cx="10966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[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Braithwaite et al. (2020). The three numbers you need to know about healthcare: the 60-30-10 Challenge.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BMC Medicine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10.1186/s12916-020-01563-4]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2C5030-AD58-0A94-5ABA-2345823BEA92}"/>
              </a:ext>
            </a:extLst>
          </p:cNvPr>
          <p:cNvGrpSpPr/>
          <p:nvPr/>
        </p:nvGrpSpPr>
        <p:grpSpPr>
          <a:xfrm>
            <a:off x="165053" y="1379183"/>
            <a:ext cx="11749041" cy="4870586"/>
            <a:chOff x="165053" y="1379183"/>
            <a:chExt cx="11749041" cy="48705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3D8BD84-16AA-9ACE-A52D-A427D5051F80}"/>
                </a:ext>
              </a:extLst>
            </p:cNvPr>
            <p:cNvSpPr/>
            <p:nvPr/>
          </p:nvSpPr>
          <p:spPr>
            <a:xfrm>
              <a:off x="165053" y="1379183"/>
              <a:ext cx="11749041" cy="4870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" name="Content Placeholder 8">
              <a:extLst>
                <a:ext uri="{FF2B5EF4-FFF2-40B4-BE49-F238E27FC236}">
                  <a16:creationId xmlns:a16="http://schemas.microsoft.com/office/drawing/2014/main" id="{01FDE6A6-B053-4ADC-520D-1BA9E7B55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56" t="15099" r="2677" b="1513"/>
            <a:stretch>
              <a:fillRect/>
            </a:stretch>
          </p:blipFill>
          <p:spPr>
            <a:xfrm>
              <a:off x="832669" y="1881238"/>
              <a:ext cx="8139881" cy="4368531"/>
            </a:xfrm>
            <a:prstGeom prst="rect">
              <a:avLst/>
            </a:prstGeom>
          </p:spPr>
        </p:pic>
        <p:pic>
          <p:nvPicPr>
            <p:cNvPr id="6" name="Content Placeholder 8">
              <a:extLst>
                <a:ext uri="{FF2B5EF4-FFF2-40B4-BE49-F238E27FC236}">
                  <a16:creationId xmlns:a16="http://schemas.microsoft.com/office/drawing/2014/main" id="{461C34DA-3070-2EA7-3622-81C2C0FFC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56" t="136" r="2677" b="93331"/>
            <a:stretch>
              <a:fillRect/>
            </a:stretch>
          </p:blipFill>
          <p:spPr>
            <a:xfrm>
              <a:off x="832669" y="1500883"/>
              <a:ext cx="8139881" cy="3422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307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4B902091-2B21-44C4-A945-95EB864BA9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34" end="2876.634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494"/>
            <a:ext cx="12192000" cy="68689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C07F1D-D365-4153-99BE-FD10F3EE06B9}"/>
              </a:ext>
            </a:extLst>
          </p:cNvPr>
          <p:cNvSpPr/>
          <p:nvPr/>
        </p:nvSpPr>
        <p:spPr>
          <a:xfrm>
            <a:off x="-25400" y="2879878"/>
            <a:ext cx="12192000" cy="1620532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5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8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475212-2B1F-4F9F-8212-575D9D28BC15}"/>
              </a:ext>
            </a:extLst>
          </p:cNvPr>
          <p:cNvSpPr/>
          <p:nvPr/>
        </p:nvSpPr>
        <p:spPr>
          <a:xfrm>
            <a:off x="-25400" y="3189685"/>
            <a:ext cx="121538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5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numbers seem to have flatlined</a:t>
            </a:r>
            <a:endParaRPr kumimoji="0" lang="en-US" sz="4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04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6AB73-A21A-AA45-DF45-815F33C45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1FBACF-E454-1E15-C3B0-6E72F0D5810C}"/>
              </a:ext>
            </a:extLst>
          </p:cNvPr>
          <p:cNvSpPr txBox="1"/>
          <p:nvPr/>
        </p:nvSpPr>
        <p:spPr>
          <a:xfrm>
            <a:off x="497103" y="1839727"/>
            <a:ext cx="1119779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takes an average of </a:t>
            </a:r>
            <a:r>
              <a:rPr kumimoji="0" lang="en-AU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</a:t>
            </a:r>
            <a:r>
              <a:rPr kumimoji="0" lang="en-AU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years for only </a:t>
            </a:r>
            <a:r>
              <a:rPr kumimoji="0" lang="en-AU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14%</a:t>
            </a: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AU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new scientific discoveries to enter day-to-day clinical practice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C2304-949D-E824-1352-769938E46506}"/>
              </a:ext>
            </a:extLst>
          </p:cNvPr>
          <p:cNvSpPr txBox="1"/>
          <p:nvPr/>
        </p:nvSpPr>
        <p:spPr>
          <a:xfrm>
            <a:off x="695325" y="368300"/>
            <a:ext cx="89955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Also …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153B40-5822-B9D6-4E61-B0CDFDA1C8A6}"/>
              </a:ext>
            </a:extLst>
          </p:cNvPr>
          <p:cNvSpPr txBox="1"/>
          <p:nvPr/>
        </p:nvSpPr>
        <p:spPr>
          <a:xfrm>
            <a:off x="6095999" y="6273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[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Balas &amp; Boren. (2020). Managing Clinical Knowledge for Health Care Improvement.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Yearbook of Medical Informatics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6F07BC-6FF7-D072-9434-68B48C8FDC1E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696609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D5B824B-E4D3-307F-A76D-F8D45B6A1A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68806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98A0D4-C470-4C0A-83E7-48EE6EF6F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854"/>
            <a:ext cx="12192000" cy="52712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FB0215-ED98-4ADE-B33D-86D6AD7DB1A8}"/>
              </a:ext>
            </a:extLst>
          </p:cNvPr>
          <p:cNvSpPr txBox="1"/>
          <p:nvPr/>
        </p:nvSpPr>
        <p:spPr>
          <a:xfrm>
            <a:off x="6302188" y="6506130"/>
            <a:ext cx="5827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[Cooksey, D. (2006). A review of UK health research funding]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8E914BD-B7DC-4D3F-BD7D-C6F65628E1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325" y="-18066"/>
            <a:ext cx="8947150" cy="852488"/>
          </a:xfrm>
        </p:spPr>
        <p:txBody>
          <a:bodyPr>
            <a:noAutofit/>
          </a:bodyPr>
          <a:lstStyle/>
          <a:p>
            <a:r>
              <a:rPr lang="en-AU" sz="4400"/>
              <a:t>A “solution” - the knowledge pipeline</a:t>
            </a:r>
          </a:p>
        </p:txBody>
      </p:sp>
    </p:spTree>
    <p:extLst>
      <p:ext uri="{BB962C8B-B14F-4D97-AF65-F5344CB8AC3E}">
        <p14:creationId xmlns:p14="http://schemas.microsoft.com/office/powerpoint/2010/main" val="3384060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695324" y="333375"/>
            <a:ext cx="8880475" cy="849313"/>
          </a:xfrm>
        </p:spPr>
        <p:txBody>
          <a:bodyPr>
            <a:noAutofit/>
          </a:bodyPr>
          <a:lstStyle/>
          <a:p>
            <a:r>
              <a:rPr lang="en-AU" sz="4400" dirty="0"/>
              <a:t>But the pipeline is an idealisation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37729" y="1461166"/>
            <a:ext cx="10972800" cy="1065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Blockages and fractures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490663" y="2089150"/>
          <a:ext cx="8416925" cy="410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8272281" imgH="4122630" progId="Visio.Drawing.11">
                  <p:embed/>
                </p:oleObj>
              </mc:Choice>
              <mc:Fallback>
                <p:oleObj name="Visio" r:id="rId4" imgW="8272281" imgH="4122630" progId="Visio.Drawing.11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0663" y="2089150"/>
                        <a:ext cx="8416925" cy="41068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ultiplication Sign 2"/>
          <p:cNvSpPr/>
          <p:nvPr/>
        </p:nvSpPr>
        <p:spPr>
          <a:xfrm>
            <a:off x="3043990" y="2940947"/>
            <a:ext cx="1913021" cy="1612232"/>
          </a:xfrm>
          <a:prstGeom prst="mathMultiply">
            <a:avLst>
              <a:gd name="adj1" fmla="val 0"/>
            </a:avLst>
          </a:prstGeom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Multiplication Sign 11"/>
          <p:cNvSpPr/>
          <p:nvPr/>
        </p:nvSpPr>
        <p:spPr>
          <a:xfrm>
            <a:off x="4616341" y="4396422"/>
            <a:ext cx="1913021" cy="1612232"/>
          </a:xfrm>
          <a:prstGeom prst="mathMultiply">
            <a:avLst>
              <a:gd name="adj1" fmla="val 0"/>
            </a:avLst>
          </a:prstGeom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Multiplication Sign 12"/>
          <p:cNvSpPr/>
          <p:nvPr/>
        </p:nvSpPr>
        <p:spPr>
          <a:xfrm>
            <a:off x="8083216" y="4396422"/>
            <a:ext cx="1913021" cy="1612232"/>
          </a:xfrm>
          <a:prstGeom prst="mathMultiply">
            <a:avLst>
              <a:gd name="adj1" fmla="val 0"/>
            </a:avLst>
          </a:prstGeom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7505700" y="2306972"/>
            <a:ext cx="577516" cy="37750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794458" y="2325983"/>
            <a:ext cx="577516" cy="37750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BDA1BB9C-7B11-F512-A25B-7B58E1E3DC0D}"/>
              </a:ext>
            </a:extLst>
          </p:cNvPr>
          <p:cNvGrpSpPr/>
          <p:nvPr/>
        </p:nvGrpSpPr>
        <p:grpSpPr>
          <a:xfrm>
            <a:off x="9996237" y="3711126"/>
            <a:ext cx="1127565" cy="1647059"/>
            <a:chOff x="9996237" y="3711126"/>
            <a:chExt cx="1127565" cy="1647059"/>
          </a:xfrm>
        </p:grpSpPr>
        <p:cxnSp>
          <p:nvCxnSpPr>
            <p:cNvPr id="11" name="Straight Arrow Connector 10"/>
            <p:cNvCxnSpPr>
              <a:cxnSpLocks/>
            </p:cNvCxnSpPr>
            <p:nvPr/>
          </p:nvCxnSpPr>
          <p:spPr>
            <a:xfrm>
              <a:off x="11087976" y="3711126"/>
              <a:ext cx="0" cy="1647059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cxnSpLocks/>
            </p:cNvCxnSpPr>
            <p:nvPr/>
          </p:nvCxnSpPr>
          <p:spPr>
            <a:xfrm flipH="1">
              <a:off x="9996237" y="3747063"/>
              <a:ext cx="1127565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"/>
          <p:cNvSpPr txBox="1">
            <a:spLocks/>
          </p:cNvSpPr>
          <p:nvPr/>
        </p:nvSpPr>
        <p:spPr>
          <a:xfrm>
            <a:off x="9689905" y="5235756"/>
            <a:ext cx="2796141" cy="1021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Failure</a:t>
            </a:r>
          </a:p>
        </p:txBody>
      </p:sp>
      <p:sp>
        <p:nvSpPr>
          <p:cNvPr id="15" name="Multiplication Sign 14"/>
          <p:cNvSpPr/>
          <p:nvPr/>
        </p:nvSpPr>
        <p:spPr>
          <a:xfrm>
            <a:off x="6349086" y="2784190"/>
            <a:ext cx="1913021" cy="1612232"/>
          </a:xfrm>
          <a:prstGeom prst="mathMultiply">
            <a:avLst>
              <a:gd name="adj1" fmla="val 0"/>
            </a:avLst>
          </a:prstGeom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E6CC44-BB0D-4806-AD32-3C6F20E98DBE}"/>
              </a:ext>
            </a:extLst>
          </p:cNvPr>
          <p:cNvSpPr txBox="1"/>
          <p:nvPr/>
        </p:nvSpPr>
        <p:spPr>
          <a:xfrm>
            <a:off x="159298" y="6488735"/>
            <a:ext cx="9530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[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Westfall et al. (2007). Practice-Based Research —“Blue Highways” on the NIH Roadmap. 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JAMA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051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9" grpId="0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873DDE-6252-4DBD-877E-1C7958DD7A6F}"/>
              </a:ext>
            </a:extLst>
          </p:cNvPr>
          <p:cNvSpPr txBox="1"/>
          <p:nvPr/>
        </p:nvSpPr>
        <p:spPr>
          <a:xfrm>
            <a:off x="695325" y="1863634"/>
            <a:ext cx="10801350" cy="4007968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pipeline model suggests solutions are linear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4DD24D9-8416-3924-4365-AB0A9E04B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68806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1904642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38FB2E-75A3-D780-18EF-EEAD9184D85F}"/>
              </a:ext>
            </a:extLst>
          </p:cNvPr>
          <p:cNvSpPr/>
          <p:nvPr/>
        </p:nvSpPr>
        <p:spPr>
          <a:xfrm>
            <a:off x="688621" y="1317812"/>
            <a:ext cx="10911708" cy="161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873DDE-6252-4DBD-877E-1C7958DD7A6F}"/>
              </a:ext>
            </a:extLst>
          </p:cNvPr>
          <p:cNvSpPr txBox="1"/>
          <p:nvPr/>
        </p:nvSpPr>
        <p:spPr>
          <a:xfrm>
            <a:off x="688621" y="762000"/>
            <a:ext cx="11236679" cy="5667375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health system is not linear but complex – incredibly complex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E5F6FA-00D7-7210-9C3A-82D7ACB1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68806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2000443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1B7C21-788A-1B30-70F6-EA741B36A320}"/>
              </a:ext>
            </a:extLst>
          </p:cNvPr>
          <p:cNvSpPr/>
          <p:nvPr/>
        </p:nvSpPr>
        <p:spPr>
          <a:xfrm>
            <a:off x="476250" y="1329772"/>
            <a:ext cx="11610975" cy="108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98425"/>
            <a:ext cx="10728325" cy="608013"/>
          </a:xfrm>
        </p:spPr>
        <p:txBody>
          <a:bodyPr>
            <a:noAutofit/>
          </a:bodyPr>
          <a:lstStyle/>
          <a:p>
            <a:r>
              <a:rPr lang="en-AU" sz="4530"/>
              <a:t>Complex systems are everywhere</a:t>
            </a:r>
          </a:p>
        </p:txBody>
      </p:sp>
      <p:pic>
        <p:nvPicPr>
          <p:cNvPr id="1026" name="Picture 2" descr="Image result for human b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87" y="3837925"/>
            <a:ext cx="3424674" cy="228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mpu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457" y="796610"/>
            <a:ext cx="4298294" cy="281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61" y="938718"/>
            <a:ext cx="3605269" cy="2403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AB37BB-FF9C-8E64-4B01-31A91F4AA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028" y="4537466"/>
            <a:ext cx="2972285" cy="1981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71F0B0-8AFF-7DE4-6A46-3488BD550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9008" y="3557902"/>
            <a:ext cx="2393502" cy="18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6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397777" y="183288"/>
            <a:ext cx="10706100" cy="852487"/>
          </a:xfrm>
        </p:spPr>
        <p:txBody>
          <a:bodyPr>
            <a:noAutofit/>
          </a:bodyPr>
          <a:lstStyle/>
          <a:p>
            <a:r>
              <a:rPr lang="en-AU" sz="4530" b="1" dirty="0">
                <a:latin typeface="Arial" pitchFamily="34" charset="0"/>
                <a:cs typeface="Arial" pitchFamily="34" charset="0"/>
              </a:rPr>
              <a:t>Two views of the world</a:t>
            </a:r>
            <a:endParaRPr lang="en-AU" sz="453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86758" y="1198705"/>
            <a:ext cx="712557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987" y="1677970"/>
            <a:ext cx="5240921" cy="3703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069" y="1677970"/>
            <a:ext cx="6273557" cy="370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E2E47D-CBD6-4634-872C-D5AAA3EE0343}"/>
              </a:ext>
            </a:extLst>
          </p:cNvPr>
          <p:cNvSpPr txBox="1"/>
          <p:nvPr/>
        </p:nvSpPr>
        <p:spPr>
          <a:xfrm>
            <a:off x="343986" y="5527021"/>
            <a:ext cx="5240921" cy="687035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like this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F8C246-061F-4C74-9068-3D6456ADD546}"/>
              </a:ext>
            </a:extLst>
          </p:cNvPr>
          <p:cNvSpPr txBox="1"/>
          <p:nvPr/>
        </p:nvSpPr>
        <p:spPr>
          <a:xfrm>
            <a:off x="6382386" y="5531783"/>
            <a:ext cx="5240921" cy="687035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Like this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701280-BE7B-D865-A2CA-85F8BF651D26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77993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9694E-AF72-2B1E-98E4-5ABDAF510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646F-9C56-1249-CC3E-09090D9014D0}"/>
              </a:ext>
            </a:extLst>
          </p:cNvPr>
          <p:cNvSpPr txBox="1">
            <a:spLocks/>
          </p:cNvSpPr>
          <p:nvPr/>
        </p:nvSpPr>
        <p:spPr>
          <a:xfrm>
            <a:off x="666816" y="181086"/>
            <a:ext cx="9576519" cy="11367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Complex organisational thinking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A4DCF-E18A-4CDD-69F8-855D9F106C94}"/>
              </a:ext>
            </a:extLst>
          </p:cNvPr>
          <p:cNvSpPr txBox="1"/>
          <p:nvPr/>
        </p:nvSpPr>
        <p:spPr>
          <a:xfrm>
            <a:off x="459852" y="1888368"/>
            <a:ext cx="3179805" cy="3970639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Mental healthcare as a CAS depicted through a Casual Loop Diagram, representing aspects of the dynamic complexity of all the interactions.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BCA9C-DB74-F646-D703-682D860B8905}"/>
              </a:ext>
            </a:extLst>
          </p:cNvPr>
          <p:cNvSpPr txBox="1"/>
          <p:nvPr/>
        </p:nvSpPr>
        <p:spPr>
          <a:xfrm>
            <a:off x="358588" y="6239211"/>
            <a:ext cx="118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[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Braithwaite, 2015. Modelling causal pathways in health services: A critique. Retrieved from: https://www.slideshare.net/CLAHRC_WM/modelling-causal-pathways-in-health-services-critique-jeffreybraithwaite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10E5DE-BE42-0647-87CF-9AAC8B3CF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57" y="1402041"/>
            <a:ext cx="8193755" cy="483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50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88D331-4D81-4798-B7E6-765A8C115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47105C-2F3B-4FC3-8313-159B2F18C9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310F29-7D11-487A-8139-1C948ABEC629}"/>
              </a:ext>
            </a:extLst>
          </p:cNvPr>
          <p:cNvSpPr/>
          <p:nvPr/>
        </p:nvSpPr>
        <p:spPr>
          <a:xfrm>
            <a:off x="251428" y="181429"/>
            <a:ext cx="11703337" cy="6504214"/>
          </a:xfrm>
          <a:prstGeom prst="rect">
            <a:avLst/>
          </a:prstGeom>
          <a:solidFill>
            <a:srgbClr val="E6E4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Placeholder 9">
            <a:extLst>
              <a:ext uri="{FF2B5EF4-FFF2-40B4-BE49-F238E27FC236}">
                <a16:creationId xmlns:a16="http://schemas.microsoft.com/office/drawing/2014/main" id="{43A65255-F076-4864-AFB9-0B345FE493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11"/>
          <a:stretch/>
        </p:blipFill>
        <p:spPr>
          <a:xfrm>
            <a:off x="247914" y="1556720"/>
            <a:ext cx="11710365" cy="5119851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D284FC-6EF8-4335-B9F6-35F1D0463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457" y="3502203"/>
            <a:ext cx="3174822" cy="31748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CB83D9-913A-422C-93F7-884B8780C274}"/>
              </a:ext>
            </a:extLst>
          </p:cNvPr>
          <p:cNvSpPr txBox="1"/>
          <p:nvPr/>
        </p:nvSpPr>
        <p:spPr>
          <a:xfrm>
            <a:off x="560303" y="1737651"/>
            <a:ext cx="10471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BC410A-F2F3-4AE1-AA35-9A5F186034F6}"/>
              </a:ext>
            </a:extLst>
          </p:cNvPr>
          <p:cNvSpPr txBox="1"/>
          <p:nvPr/>
        </p:nvSpPr>
        <p:spPr>
          <a:xfrm>
            <a:off x="720000" y="3010072"/>
            <a:ext cx="59490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Our goal is to co-create high-impact health services and systems research that drives positive change in policy, practice and behaviour for the benefit of all.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aihi.mq.edu.au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65AFBFA-75F2-40F7-AA3D-71AFF106DF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10" y="57548"/>
            <a:ext cx="2487102" cy="1442225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D1D239D3-8801-0E15-3494-3D76B217DA7E}"/>
              </a:ext>
            </a:extLst>
          </p:cNvPr>
          <p:cNvSpPr txBox="1">
            <a:spLocks/>
          </p:cNvSpPr>
          <p:nvPr/>
        </p:nvSpPr>
        <p:spPr>
          <a:xfrm>
            <a:off x="720000" y="6444399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425976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1A985-A796-9116-8E8E-60FD74CB0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227B13-ACE7-280E-8DFF-5961CB70F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7153" y="990826"/>
            <a:ext cx="7132319" cy="5210174"/>
          </a:xfrm>
        </p:spPr>
        <p:txBody>
          <a:bodyPr>
            <a:noAutofit/>
          </a:bodyPr>
          <a:lstStyle/>
          <a:p>
            <a:r>
              <a:rPr lang="en-AU" sz="6600" dirty="0">
                <a:solidFill>
                  <a:srgbClr val="C00000"/>
                </a:solidFill>
              </a:rPr>
              <a:t>Part 3:</a:t>
            </a:r>
            <a:br>
              <a:rPr lang="en-AU" sz="6600" dirty="0">
                <a:solidFill>
                  <a:srgbClr val="C00000"/>
                </a:solidFill>
              </a:rPr>
            </a:br>
            <a:br>
              <a:rPr lang="en-AU" sz="1200" dirty="0">
                <a:solidFill>
                  <a:srgbClr val="C00000"/>
                </a:solidFill>
              </a:rPr>
            </a:br>
            <a:r>
              <a:rPr lang="en-AU" sz="6600" dirty="0"/>
              <a:t>So we need to take a complex systems, EBM approach</a:t>
            </a:r>
          </a:p>
        </p:txBody>
      </p:sp>
    </p:spTree>
    <p:extLst>
      <p:ext uri="{BB962C8B-B14F-4D97-AF65-F5344CB8AC3E}">
        <p14:creationId xmlns:p14="http://schemas.microsoft.com/office/powerpoint/2010/main" val="2979142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076B2-6E39-F4B7-62F9-7AE9B09BA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143554-05FA-3E35-82EE-CFE3800EA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55" y="468336"/>
            <a:ext cx="4677045" cy="5921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F339B8-21E2-D986-949F-8A1668B9FFDF}"/>
              </a:ext>
            </a:extLst>
          </p:cNvPr>
          <p:cNvSpPr txBox="1"/>
          <p:nvPr/>
        </p:nvSpPr>
        <p:spPr>
          <a:xfrm>
            <a:off x="5362574" y="1308229"/>
            <a:ext cx="6477271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Mental health services </a:t>
            </a:r>
            <a:r>
              <a:rPr kumimoji="0" lang="en-US" sz="44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conceptualised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as complex adaptive systems: what can be learned?</a:t>
            </a:r>
            <a:endParaRPr kumimoji="0" lang="en-US" sz="44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05A82A-A0C5-832C-434A-D3599EFBA5E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0" t="10409" r="7383" b="1554"/>
          <a:stretch>
            <a:fillRect/>
          </a:stretch>
        </p:blipFill>
        <p:spPr bwMode="auto">
          <a:xfrm>
            <a:off x="9337569" y="4881353"/>
            <a:ext cx="1510135" cy="1664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S:\All Staff\CHRIS Photos 2017\2017-03-30-Paul_Wright-1234.jpg">
            <a:extLst>
              <a:ext uri="{FF2B5EF4-FFF2-40B4-BE49-F238E27FC236}">
                <a16:creationId xmlns:a16="http://schemas.microsoft.com/office/drawing/2014/main" id="{A12D5E5E-BA9D-F4F5-CBC8-C56858144F3B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" t="10519" r="7049" b="27333"/>
          <a:stretch>
            <a:fillRect/>
          </a:stretch>
        </p:blipFill>
        <p:spPr bwMode="auto">
          <a:xfrm>
            <a:off x="7611511" y="4853727"/>
            <a:ext cx="1509455" cy="1664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111D28-3BCA-3E9E-D4F6-C8461E31CE6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b="21403"/>
          <a:stretch>
            <a:fillRect/>
          </a:stretch>
        </p:blipFill>
        <p:spPr bwMode="auto">
          <a:xfrm>
            <a:off x="5902280" y="4881354"/>
            <a:ext cx="1492628" cy="1664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4285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E68C6-343F-E683-099E-B3F8376AB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F31FB833-806B-9CF3-56E1-B4EDB44753E7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853BC7-C332-8ED5-49FB-36E3D14F26E5}"/>
              </a:ext>
            </a:extLst>
          </p:cNvPr>
          <p:cNvSpPr/>
          <p:nvPr/>
        </p:nvSpPr>
        <p:spPr>
          <a:xfrm>
            <a:off x="9797143" y="2786743"/>
            <a:ext cx="23948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[Long et al, 2025</a:t>
            </a:r>
            <a:r>
              <a:rPr lang="en-A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Rich picture of addiction for Prof Dan Lubman and Turning Point]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727BE7-A846-7F8C-1B2A-1625F6ECF55B}"/>
              </a:ext>
            </a:extLst>
          </p:cNvPr>
          <p:cNvSpPr txBox="1">
            <a:spLocks/>
          </p:cNvSpPr>
          <p:nvPr/>
        </p:nvSpPr>
        <p:spPr>
          <a:xfrm>
            <a:off x="252548" y="-71482"/>
            <a:ext cx="10284823" cy="982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rPr>
              <a:t>To show the power of multiple perspectives – draw a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97EF2-7A5B-59BA-F827-EBCBD5FCF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753946" cy="689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4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91034-62D7-376A-E633-C37224F65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68BFD-FF04-58B2-FAA8-E71F1A3EA1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136" y="1853173"/>
            <a:ext cx="3500157" cy="3955956"/>
          </a:xfrm>
        </p:spPr>
        <p:txBody>
          <a:bodyPr>
            <a:noAutofit/>
          </a:bodyPr>
          <a:lstStyle/>
          <a:p>
            <a:r>
              <a:rPr lang="en-AU" sz="4400" dirty="0">
                <a:latin typeface="Arial" panose="020B0604020202020204" pitchFamily="34" charset="0"/>
                <a:cs typeface="Arial" panose="020B0604020202020204" pitchFamily="34" charset="0"/>
              </a:rPr>
              <a:t>Better than 60% in Australian kids’ mental health</a:t>
            </a:r>
            <a:endParaRPr lang="en-A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447604-8082-DA86-4269-D1F8C663C83A}"/>
              </a:ext>
            </a:extLst>
          </p:cNvPr>
          <p:cNvSpPr txBox="1"/>
          <p:nvPr/>
        </p:nvSpPr>
        <p:spPr>
          <a:xfrm>
            <a:off x="160963" y="6194067"/>
            <a:ext cx="4277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[Braithwaite 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et al.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(2018).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CareTrack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Kids study. </a:t>
            </a:r>
            <a:r>
              <a:rPr lang="en-US" sz="1600" i="1" dirty="0">
                <a:solidFill>
                  <a:prstClr val="black"/>
                </a:solidFill>
                <a:cs typeface="Arial" panose="020B0604020202020204" pitchFamily="34" charset="0"/>
              </a:rPr>
              <a:t>JAMA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doi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 </a:t>
            </a:r>
            <a:r>
              <a:rPr lang="en-AU" sz="1600" dirty="0"/>
              <a:t>10.1001/jama.2018.0162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]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012ACD1-2B76-3FBF-DC61-0FE70CE8BF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6276332"/>
              </p:ext>
            </p:extLst>
          </p:nvPr>
        </p:nvGraphicFramePr>
        <p:xfrm>
          <a:off x="4438435" y="842482"/>
          <a:ext cx="7592602" cy="6015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9F93B876-D62C-4986-DD14-715488039519}"/>
              </a:ext>
            </a:extLst>
          </p:cNvPr>
          <p:cNvSpPr txBox="1">
            <a:spLocks/>
          </p:cNvSpPr>
          <p:nvPr/>
        </p:nvSpPr>
        <p:spPr>
          <a:xfrm>
            <a:off x="695324" y="333375"/>
            <a:ext cx="8880475" cy="8493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T</a:t>
            </a:r>
            <a:r>
              <a:rPr lang="en-AU" sz="4400" dirty="0"/>
              <a:t>he </a:t>
            </a:r>
            <a:r>
              <a:rPr lang="en-AU" sz="4400" dirty="0" err="1"/>
              <a:t>CareTrack</a:t>
            </a:r>
            <a:r>
              <a:rPr lang="en-AU" sz="4400" dirty="0"/>
              <a:t> Kids study</a:t>
            </a:r>
          </a:p>
        </p:txBody>
      </p:sp>
    </p:spTree>
    <p:extLst>
      <p:ext uri="{BB962C8B-B14F-4D97-AF65-F5344CB8AC3E}">
        <p14:creationId xmlns:p14="http://schemas.microsoft.com/office/powerpoint/2010/main" val="2296358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336770" y="410390"/>
            <a:ext cx="10216580" cy="960904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Complexity Science in Health Care: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1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 White Paper</a:t>
            </a:r>
            <a:endParaRPr kumimoji="0" lang="en-AU" sz="4400" b="1" i="1" u="none" strike="noStrike" kern="1200" cap="sm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45C3D14-F3A8-1C7C-91B6-B1E072B39573}"/>
              </a:ext>
            </a:extLst>
          </p:cNvPr>
          <p:cNvSpPr txBox="1">
            <a:spLocks/>
          </p:cNvSpPr>
          <p:nvPr/>
        </p:nvSpPr>
        <p:spPr>
          <a:xfrm>
            <a:off x="695325" y="6626683"/>
            <a:ext cx="7111667" cy="21878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166FE4-DB57-1A20-6838-28F9CB7E68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59" t="5713" r="7998" b="6724"/>
          <a:stretch>
            <a:fillRect/>
          </a:stretch>
        </p:blipFill>
        <p:spPr>
          <a:xfrm>
            <a:off x="633430" y="1462295"/>
            <a:ext cx="3489782" cy="51702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77BB3A3-EEDE-12DF-8418-65AA5C7B8468}"/>
              </a:ext>
            </a:extLst>
          </p:cNvPr>
          <p:cNvGrpSpPr/>
          <p:nvPr/>
        </p:nvGrpSpPr>
        <p:grpSpPr>
          <a:xfrm>
            <a:off x="4150107" y="2013061"/>
            <a:ext cx="7838709" cy="3747431"/>
            <a:chOff x="4150107" y="2013061"/>
            <a:chExt cx="7838709" cy="3747431"/>
          </a:xfrm>
        </p:grpSpPr>
        <p:pic>
          <p:nvPicPr>
            <p:cNvPr id="27" name="Picture 26" descr="IMG_6769">
              <a:extLst>
                <a:ext uri="{FF2B5EF4-FFF2-40B4-BE49-F238E27FC236}">
                  <a16:creationId xmlns:a16="http://schemas.microsoft.com/office/drawing/2014/main" id="{B69B4E9E-6AD6-B03A-5BB4-BC117BE8532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88"/>
            <a:stretch/>
          </p:blipFill>
          <p:spPr bwMode="auto">
            <a:xfrm>
              <a:off x="4612759" y="2013061"/>
              <a:ext cx="1510136" cy="173741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8" name="Picture 27" descr="S:\All Staff\CHRIS Photos 2017\2017-03-30-Paul_Wright-1234.jpg">
              <a:extLst>
                <a:ext uri="{FF2B5EF4-FFF2-40B4-BE49-F238E27FC236}">
                  <a16:creationId xmlns:a16="http://schemas.microsoft.com/office/drawing/2014/main" id="{84C9D8F2-8AF8-2CC1-5E9E-7660324602BB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0" t="4635" r="5669" b="32146"/>
            <a:stretch/>
          </p:blipFill>
          <p:spPr bwMode="auto">
            <a:xfrm>
              <a:off x="6360166" y="2063352"/>
              <a:ext cx="1509455" cy="163682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9" name="Picture 28" descr="/Volumes/aihi/All Staff/CHRIS Photos 2017/2017-03-30-Paul_Wright-1195.jpg">
              <a:extLst>
                <a:ext uri="{FF2B5EF4-FFF2-40B4-BE49-F238E27FC236}">
                  <a16:creationId xmlns:a16="http://schemas.microsoft.com/office/drawing/2014/main" id="{2064E83C-B857-2FF7-5D93-B3A7B970F833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7" r="6099" b="37662"/>
            <a:stretch/>
          </p:blipFill>
          <p:spPr bwMode="auto">
            <a:xfrm>
              <a:off x="8240982" y="2049540"/>
              <a:ext cx="1492628" cy="166445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1F3708-4CF9-E8A5-5BD0-71A23D8A8E18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7" t="17917" r="22648" b="25621"/>
            <a:stretch/>
          </p:blipFill>
          <p:spPr bwMode="auto">
            <a:xfrm>
              <a:off x="9988390" y="2046438"/>
              <a:ext cx="1469687" cy="161726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3DD6A7-024F-C012-6EB1-3484263918E5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0107" y="3898106"/>
              <a:ext cx="1422231" cy="1791885"/>
            </a:xfrm>
            <a:prstGeom prst="rect">
              <a:avLst/>
            </a:prstGeom>
          </p:spPr>
        </p:pic>
        <p:pic>
          <p:nvPicPr>
            <p:cNvPr id="32" name="Afbeelding 1">
              <a:extLst>
                <a:ext uri="{FF2B5EF4-FFF2-40B4-BE49-F238E27FC236}">
                  <a16:creationId xmlns:a16="http://schemas.microsoft.com/office/drawing/2014/main" id="{C3E4D053-1442-340F-D1CD-3B6654A01CD9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0311" y="4041987"/>
              <a:ext cx="1507048" cy="15537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 descr="Macintosh HD:Users:jessherkes:Desktop:IMG_0108.jpg">
              <a:extLst>
                <a:ext uri="{FF2B5EF4-FFF2-40B4-BE49-F238E27FC236}">
                  <a16:creationId xmlns:a16="http://schemas.microsoft.com/office/drawing/2014/main" id="{8D081112-E7E9-DDF1-3ACB-DFCD23EB05C9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62" t="21549" r="5357" b="25831"/>
            <a:stretch/>
          </p:blipFill>
          <p:spPr bwMode="auto">
            <a:xfrm>
              <a:off x="7315779" y="3968426"/>
              <a:ext cx="1566319" cy="16512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  <a:ext uri="{53640926-AAD7-44d8-BBD7-CCE9431645EC}">
                <a14:shadowObscured xmlns:lc="http://schemas.openxmlformats.org/drawingml/2006/lockedCanvas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  </a:ext>
            </a:extLst>
          </p:spPr>
        </p:pic>
        <p:pic>
          <p:nvPicPr>
            <p:cNvPr id="34" name="Picture 33" descr="C:\Users\mq20161068\AppData\Local\Microsoft\Windows\Temporary Internet Files\Content.Outlook\QH50NOBZ\2017-03-30-Paul_Wright-1761 (002).jpg">
              <a:extLst>
                <a:ext uri="{FF2B5EF4-FFF2-40B4-BE49-F238E27FC236}">
                  <a16:creationId xmlns:a16="http://schemas.microsoft.com/office/drawing/2014/main" id="{CD0CF6DB-9129-C5E7-CAC0-D15504E26199}"/>
                </a:ext>
              </a:extLst>
            </p:cNvPr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1" t="3598" r="11515" b="29700"/>
            <a:stretch/>
          </p:blipFill>
          <p:spPr bwMode="auto">
            <a:xfrm>
              <a:off x="9013518" y="3968427"/>
              <a:ext cx="1437077" cy="17920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5" name="Picture 34" descr="C:\Users\mq20151785\AppData\Local\Microsoft\Windows\INetCache\Content.Word\Kristiana.jpg">
              <a:extLst>
                <a:ext uri="{FF2B5EF4-FFF2-40B4-BE49-F238E27FC236}">
                  <a16:creationId xmlns:a16="http://schemas.microsoft.com/office/drawing/2014/main" id="{EDC67FD3-6E8E-55C9-A8FC-03E1F3F10671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98" b="26298"/>
            <a:stretch/>
          </p:blipFill>
          <p:spPr bwMode="auto">
            <a:xfrm>
              <a:off x="10586753" y="3968427"/>
              <a:ext cx="1402063" cy="174548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2146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C7079E-9996-459F-B18B-3A12BB9A1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9162231" cy="648000"/>
          </a:xfrm>
        </p:spPr>
        <p:txBody>
          <a:bodyPr>
            <a:noAutofit/>
          </a:bodyPr>
          <a:lstStyle/>
          <a:p>
            <a:r>
              <a:rPr lang="en-AU" sz="4400">
                <a:latin typeface="Arial" panose="020B0604020202020204" pitchFamily="34" charset="0"/>
                <a:cs typeface="Arial" panose="020B0604020202020204" pitchFamily="34" charset="0"/>
              </a:rPr>
              <a:t>Key features of complexity in health and mental health care</a:t>
            </a:r>
            <a:endParaRPr lang="en-AU" sz="440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8F86F7A3-AB98-4980-8542-4CAC7B5933A5}"/>
              </a:ext>
            </a:extLst>
          </p:cNvPr>
          <p:cNvSpPr txBox="1">
            <a:spLocks/>
          </p:cNvSpPr>
          <p:nvPr/>
        </p:nvSpPr>
        <p:spPr>
          <a:xfrm>
            <a:off x="838200" y="2061815"/>
            <a:ext cx="1051560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09585" rtl="0" eaLnBrk="1" latinLnBrk="0" hangingPunct="1">
              <a:spcBef>
                <a:spcPts val="0"/>
              </a:spcBef>
              <a:spcAft>
                <a:spcPts val="400"/>
              </a:spcAft>
              <a:buFont typeface="Arial"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indent="0" algn="l" defTabSz="609585" rtl="0" eaLnBrk="1" latinLnBrk="0" hangingPunct="1">
              <a:spcBef>
                <a:spcPts val="0"/>
              </a:spcBef>
              <a:spcAft>
                <a:spcPts val="400"/>
              </a:spcAft>
              <a:buFontTx/>
              <a:buNone/>
              <a:defRPr sz="2400" kern="1200" baseline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0" indent="0" algn="l" defTabSz="609585" rtl="0" eaLnBrk="1" latinLnBrk="0" hangingPunct="1">
              <a:spcBef>
                <a:spcPts val="0"/>
              </a:spcBef>
              <a:spcAft>
                <a:spcPts val="400"/>
              </a:spcAft>
              <a:buFontTx/>
              <a:buNone/>
              <a:defRPr sz="2400" b="1" kern="1200" cap="all">
                <a:solidFill>
                  <a:srgbClr val="6D0020"/>
                </a:solidFill>
                <a:latin typeface="Arial"/>
                <a:ea typeface="+mn-ea"/>
                <a:cs typeface="Arial"/>
              </a:defRPr>
            </a:lvl3pPr>
            <a:lvl4pPr mar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2400" b="0" kern="1200" cap="none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24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783" marR="0" lvl="0" indent="-685783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Populations of agents + artefacts</a:t>
            </a:r>
          </a:p>
          <a:p>
            <a:pPr marL="685783" marR="0" lvl="0" indent="-685783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Interacting</a:t>
            </a:r>
          </a:p>
          <a:p>
            <a:pPr marL="685783" marR="0" lvl="0" indent="-685783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Dynamically</a:t>
            </a:r>
          </a:p>
          <a:p>
            <a:pPr marL="685783" marR="0" lvl="0" indent="-685783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emergent rules and governance mechanisms, and bottom-up networks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ABDB240-9393-473E-2CEA-F9BE77D7E2C8}"/>
              </a:ext>
            </a:extLst>
          </p:cNvPr>
          <p:cNvSpPr txBox="1">
            <a:spLocks/>
          </p:cNvSpPr>
          <p:nvPr/>
        </p:nvSpPr>
        <p:spPr>
          <a:xfrm>
            <a:off x="695325" y="6626683"/>
            <a:ext cx="7111667" cy="21878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2385695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97CF5-AC2D-BA26-C3A2-F97B622BF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olorful sphere with dots&#10;&#10;AI-generated content may be incorrect.">
            <a:extLst>
              <a:ext uri="{FF2B5EF4-FFF2-40B4-BE49-F238E27FC236}">
                <a16:creationId xmlns:a16="http://schemas.microsoft.com/office/drawing/2014/main" id="{DEBCE4BE-1995-6D62-4FE2-A53F5C2F8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39"/>
          <a:stretch>
            <a:fillRect/>
          </a:stretch>
        </p:blipFill>
        <p:spPr>
          <a:xfrm>
            <a:off x="871155" y="1625571"/>
            <a:ext cx="3141358" cy="36410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7C62B1-1A97-EB4C-9F06-8FD91A88BA5F}"/>
              </a:ext>
            </a:extLst>
          </p:cNvPr>
          <p:cNvSpPr txBox="1"/>
          <p:nvPr/>
        </p:nvSpPr>
        <p:spPr>
          <a:xfrm>
            <a:off x="695325" y="400504"/>
            <a:ext cx="9418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 Network Analysis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8714F8-8A18-0142-0A79-48CA798FA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467" y="5489794"/>
            <a:ext cx="2025226" cy="10228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65488F-3610-913C-3546-73C613F831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5" t="1891" r="651" b="2872"/>
          <a:stretch>
            <a:fillRect/>
          </a:stretch>
        </p:blipFill>
        <p:spPr>
          <a:xfrm>
            <a:off x="4578069" y="5150710"/>
            <a:ext cx="2793207" cy="14472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5243FF-3D79-C042-E52E-F4C582053255}"/>
              </a:ext>
            </a:extLst>
          </p:cNvPr>
          <p:cNvSpPr txBox="1"/>
          <p:nvPr/>
        </p:nvSpPr>
        <p:spPr>
          <a:xfrm>
            <a:off x="1458750" y="1368206"/>
            <a:ext cx="187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Pre-2016 </a:t>
            </a:r>
          </a:p>
        </p:txBody>
      </p:sp>
      <p:pic>
        <p:nvPicPr>
          <p:cNvPr id="3" name="Picture 2" descr="A colorful sphere with dots&#10;&#10;AI-generated content may be incorrect.">
            <a:extLst>
              <a:ext uri="{FF2B5EF4-FFF2-40B4-BE49-F238E27FC236}">
                <a16:creationId xmlns:a16="http://schemas.microsoft.com/office/drawing/2014/main" id="{37AC29BC-636F-107B-E51C-58454AA2C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5" t="4797" r="37063" b="3612"/>
          <a:stretch>
            <a:fillRect/>
          </a:stretch>
        </p:blipFill>
        <p:spPr>
          <a:xfrm>
            <a:off x="4403994" y="1778667"/>
            <a:ext cx="3141357" cy="33348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99817A-604A-23A9-5059-840D339DCD5C}"/>
              </a:ext>
            </a:extLst>
          </p:cNvPr>
          <p:cNvSpPr txBox="1"/>
          <p:nvPr/>
        </p:nvSpPr>
        <p:spPr>
          <a:xfrm>
            <a:off x="4964775" y="1373185"/>
            <a:ext cx="1737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2018</a:t>
            </a: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4829E1-CD69-F9BA-2682-19B7C4BB054C}"/>
              </a:ext>
            </a:extLst>
          </p:cNvPr>
          <p:cNvSpPr txBox="1"/>
          <p:nvPr/>
        </p:nvSpPr>
        <p:spPr>
          <a:xfrm>
            <a:off x="7936832" y="5489794"/>
            <a:ext cx="4255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[Long et al. (2022). Mapping continuous learning using social network research: a social network study of Australian Genomics as a Learning Health System. 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BMC Open. </a:t>
            </a:r>
            <a:r>
              <a:rPr kumimoji="0" lang="en-A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doi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: 10.1136/bmjopen-2022-064663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17A8A9-2E8C-4126-3464-94B33884A58F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8091D-DB6D-C254-2F55-3413289AAEE9}"/>
              </a:ext>
            </a:extLst>
          </p:cNvPr>
          <p:cNvSpPr txBox="1"/>
          <p:nvPr/>
        </p:nvSpPr>
        <p:spPr>
          <a:xfrm>
            <a:off x="8031833" y="1544765"/>
            <a:ext cx="3721965" cy="35702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worked with people to produce an expanded genomics network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28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0DAFA-3D5B-F543-2781-315876FD5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5A093A-B46A-F8EA-1312-0176761C4433}"/>
              </a:ext>
            </a:extLst>
          </p:cNvPr>
          <p:cNvSpPr txBox="1"/>
          <p:nvPr/>
        </p:nvSpPr>
        <p:spPr>
          <a:xfrm>
            <a:off x="594803" y="337166"/>
            <a:ext cx="9831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Implementation of e-mental health programs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BD9F0C0-F870-24F3-D102-BECA7D0518BD}"/>
              </a:ext>
            </a:extLst>
          </p:cNvPr>
          <p:cNvSpPr txBox="1">
            <a:spLocks/>
          </p:cNvSpPr>
          <p:nvPr/>
        </p:nvSpPr>
        <p:spPr>
          <a:xfrm>
            <a:off x="720000" y="908720"/>
            <a:ext cx="8542867" cy="44383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―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―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A619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CRITICAL REVIEW</a:t>
            </a:r>
          </a:p>
        </p:txBody>
      </p:sp>
      <p:pic>
        <p:nvPicPr>
          <p:cNvPr id="4" name="Picture 3" descr="A screenshot of a document&#10;&#10;AI-generated content may be incorrect.">
            <a:extLst>
              <a:ext uri="{FF2B5EF4-FFF2-40B4-BE49-F238E27FC236}">
                <a16:creationId xmlns:a16="http://schemas.microsoft.com/office/drawing/2014/main" id="{154D37B8-DE28-CCFD-0E94-3AC79B957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93495"/>
            <a:ext cx="3381374" cy="4781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-up of a list of words&#10;&#10;AI-generated content may be incorrect.">
            <a:extLst>
              <a:ext uri="{FF2B5EF4-FFF2-40B4-BE49-F238E27FC236}">
                <a16:creationId xmlns:a16="http://schemas.microsoft.com/office/drawing/2014/main" id="{C124C83F-1125-875E-7597-1FDD805C8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37" y="3587907"/>
            <a:ext cx="5350227" cy="26873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CD91B3-19E0-EF4C-306B-4FA1AF111197}"/>
              </a:ext>
            </a:extLst>
          </p:cNvPr>
          <p:cNvSpPr txBox="1"/>
          <p:nvPr/>
        </p:nvSpPr>
        <p:spPr>
          <a:xfrm>
            <a:off x="4391024" y="1516121"/>
            <a:ext cx="6581857" cy="19082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 half used an implementation science framework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Most reported on acceptability, appropriateness and feasibility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Less commonly reported outcomes were fidelity and adoption; with penetration, sustainability and cost rarely reported. </a:t>
            </a:r>
          </a:p>
        </p:txBody>
      </p:sp>
      <p:pic>
        <p:nvPicPr>
          <p:cNvPr id="9" name="Picture 8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FDFEEFAD-0613-4331-1825-CEF2627C66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240" y="4498653"/>
            <a:ext cx="1643948" cy="169250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8ACB9-5F65-3349-9E4A-9EEFDD9EC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68806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2706868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DBFCB-606C-A421-ED74-2BB35951F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EB277ACE-9638-7B8D-4BD2-6978913B1309}"/>
              </a:ext>
            </a:extLst>
          </p:cNvPr>
          <p:cNvSpPr/>
          <p:nvPr/>
        </p:nvSpPr>
        <p:spPr>
          <a:xfrm>
            <a:off x="590550" y="1270811"/>
            <a:ext cx="11430855" cy="285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335524-D256-8755-59C9-AE7447639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9" y="1556323"/>
            <a:ext cx="4528571" cy="2228930"/>
          </a:xfrm>
        </p:spPr>
        <p:txBody>
          <a:bodyPr>
            <a:normAutofit/>
          </a:bodyPr>
          <a:lstStyle/>
          <a:p>
            <a:r>
              <a:rPr lang="en-AU" sz="3400"/>
              <a:t>A prevention network in regional Australia: </a:t>
            </a:r>
            <a:br>
              <a:rPr lang="en-AU" sz="3400"/>
            </a:br>
            <a:r>
              <a:rPr lang="en-AU" sz="3400">
                <a:solidFill>
                  <a:srgbClr val="C00000"/>
                </a:solidFill>
              </a:rPr>
              <a:t>the </a:t>
            </a:r>
            <a:r>
              <a:rPr lang="en-AU" sz="3400" err="1">
                <a:solidFill>
                  <a:srgbClr val="C00000"/>
                </a:solidFill>
              </a:rPr>
              <a:t>LifeSpan</a:t>
            </a:r>
            <a:r>
              <a:rPr lang="en-AU" sz="3400">
                <a:solidFill>
                  <a:srgbClr val="C00000"/>
                </a:solidFill>
              </a:rPr>
              <a:t> suicide prevention initiative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3DCD06C-A2B6-374F-4CD6-3AC0CBD7B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46" y="230575"/>
            <a:ext cx="3655165" cy="136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ig. 4">
            <a:extLst>
              <a:ext uri="{FF2B5EF4-FFF2-40B4-BE49-F238E27FC236}">
                <a16:creationId xmlns:a16="http://schemas.microsoft.com/office/drawing/2014/main" id="{D97B29C3-D415-8606-16F4-6133CF61F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4665220"/>
            <a:ext cx="6849330" cy="218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ig. 3">
            <a:extLst>
              <a:ext uri="{FF2B5EF4-FFF2-40B4-BE49-F238E27FC236}">
                <a16:creationId xmlns:a16="http://schemas.microsoft.com/office/drawing/2014/main" id="{D2C392C7-3468-5B89-7C42-4765CBFA7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484" y="2617052"/>
            <a:ext cx="6702926" cy="193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ig. 2">
            <a:extLst>
              <a:ext uri="{FF2B5EF4-FFF2-40B4-BE49-F238E27FC236}">
                <a16:creationId xmlns:a16="http://schemas.microsoft.com/office/drawing/2014/main" id="{6DEE8AD7-4680-5CB7-42D3-7B5FEDDC0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580" y="156347"/>
            <a:ext cx="6924829" cy="222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5C63FE5D-C8AE-DBB1-B884-AD4D5496874A}"/>
              </a:ext>
            </a:extLst>
          </p:cNvPr>
          <p:cNvSpPr txBox="1"/>
          <p:nvPr/>
        </p:nvSpPr>
        <p:spPr>
          <a:xfrm>
            <a:off x="5420484" y="2294886"/>
            <a:ext cx="191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Existing ties</a:t>
            </a:r>
            <a:endParaRPr kumimoji="0" lang="en-AU" sz="1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82E5A-75A7-FEFB-FDA5-08728486C0BB}"/>
              </a:ext>
            </a:extLst>
          </p:cNvPr>
          <p:cNvSpPr txBox="1"/>
          <p:nvPr/>
        </p:nvSpPr>
        <p:spPr>
          <a:xfrm>
            <a:off x="7813731" y="2294886"/>
            <a:ext cx="191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ties</a:t>
            </a:r>
            <a:endParaRPr kumimoji="0" lang="en-AU" sz="1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D5B9E9-2773-E396-9746-485F09B95774}"/>
              </a:ext>
            </a:extLst>
          </p:cNvPr>
          <p:cNvSpPr txBox="1"/>
          <p:nvPr/>
        </p:nvSpPr>
        <p:spPr>
          <a:xfrm>
            <a:off x="10206978" y="2296015"/>
            <a:ext cx="191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LifeSpan ties</a:t>
            </a:r>
            <a:endParaRPr kumimoji="0" lang="en-AU" sz="1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D31B5BBE-34FE-D27B-0418-555C647A59AE}"/>
              </a:ext>
            </a:extLst>
          </p:cNvPr>
          <p:cNvSpPr txBox="1"/>
          <p:nvPr/>
        </p:nvSpPr>
        <p:spPr>
          <a:xfrm rot="16200000">
            <a:off x="3991218" y="1101534"/>
            <a:ext cx="1916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Alpha site</a:t>
            </a: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8C1A6047-8444-CA3B-A71E-F980FDD606B8}"/>
              </a:ext>
            </a:extLst>
          </p:cNvPr>
          <p:cNvSpPr txBox="1"/>
          <p:nvPr/>
        </p:nvSpPr>
        <p:spPr>
          <a:xfrm rot="16200000">
            <a:off x="3991218" y="3259722"/>
            <a:ext cx="1916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Beta site</a:t>
            </a: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E4D6760E-44D9-D59B-7CA5-D421B9EE1A4D}"/>
              </a:ext>
            </a:extLst>
          </p:cNvPr>
          <p:cNvSpPr txBox="1"/>
          <p:nvPr/>
        </p:nvSpPr>
        <p:spPr>
          <a:xfrm rot="16200000">
            <a:off x="3994150" y="5250447"/>
            <a:ext cx="1916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Gamma site</a:t>
            </a: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005EC2-234D-41AA-493E-D08AEFC1702F}"/>
              </a:ext>
            </a:extLst>
          </p:cNvPr>
          <p:cNvSpPr txBox="1"/>
          <p:nvPr/>
        </p:nvSpPr>
        <p:spPr>
          <a:xfrm>
            <a:off x="695325" y="6168352"/>
            <a:ext cx="396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[Long et al., (2022).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International Journal of Mental Health Systems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  <a:endParaRPr kumimoji="0" lang="en-AU" sz="1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D1E9210-65CD-A8C1-98C5-B827A8D9D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325" y="4854319"/>
            <a:ext cx="1287881" cy="123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430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E3B67-989C-7AA4-DDF4-14C8A445F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37763"/>
            <a:ext cx="9030697" cy="602092"/>
          </a:xfrm>
        </p:spPr>
        <p:txBody>
          <a:bodyPr>
            <a:noAutofit/>
          </a:bodyPr>
          <a:lstStyle/>
          <a:p>
            <a:r>
              <a:rPr lang="en-US" sz="4400"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Support4Resilience (S4R)</a:t>
            </a:r>
            <a:endParaRPr lang="en-US" sz="4400"/>
          </a:p>
        </p:txBody>
      </p:sp>
      <p:pic>
        <p:nvPicPr>
          <p:cNvPr id="6" name="Imagen 2" descr="Imagen que contiene Icono&#10;&#10;Descripción generada automáticamente">
            <a:extLst>
              <a:ext uri="{FF2B5EF4-FFF2-40B4-BE49-F238E27FC236}">
                <a16:creationId xmlns:a16="http://schemas.microsoft.com/office/drawing/2014/main" id="{A9987B25-F25B-66C3-27F3-323128476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864" y="31705"/>
            <a:ext cx="4008721" cy="805146"/>
          </a:xfrm>
          <a:prstGeom prst="rect">
            <a:avLst/>
          </a:prstGeom>
        </p:spPr>
      </p:pic>
      <p:pic>
        <p:nvPicPr>
          <p:cNvPr id="7" name="Bilde 4">
            <a:extLst>
              <a:ext uri="{FF2B5EF4-FFF2-40B4-BE49-F238E27FC236}">
                <a16:creationId xmlns:a16="http://schemas.microsoft.com/office/drawing/2014/main" id="{36CB0659-10CE-8B8D-3C6E-4F27DDD72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" y="2477966"/>
            <a:ext cx="10409718" cy="39683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969508-428C-934C-EB77-5C18C046B3BF}"/>
              </a:ext>
            </a:extLst>
          </p:cNvPr>
          <p:cNvSpPr txBox="1"/>
          <p:nvPr/>
        </p:nvSpPr>
        <p:spPr>
          <a:xfrm>
            <a:off x="623888" y="1505040"/>
            <a:ext cx="8234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Horizon Europe Grant (2024 - 2028): 14 partners, including AIHI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NHMRC-EU Collaborative Research Grant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93A377-7090-D3A5-8FBB-9D85282E2E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0" t="5416" r="4004" b="25657"/>
          <a:stretch/>
        </p:blipFill>
        <p:spPr>
          <a:xfrm>
            <a:off x="8858250" y="1443340"/>
            <a:ext cx="1368626" cy="1034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DCAC30-7553-6E48-BA34-24C5C3264F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" t="9168" r="216" b="40526"/>
          <a:stretch/>
        </p:blipFill>
        <p:spPr>
          <a:xfrm>
            <a:off x="10287315" y="1443339"/>
            <a:ext cx="1371112" cy="103462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7093BE3-A28C-C910-A6B9-D1CB19ED5FFB}"/>
              </a:ext>
            </a:extLst>
          </p:cNvPr>
          <p:cNvSpPr txBox="1">
            <a:spLocks/>
          </p:cNvSpPr>
          <p:nvPr/>
        </p:nvSpPr>
        <p:spPr>
          <a:xfrm>
            <a:off x="695325" y="6568806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AU">
                <a:solidFill>
                  <a:prstClr val="black">
                    <a:tint val="75000"/>
                  </a:prstClr>
                </a:solidFill>
                <a:latin typeface="Arial"/>
              </a:rPr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1698722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" b="1234"/>
          <a:stretch/>
        </p:blipFill>
        <p:spPr>
          <a:xfrm>
            <a:off x="2933395" y="1620000"/>
            <a:ext cx="1944868" cy="14675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r="2001"/>
          <a:stretch/>
        </p:blipFill>
        <p:spPr>
          <a:xfrm>
            <a:off x="727711" y="1620000"/>
            <a:ext cx="1944868" cy="14675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r="2623"/>
          <a:stretch/>
        </p:blipFill>
        <p:spPr>
          <a:xfrm>
            <a:off x="5133726" y="1620000"/>
            <a:ext cx="1944868" cy="14675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r="35659" b="30236"/>
          <a:stretch/>
        </p:blipFill>
        <p:spPr>
          <a:xfrm>
            <a:off x="7336167" y="1620000"/>
            <a:ext cx="1944868" cy="14976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Australian Institute of Health Innovation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/>
              <a:t>AIHI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7966" y="3085160"/>
            <a:ext cx="1944002" cy="31478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Professor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Jeffrey Braithwaite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Founding Director, AIHI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Director, Centre for Healthcare Resilience and Implementation Science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31109" y="3085160"/>
            <a:ext cx="1943477" cy="314785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Professor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Johanna Westbrook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Director, Centre for Health Systems and Safety Research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4252" y="3085160"/>
            <a:ext cx="1944002" cy="314785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Professor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Enrico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Coiera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Director, Centre for Health Informatics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34057" y="3085160"/>
            <a:ext cx="1947339" cy="314785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Professor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Henry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Cutler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Director, Macquarie University Centre for the Health Economy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38D29A-A45A-4435-A3DF-9B1F0C8B63E2}"/>
              </a:ext>
            </a:extLst>
          </p:cNvPr>
          <p:cNvSpPr/>
          <p:nvPr/>
        </p:nvSpPr>
        <p:spPr>
          <a:xfrm>
            <a:off x="9651166" y="3085161"/>
            <a:ext cx="2289773" cy="149760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NHMRC Centre of Research Excellence in Implementation Science in Oncology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1E8B95-123C-4EDA-910A-932BF85C94B2}"/>
              </a:ext>
            </a:extLst>
          </p:cNvPr>
          <p:cNvSpPr/>
          <p:nvPr/>
        </p:nvSpPr>
        <p:spPr>
          <a:xfrm>
            <a:off x="9656836" y="1620000"/>
            <a:ext cx="2289773" cy="9833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NHMRC Partnership Centre for Health System Sustainability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BAE3BE-18B4-429C-8ACC-A72C9690CE05}"/>
              </a:ext>
            </a:extLst>
          </p:cNvPr>
          <p:cNvSpPr/>
          <p:nvPr/>
        </p:nvSpPr>
        <p:spPr>
          <a:xfrm>
            <a:off x="9651166" y="4939844"/>
            <a:ext cx="2289773" cy="11349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NHMRC Centre of Research Excellence in Digital Health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83F75958-6A9A-3E09-8079-5C9F394AEA91}"/>
              </a:ext>
            </a:extLst>
          </p:cNvPr>
          <p:cNvSpPr txBox="1">
            <a:spLocks/>
          </p:cNvSpPr>
          <p:nvPr/>
        </p:nvSpPr>
        <p:spPr>
          <a:xfrm>
            <a:off x="710475" y="6444399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2606207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B2A5C-C99E-9ABF-8A5D-1FB1595C4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112AAC-9C61-E78E-2136-F358EFBFE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525" y="1412874"/>
            <a:ext cx="6930128" cy="5100639"/>
          </a:xfrm>
        </p:spPr>
        <p:txBody>
          <a:bodyPr wrap="square">
            <a:noAutofit/>
          </a:bodyPr>
          <a:lstStyle/>
          <a:p>
            <a:r>
              <a:rPr lang="en-AU" sz="6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4:</a:t>
            </a:r>
            <a:br>
              <a:rPr lang="en-AU" sz="6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A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6600" dirty="0">
                <a:latin typeface="Arial" panose="020B0604020202020204" pitchFamily="34" charset="0"/>
                <a:cs typeface="Arial" panose="020B0604020202020204" pitchFamily="34" charset="0"/>
              </a:rPr>
              <a:t>Next generation mental health research</a:t>
            </a:r>
            <a:endParaRPr lang="en-A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9442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8F18B-AC57-CB93-2A77-B99F80B0B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3E20BE-DD74-8E18-1CF8-18B697B06551}"/>
              </a:ext>
            </a:extLst>
          </p:cNvPr>
          <p:cNvSpPr txBox="1"/>
          <p:nvPr/>
        </p:nvSpPr>
        <p:spPr>
          <a:xfrm>
            <a:off x="546538" y="168876"/>
            <a:ext cx="11331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Discussion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Important of context</a:t>
            </a:r>
            <a:endParaRPr kumimoji="0" lang="en-AU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C0816-A1B8-88E8-B3FF-322BDBF15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68806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sp>
        <p:nvSpPr>
          <p:cNvPr id="10" name="Text Box 972">
            <a:extLst>
              <a:ext uri="{FF2B5EF4-FFF2-40B4-BE49-F238E27FC236}">
                <a16:creationId xmlns:a16="http://schemas.microsoft.com/office/drawing/2014/main" id="{40B54788-888E-8FE4-F6E9-8D6ADE471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1530846"/>
            <a:ext cx="11265766" cy="50379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121920" tIns="60960" rIns="121920" bIns="6096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―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―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455" marR="104139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‘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Mental health services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conceptualised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 as complex adaptive systems: what can be learned?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’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highlights that the most significant aspect of complexity lies not in the intervention itself, but rather in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the context into which the intervention is introduced and interacts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65790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8AEB5-DC63-1419-095D-5BECD7AF1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6F75B2-87DB-CC2E-35C3-CB647FD55AEC}"/>
              </a:ext>
            </a:extLst>
          </p:cNvPr>
          <p:cNvSpPr txBox="1"/>
          <p:nvPr/>
        </p:nvSpPr>
        <p:spPr>
          <a:xfrm>
            <a:off x="546538" y="168876"/>
            <a:ext cx="11331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Discussion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Important of context</a:t>
            </a:r>
            <a:endParaRPr kumimoji="0" lang="en-AU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C01BA-4FC4-9E78-E9B0-142207D24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68806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sp>
        <p:nvSpPr>
          <p:cNvPr id="10" name="Text Box 972">
            <a:extLst>
              <a:ext uri="{FF2B5EF4-FFF2-40B4-BE49-F238E27FC236}">
                <a16:creationId xmlns:a16="http://schemas.microsoft.com/office/drawing/2014/main" id="{3DF0B301-74B2-FB10-3626-0DAA127BE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1530846"/>
            <a:ext cx="11265766" cy="50379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121920" tIns="60960" rIns="121920" bIns="6096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―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―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455" marR="104139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6001C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Helpful tools</a:t>
            </a:r>
          </a:p>
          <a:p>
            <a:pPr marL="541655" marR="104139" lvl="0" indent="-4572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Implementation science frameworks: e.g., Theoretical Domains Framework (TDF); Consolidated Framework for Implementation Research (CFIR)</a:t>
            </a:r>
          </a:p>
          <a:p>
            <a:pPr marL="84455" marR="104139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  <a:p>
            <a:pPr marL="541655" marR="104139" lvl="0" indent="-4572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Context mapping tools: e.g., SAFE-LEAD Context tool</a:t>
            </a:r>
            <a:endParaRPr kumimoji="0" lang="en-A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6797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34934-AEAF-DCC4-FD65-C3427BCB8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FDF1E6-AF28-B906-CD1A-6BC041DC0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610" y="280759"/>
            <a:ext cx="6930128" cy="5100639"/>
          </a:xfrm>
        </p:spPr>
        <p:txBody>
          <a:bodyPr wrap="square">
            <a:noAutofit/>
          </a:bodyPr>
          <a:lstStyle/>
          <a:p>
            <a:r>
              <a:rPr lang="en-AU" sz="6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5:</a:t>
            </a:r>
            <a:br>
              <a:rPr lang="en-AU" sz="6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A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6600" dirty="0">
                <a:latin typeface="Arial" panose="020B0604020202020204" pitchFamily="34" charset="0"/>
                <a:cs typeface="Arial" panose="020B0604020202020204" pitchFamily="34" charset="0"/>
              </a:rPr>
              <a:t>An early warning system: </a:t>
            </a:r>
            <a:r>
              <a:rPr lang="en-AU" sz="6600" i="1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AU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6600" i="1" dirty="0">
                <a:latin typeface="Arial" panose="020B0604020202020204" pitchFamily="34" charset="0"/>
                <a:cs typeface="Arial" panose="020B0604020202020204" pitchFamily="34" charset="0"/>
              </a:rPr>
              <a:t>Lancet Psychiatry</a:t>
            </a:r>
            <a:r>
              <a:rPr lang="en-AU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6600" i="1" dirty="0">
                <a:latin typeface="Arial" panose="020B0604020202020204" pitchFamily="34" charset="0"/>
                <a:cs typeface="Arial" panose="020B0604020202020204" pitchFamily="34" charset="0"/>
              </a:rPr>
              <a:t> Commission </a:t>
            </a:r>
            <a:endParaRPr lang="en-AU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2243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9B9526-C56C-4E5D-BAC4-5A29C0F42F63}"/>
              </a:ext>
            </a:extLst>
          </p:cNvPr>
          <p:cNvSpPr txBox="1"/>
          <p:nvPr/>
        </p:nvSpPr>
        <p:spPr>
          <a:xfrm>
            <a:off x="7418380" y="1422387"/>
            <a:ext cx="4049908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Lancet Psychiatry Commission for transforming mental health implementation research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863457-140C-CF2A-4947-26286CE54CB1}"/>
              </a:ext>
            </a:extLst>
          </p:cNvPr>
          <p:cNvSpPr txBox="1">
            <a:spLocks/>
          </p:cNvSpPr>
          <p:nvPr/>
        </p:nvSpPr>
        <p:spPr>
          <a:xfrm>
            <a:off x="720000" y="6444399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pic>
        <p:nvPicPr>
          <p:cNvPr id="7" name="Picture 6" descr="A close-up of a newspaper&#10;&#10;Description automatically generated">
            <a:extLst>
              <a:ext uri="{FF2B5EF4-FFF2-40B4-BE49-F238E27FC236}">
                <a16:creationId xmlns:a16="http://schemas.microsoft.com/office/drawing/2014/main" id="{A94DCA7E-A8C3-3F98-839F-42D347CBE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48476"/>
            <a:ext cx="6588245" cy="6641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4FEAD9-F86F-170D-852A-3517947DF100}"/>
              </a:ext>
            </a:extLst>
          </p:cNvPr>
          <p:cNvSpPr txBox="1"/>
          <p:nvPr/>
        </p:nvSpPr>
        <p:spPr>
          <a:xfrm>
            <a:off x="8142092" y="6457684"/>
            <a:ext cx="4049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[McGinty et al. (2024). </a:t>
            </a:r>
            <a:r>
              <a:rPr kumimoji="0" lang="en-US" sz="1600" b="0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Lancet Psychiatry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.] </a:t>
            </a:r>
          </a:p>
        </p:txBody>
      </p:sp>
    </p:spTree>
    <p:extLst>
      <p:ext uri="{BB962C8B-B14F-4D97-AF65-F5344CB8AC3E}">
        <p14:creationId xmlns:p14="http://schemas.microsoft.com/office/powerpoint/2010/main" val="18637579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4F423-26AD-6CF1-40D2-610F40789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0C0885-1C71-0FD6-2151-BC123D361F73}"/>
              </a:ext>
            </a:extLst>
          </p:cNvPr>
          <p:cNvSpPr txBox="1"/>
          <p:nvPr/>
        </p:nvSpPr>
        <p:spPr>
          <a:xfrm>
            <a:off x="720000" y="-2959"/>
            <a:ext cx="9442674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Lancet Psychiatry Commission: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Summary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F23767-236F-ADE5-5BD5-C45B0638BE00}"/>
              </a:ext>
            </a:extLst>
          </p:cNvPr>
          <p:cNvSpPr txBox="1"/>
          <p:nvPr/>
        </p:nvSpPr>
        <p:spPr>
          <a:xfrm>
            <a:off x="720000" y="1380565"/>
            <a:ext cx="10896267" cy="501127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Integrate research and real-world implementation;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2E2E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Promote equity in mental health intervention and implementation research;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2E2E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 a complexity science lens to mental health research;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2E2E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Expand designs beyond the randomised clinical trial (RCT), including embracing rigorous non-experimental approaches;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2E2E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Value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transdisciplinarity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across endeavours. </a:t>
            </a:r>
            <a:endParaRPr kumimoji="0" lang="da-DK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D46B18C-847F-579E-1DB2-002C973822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68806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E39F4E-4B13-1351-BE6A-C6150004DAD8}"/>
              </a:ext>
            </a:extLst>
          </p:cNvPr>
          <p:cNvSpPr txBox="1"/>
          <p:nvPr/>
        </p:nvSpPr>
        <p:spPr>
          <a:xfrm>
            <a:off x="8142092" y="6457684"/>
            <a:ext cx="4049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[McGinty et al. (2024). </a:t>
            </a:r>
            <a:r>
              <a:rPr kumimoji="0" lang="en-US" sz="1600" b="0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Lancet Psychiatry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.] </a:t>
            </a:r>
          </a:p>
        </p:txBody>
      </p:sp>
    </p:spTree>
    <p:extLst>
      <p:ext uri="{BB962C8B-B14F-4D97-AF65-F5344CB8AC3E}">
        <p14:creationId xmlns:p14="http://schemas.microsoft.com/office/powerpoint/2010/main" val="5131604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380F6-2FED-B778-CF6A-A1117D693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D90D9A-AC1F-3A46-E50A-D25E72972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525" y="1412874"/>
            <a:ext cx="6930128" cy="5100639"/>
          </a:xfrm>
        </p:spPr>
        <p:txBody>
          <a:bodyPr wrap="square">
            <a:noAutofit/>
          </a:bodyPr>
          <a:lstStyle/>
          <a:p>
            <a:r>
              <a:rPr lang="en-AU" sz="6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Conclusion:</a:t>
            </a:r>
            <a:br>
              <a:rPr lang="en-AU" sz="6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6600" dirty="0">
                <a:latin typeface="Arial" panose="020B0604020202020204" pitchFamily="34" charset="0"/>
                <a:cs typeface="Arial" panose="020B0604020202020204" pitchFamily="34" charset="0"/>
              </a:rPr>
              <a:t>Reform and renewal: systems suggestions ….</a:t>
            </a:r>
            <a:endParaRPr lang="en-A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465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E8A09-DBF7-FC44-0A8D-A94C43016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7290E173-CF03-CDAB-76B8-581B24023F18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3AA121-DADD-B97D-2B6C-9ABB4D032B7C}"/>
              </a:ext>
            </a:extLst>
          </p:cNvPr>
          <p:cNvSpPr/>
          <p:nvPr/>
        </p:nvSpPr>
        <p:spPr>
          <a:xfrm>
            <a:off x="6905625" y="6519446"/>
            <a:ext cx="52863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[Long et al. Rich picture graphics</a:t>
            </a:r>
            <a:r>
              <a:rPr lang="en-A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various publications]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ED848-DB77-7EAA-C8A6-3301EC0F3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315" y="1410919"/>
            <a:ext cx="8962333" cy="50175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3464A98-314B-725D-4B81-B78FAFE4550A}"/>
              </a:ext>
            </a:extLst>
          </p:cNvPr>
          <p:cNvSpPr txBox="1">
            <a:spLocks/>
          </p:cNvSpPr>
          <p:nvPr/>
        </p:nvSpPr>
        <p:spPr>
          <a:xfrm>
            <a:off x="252548" y="-71482"/>
            <a:ext cx="10284823" cy="982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rPr>
              <a:t>So … </a:t>
            </a:r>
            <a:r>
              <a:rPr lang="en-AU" sz="4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to</a:t>
            </a: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rPr>
              <a:t> reform and renew – picture the system to reform and renew</a:t>
            </a:r>
          </a:p>
        </p:txBody>
      </p:sp>
    </p:spTree>
    <p:extLst>
      <p:ext uri="{BB962C8B-B14F-4D97-AF65-F5344CB8AC3E}">
        <p14:creationId xmlns:p14="http://schemas.microsoft.com/office/powerpoint/2010/main" val="29665422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E3186-350B-4637-7040-B26B85759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C880441F-42AD-43AD-14BC-2B118F75D8CD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7D9126-4CE7-9EB2-72E9-2F683AD07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965" y="1392055"/>
            <a:ext cx="9210069" cy="5185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822B35-B4AB-E109-A16C-90B9B50C2582}"/>
              </a:ext>
            </a:extLst>
          </p:cNvPr>
          <p:cNvSpPr txBox="1">
            <a:spLocks/>
          </p:cNvSpPr>
          <p:nvPr/>
        </p:nvSpPr>
        <p:spPr>
          <a:xfrm>
            <a:off x="252548" y="-71482"/>
            <a:ext cx="10284823" cy="982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rPr>
              <a:t>So … </a:t>
            </a:r>
            <a:r>
              <a:rPr lang="en-AU" sz="4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to</a:t>
            </a: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rPr>
              <a:t> reform and renew – picture the system to reform and renew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E2E40C-7717-935B-D2DF-1960C0250FA4}"/>
              </a:ext>
            </a:extLst>
          </p:cNvPr>
          <p:cNvSpPr/>
          <p:nvPr/>
        </p:nvSpPr>
        <p:spPr>
          <a:xfrm>
            <a:off x="6905625" y="6519446"/>
            <a:ext cx="52863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[Long et al. Rich picture graphics</a:t>
            </a:r>
            <a:r>
              <a:rPr lang="en-A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various publications]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82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A3760-FFCD-DA5C-54F9-8E80476C7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262E4A13-8BE1-01CE-90A1-B77124E0B5C5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38872A-97B8-DA9A-9417-C6EFC0839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65" y="1401208"/>
            <a:ext cx="9210069" cy="511823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3DFD44B-EA41-DB14-2699-EC1008544A4B}"/>
              </a:ext>
            </a:extLst>
          </p:cNvPr>
          <p:cNvSpPr txBox="1">
            <a:spLocks/>
          </p:cNvSpPr>
          <p:nvPr/>
        </p:nvSpPr>
        <p:spPr>
          <a:xfrm>
            <a:off x="252548" y="-71482"/>
            <a:ext cx="10284823" cy="982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rPr>
              <a:t>So … </a:t>
            </a:r>
            <a:r>
              <a:rPr lang="en-AU" sz="4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to</a:t>
            </a: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rPr>
              <a:t> reform and renew – picture the system to reform and renew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8B0263-40A9-9303-17FA-0C3D687D4ACA}"/>
              </a:ext>
            </a:extLst>
          </p:cNvPr>
          <p:cNvSpPr/>
          <p:nvPr/>
        </p:nvSpPr>
        <p:spPr>
          <a:xfrm>
            <a:off x="6905625" y="6519446"/>
            <a:ext cx="52863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[Long et al. Rich picture graphics</a:t>
            </a:r>
            <a:r>
              <a:rPr lang="en-A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various publications]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56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colorful fabric in motion&#10;&#10;Description automatically generated">
            <a:extLst>
              <a:ext uri="{FF2B5EF4-FFF2-40B4-BE49-F238E27FC236}">
                <a16:creationId xmlns:a16="http://schemas.microsoft.com/office/drawing/2014/main" id="{C898C5B2-960F-AE06-0372-5C24784DEB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0C98C25-5E6C-4321-95A7-180066B33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74638"/>
            <a:ext cx="8458276" cy="1096962"/>
          </a:xfrm>
        </p:spPr>
        <p:txBody>
          <a:bodyPr anchor="ctr"/>
          <a:lstStyle/>
          <a:p>
            <a:r>
              <a:rPr lang="en-AU"/>
              <a:t>Applications of our work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FCBE31E-578F-0548-CFD2-7A6E3BF24569}"/>
              </a:ext>
            </a:extLst>
          </p:cNvPr>
          <p:cNvSpPr txBox="1">
            <a:spLocks/>
          </p:cNvSpPr>
          <p:nvPr/>
        </p:nvSpPr>
        <p:spPr>
          <a:xfrm>
            <a:off x="720000" y="6444399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E94A95B-97BC-7115-3DFD-A4A13EBCE12A}"/>
              </a:ext>
            </a:extLst>
          </p:cNvPr>
          <p:cNvSpPr/>
          <p:nvPr/>
        </p:nvSpPr>
        <p:spPr>
          <a:xfrm>
            <a:off x="471487" y="2564974"/>
            <a:ext cx="1390650" cy="1323975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3DA379-3558-C770-95BC-B556C49CC817}"/>
              </a:ext>
            </a:extLst>
          </p:cNvPr>
          <p:cNvSpPr/>
          <p:nvPr/>
        </p:nvSpPr>
        <p:spPr>
          <a:xfrm>
            <a:off x="2471737" y="2562961"/>
            <a:ext cx="1390650" cy="1323975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25F77D8-6EF4-BD60-9911-8B40C855EFD7}"/>
              </a:ext>
            </a:extLst>
          </p:cNvPr>
          <p:cNvSpPr/>
          <p:nvPr/>
        </p:nvSpPr>
        <p:spPr>
          <a:xfrm>
            <a:off x="4471987" y="2564974"/>
            <a:ext cx="1390650" cy="1323975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567A52-0654-4A36-3817-8A29D2389FCF}"/>
              </a:ext>
            </a:extLst>
          </p:cNvPr>
          <p:cNvSpPr/>
          <p:nvPr/>
        </p:nvSpPr>
        <p:spPr>
          <a:xfrm>
            <a:off x="6472237" y="2562961"/>
            <a:ext cx="1390650" cy="1323975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F631EB8-0C45-7026-3E8A-7F70B5A52971}"/>
              </a:ext>
            </a:extLst>
          </p:cNvPr>
          <p:cNvSpPr/>
          <p:nvPr/>
        </p:nvSpPr>
        <p:spPr>
          <a:xfrm>
            <a:off x="8472487" y="2562961"/>
            <a:ext cx="1390650" cy="1323975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9458941-9322-AFCF-D378-78F561FC1FFE}"/>
              </a:ext>
            </a:extLst>
          </p:cNvPr>
          <p:cNvSpPr/>
          <p:nvPr/>
        </p:nvSpPr>
        <p:spPr>
          <a:xfrm>
            <a:off x="10472737" y="2560948"/>
            <a:ext cx="1390650" cy="1323975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0" name="Graphic 29" descr="Power Plant with solid fill">
            <a:extLst>
              <a:ext uri="{FF2B5EF4-FFF2-40B4-BE49-F238E27FC236}">
                <a16:creationId xmlns:a16="http://schemas.microsoft.com/office/drawing/2014/main" id="{0AA02EB5-D50D-7A93-EAFA-36284198E8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10862" y="2721750"/>
            <a:ext cx="914400" cy="914400"/>
          </a:xfrm>
          <a:prstGeom prst="rect">
            <a:avLst/>
          </a:prstGeom>
        </p:spPr>
      </p:pic>
      <p:pic>
        <p:nvPicPr>
          <p:cNvPr id="32" name="Graphic 31" descr="Thought with solid fill">
            <a:extLst>
              <a:ext uri="{FF2B5EF4-FFF2-40B4-BE49-F238E27FC236}">
                <a16:creationId xmlns:a16="http://schemas.microsoft.com/office/drawing/2014/main" id="{2C6963E9-1513-08B0-0BA8-2948F17340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9862" y="2766975"/>
            <a:ext cx="914400" cy="914400"/>
          </a:xfrm>
          <a:prstGeom prst="rect">
            <a:avLst/>
          </a:prstGeom>
        </p:spPr>
      </p:pic>
      <p:pic>
        <p:nvPicPr>
          <p:cNvPr id="46" name="Graphic 45" descr="Immunity with solid fill">
            <a:extLst>
              <a:ext uri="{FF2B5EF4-FFF2-40B4-BE49-F238E27FC236}">
                <a16:creationId xmlns:a16="http://schemas.microsoft.com/office/drawing/2014/main" id="{A7B208C8-FD4C-6108-8F12-C8577D1545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10343" y="2760181"/>
            <a:ext cx="914400" cy="914400"/>
          </a:xfrm>
          <a:prstGeom prst="rect">
            <a:avLst/>
          </a:prstGeom>
        </p:spPr>
      </p:pic>
      <p:pic>
        <p:nvPicPr>
          <p:cNvPr id="48" name="Graphic 47" descr="Warning with solid fill">
            <a:extLst>
              <a:ext uri="{FF2B5EF4-FFF2-40B4-BE49-F238E27FC236}">
                <a16:creationId xmlns:a16="http://schemas.microsoft.com/office/drawing/2014/main" id="{65629A06-2D10-E1EA-1607-8B65E66772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10057" y="2721750"/>
            <a:ext cx="914400" cy="914400"/>
          </a:xfrm>
          <a:prstGeom prst="rect">
            <a:avLst/>
          </a:prstGeom>
        </p:spPr>
      </p:pic>
      <p:pic>
        <p:nvPicPr>
          <p:cNvPr id="50" name="Graphic 49" descr="Stopwatch with solid fill">
            <a:extLst>
              <a:ext uri="{FF2B5EF4-FFF2-40B4-BE49-F238E27FC236}">
                <a16:creationId xmlns:a16="http://schemas.microsoft.com/office/drawing/2014/main" id="{A0F43554-4188-569F-68F1-05154FB67E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9612" y="2760181"/>
            <a:ext cx="914400" cy="914400"/>
          </a:xfrm>
          <a:prstGeom prst="rect">
            <a:avLst/>
          </a:prstGeom>
        </p:spPr>
      </p:pic>
      <p:pic>
        <p:nvPicPr>
          <p:cNvPr id="54" name="Graphic 53" descr="Questions with solid fill">
            <a:extLst>
              <a:ext uri="{FF2B5EF4-FFF2-40B4-BE49-F238E27FC236}">
                <a16:creationId xmlns:a16="http://schemas.microsoft.com/office/drawing/2014/main" id="{51838F1D-B765-CEE9-D0E0-AD652EBDAA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05849" y="2766975"/>
            <a:ext cx="914400" cy="9144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30A05D8-B58B-90DF-89E2-7A29C06EB300}"/>
              </a:ext>
            </a:extLst>
          </p:cNvPr>
          <p:cNvSpPr txBox="1"/>
          <p:nvPr/>
        </p:nvSpPr>
        <p:spPr>
          <a:xfrm>
            <a:off x="340517" y="4133850"/>
            <a:ext cx="1811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/>
              <a:t>RAPID CHANGES &amp; INNOVATION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843735-54F1-0CC3-C222-60AE4335B8E8}"/>
              </a:ext>
            </a:extLst>
          </p:cNvPr>
          <p:cNvSpPr txBox="1"/>
          <p:nvPr/>
        </p:nvSpPr>
        <p:spPr>
          <a:xfrm>
            <a:off x="2340767" y="4133850"/>
            <a:ext cx="181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/>
              <a:t>COMPLEXITY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D6EF2DC-9E3C-66A7-2C73-78C2B3E97111}"/>
              </a:ext>
            </a:extLst>
          </p:cNvPr>
          <p:cNvSpPr txBox="1"/>
          <p:nvPr/>
        </p:nvSpPr>
        <p:spPr>
          <a:xfrm>
            <a:off x="4341017" y="4133850"/>
            <a:ext cx="1811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/>
              <a:t>EMERGING RISKS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40F6299-B219-E206-CEC3-7A25909A9B01}"/>
              </a:ext>
            </a:extLst>
          </p:cNvPr>
          <p:cNvSpPr txBox="1"/>
          <p:nvPr/>
        </p:nvSpPr>
        <p:spPr>
          <a:xfrm>
            <a:off x="6341248" y="4133850"/>
            <a:ext cx="181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/>
              <a:t>PANDEMICS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6106675-9256-D391-4F14-B328A14BD041}"/>
              </a:ext>
            </a:extLst>
          </p:cNvPr>
          <p:cNvSpPr txBox="1"/>
          <p:nvPr/>
        </p:nvSpPr>
        <p:spPr>
          <a:xfrm>
            <a:off x="8351981" y="4133850"/>
            <a:ext cx="1811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/>
              <a:t>RETHINKING CURRENT APPROACHES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1BF7D64-7EBB-C150-6B53-1CBE162C86F6}"/>
              </a:ext>
            </a:extLst>
          </p:cNvPr>
          <p:cNvSpPr txBox="1"/>
          <p:nvPr/>
        </p:nvSpPr>
        <p:spPr>
          <a:xfrm>
            <a:off x="10341767" y="4133850"/>
            <a:ext cx="1811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/>
              <a:t>CLIMATE CHANGE</a:t>
            </a:r>
          </a:p>
        </p:txBody>
      </p:sp>
    </p:spTree>
    <p:extLst>
      <p:ext uri="{BB962C8B-B14F-4D97-AF65-F5344CB8AC3E}">
        <p14:creationId xmlns:p14="http://schemas.microsoft.com/office/powerpoint/2010/main" val="7907483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C6DF9-EF8D-6EF1-1FE0-C7A75FDD8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9890CA53-AEE3-9FF3-AF6E-552C85CDE2E7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7C66B-8D09-D0E7-0744-E8D17DFA8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"/>
          <a:stretch>
            <a:fillRect/>
          </a:stretch>
        </p:blipFill>
        <p:spPr>
          <a:xfrm>
            <a:off x="1540601" y="1466850"/>
            <a:ext cx="9110797" cy="505259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C03664F-0BCA-07A9-C621-D45E8DB04355}"/>
              </a:ext>
            </a:extLst>
          </p:cNvPr>
          <p:cNvSpPr txBox="1">
            <a:spLocks/>
          </p:cNvSpPr>
          <p:nvPr/>
        </p:nvSpPr>
        <p:spPr>
          <a:xfrm>
            <a:off x="252548" y="-71482"/>
            <a:ext cx="10284823" cy="982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rPr>
              <a:t>So … </a:t>
            </a:r>
            <a:r>
              <a:rPr lang="en-AU" sz="4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to</a:t>
            </a: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rPr>
              <a:t> reform and renew – picture the system to reform and renew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551558-106F-CBB9-5304-21A1B6BDDF92}"/>
              </a:ext>
            </a:extLst>
          </p:cNvPr>
          <p:cNvSpPr/>
          <p:nvPr/>
        </p:nvSpPr>
        <p:spPr>
          <a:xfrm>
            <a:off x="6905625" y="6519446"/>
            <a:ext cx="52863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[Long et al. Rich picture graphics</a:t>
            </a:r>
            <a:r>
              <a:rPr lang="en-A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various publications]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98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4F9359-46C3-4DA0-91A0-B006FB318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773" y="1460168"/>
            <a:ext cx="6234530" cy="1746423"/>
          </a:xfrm>
        </p:spPr>
        <p:txBody>
          <a:bodyPr wrap="square">
            <a:noAutofit/>
          </a:bodyPr>
          <a:lstStyle/>
          <a:p>
            <a:r>
              <a:rPr lang="en-AU" sz="6600" b="1">
                <a:latin typeface="Arial" panose="020B0604020202020204" pitchFamily="34" charset="0"/>
                <a:cs typeface="Arial" panose="020B0604020202020204" pitchFamily="34" charset="0"/>
              </a:rPr>
              <a:t>Discussion:</a:t>
            </a:r>
            <a:br>
              <a:rPr lang="en-AU" sz="6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6600" b="1">
                <a:latin typeface="Arial" panose="020B0604020202020204" pitchFamily="34" charset="0"/>
                <a:cs typeface="Arial" panose="020B0604020202020204" pitchFamily="34" charset="0"/>
              </a:rPr>
              <a:t>comments, questions, observations?</a:t>
            </a:r>
            <a:endParaRPr lang="en-AU" sz="4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719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9C7DD7-0B59-4F61-BC39-6CC392904CB4}"/>
              </a:ext>
            </a:extLst>
          </p:cNvPr>
          <p:cNvSpPr txBox="1"/>
          <p:nvPr/>
        </p:nvSpPr>
        <p:spPr>
          <a:xfrm>
            <a:off x="644499" y="1348800"/>
            <a:ext cx="237101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Complexity Science/ Genomics/ LHS</a:t>
            </a:r>
            <a:endParaRPr kumimoji="0" lang="en-AU" sz="1600" b="0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Dr Kate Churruca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500" kern="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A/ Prof</a:t>
            </a: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Louise Ellis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500" kern="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A/ Prof</a:t>
            </a: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Janet Long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Dr Mitchell Sarkies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Dr Georgia Fisher</a:t>
            </a:r>
            <a:b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 Samantha Spanos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 Lisa Pagano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Maree Saba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 Research Candidates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Sheila Pham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Faran Naru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Sagda Osman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 Darran Foo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Professional and </a:t>
            </a:r>
            <a:b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Support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Caroline Proctor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Rachel Yang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 Kirk Olsen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A86777-5145-40AD-8AB3-D1CF1D5B1F09}"/>
              </a:ext>
            </a:extLst>
          </p:cNvPr>
          <p:cNvSpPr txBox="1"/>
          <p:nvPr/>
        </p:nvSpPr>
        <p:spPr>
          <a:xfrm>
            <a:off x="3110760" y="1346473"/>
            <a:ext cx="2826153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Partnership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Centre for Health System Sustainability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Yvonne Zurynski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 Trent </a:t>
            </a:r>
            <a:r>
              <a:rPr kumimoji="0" lang="en-A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Yeend</a:t>
            </a:r>
            <a:endParaRPr kumimoji="0" lang="en-A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 K-lynn Smith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Isabelle </a:t>
            </a:r>
            <a:r>
              <a:rPr kumimoji="0" lang="en-A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Meulenbroeks</a:t>
            </a:r>
            <a:endParaRPr kumimoji="0" lang="en-A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 Karen Hutchinson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Human Factors and </a:t>
            </a:r>
            <a:b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Resilience</a:t>
            </a:r>
            <a:endParaRPr kumimoji="0" lang="en-AU" sz="1600" b="0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Prof Robyn Clay-Williams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Dr Elizabeth Austin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Dr Collen Cheek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Dr Luke Testa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Dr Emilie Francis-Auton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Dr </a:t>
            </a:r>
            <a:r>
              <a:rPr kumimoji="0" lang="en-AU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Nema</a:t>
            </a: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AU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Heyba</a:t>
            </a:r>
            <a:endParaRPr kumimoji="0" lang="en-AU" sz="1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Lieke</a:t>
            </a: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Richardson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 Jen Evans</a:t>
            </a:r>
            <a:endParaRPr kumimoji="0" lang="en-AU" sz="1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CF09FB-C8B8-4EF9-A6E5-E407286CA5AB}"/>
              </a:ext>
            </a:extLst>
          </p:cNvPr>
          <p:cNvSpPr txBox="1"/>
          <p:nvPr/>
        </p:nvSpPr>
        <p:spPr>
          <a:xfrm>
            <a:off x="5936913" y="1348800"/>
            <a:ext cx="267368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CareTrack</a:t>
            </a: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Aged/ </a:t>
            </a:r>
            <a:b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 Safety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Hon. </a:t>
            </a: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Peter Hibbert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 Louise Wiles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 Gaston Arnolda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 Rebecca Bilton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 Charlie Molloy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 Louise Raggett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MRFF Genomics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500" kern="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A/ Prof</a:t>
            </a: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Janet Long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Dr Klay Lamprell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Dr Samantha Spanos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 Maryam Vizheh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Romika Patel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Professional Research Administration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Chrissy Clay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Romika Patel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500" kern="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Imogen Benson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Tina Vickery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B1CDC5-CCDC-464D-87CA-F34C99846C51}"/>
              </a:ext>
            </a:extLst>
          </p:cNvPr>
          <p:cNvSpPr txBox="1"/>
          <p:nvPr/>
        </p:nvSpPr>
        <p:spPr>
          <a:xfrm>
            <a:off x="8695197" y="1346473"/>
            <a:ext cx="286225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Health Outcomes</a:t>
            </a:r>
            <a:endParaRPr kumimoji="0" lang="en-AU" sz="1600" b="0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500" kern="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P</a:t>
            </a:r>
            <a:r>
              <a:rPr kumimoji="0" lang="en-AU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rof</a:t>
            </a: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Rebecca Mitchell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Dr Reidar Lystad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Dr </a:t>
            </a:r>
            <a:r>
              <a:rPr kumimoji="0" lang="en-AU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Tolesa</a:t>
            </a:r>
            <a:r>
              <a:rPr kumimoji="0" lang="en-AU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AU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Okuba</a:t>
            </a:r>
            <a:endParaRPr kumimoji="0" lang="en-AU" sz="1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Paediatric Applied Research Translation Initiative (N-PARTI)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Reema Harrison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Virginia Mumford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Rebecca M</a:t>
            </a:r>
            <a:r>
              <a:rPr lang="en-AU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itchell</a:t>
            </a:r>
            <a:endParaRPr lang="en-AU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 Georgia Fisher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 Gaston Arnolda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Yvonne Zurynski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Hon</a:t>
            </a:r>
            <a:r>
              <a:rPr lang="en-A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Prof Peter Hibbert</a:t>
            </a:r>
            <a:endParaRPr kumimoji="0" lang="en-A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4499" y="420919"/>
            <a:ext cx="9013547" cy="648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AU" sz="4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9796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6DC5B7F-73CA-627E-C987-F83BA5EA5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77" t="15887" r="19358" b="12611"/>
          <a:stretch/>
        </p:blipFill>
        <p:spPr>
          <a:xfrm>
            <a:off x="10659260" y="1550698"/>
            <a:ext cx="1209149" cy="1726697"/>
          </a:xfrm>
          <a:prstGeom prst="rect">
            <a:avLst/>
          </a:prstGeom>
        </p:spPr>
      </p:pic>
      <p:pic>
        <p:nvPicPr>
          <p:cNvPr id="15" name="Picture 14" descr="Image result for Health reform in 60 countries">
            <a:extLst>
              <a:ext uri="{FF2B5EF4-FFF2-40B4-BE49-F238E27FC236}">
                <a16:creationId xmlns:a16="http://schemas.microsoft.com/office/drawing/2014/main" id="{D42FD9D9-D976-AC8A-3E56-F1B75E932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61" y="4083287"/>
            <a:ext cx="1196709" cy="184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Health reform in 30 countries">
            <a:extLst>
              <a:ext uri="{FF2B5EF4-FFF2-40B4-BE49-F238E27FC236}">
                <a16:creationId xmlns:a16="http://schemas.microsoft.com/office/drawing/2014/main" id="{F919BE3B-4777-1916-0045-CD9F88AD5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82" y="4091617"/>
            <a:ext cx="1152945" cy="172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outledge Handbook of Climate Change and Health System Sustainability book cover">
            <a:extLst>
              <a:ext uri="{FF2B5EF4-FFF2-40B4-BE49-F238E27FC236}">
                <a16:creationId xmlns:a16="http://schemas.microsoft.com/office/drawing/2014/main" id="{139CC490-2BFA-EC35-5DDE-B53C34AFF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5" y="1582896"/>
            <a:ext cx="1390286" cy="197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823701-F1DA-F884-D5AD-1F385AF9D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586" y="1585808"/>
            <a:ext cx="1180975" cy="167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7DBE70-3E2C-52B6-01E5-F96AA82740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1144" y="1559115"/>
            <a:ext cx="1052341" cy="1656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016393-8A88-4641-977F-B007032B5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4798" y="1550698"/>
            <a:ext cx="1098386" cy="16906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CDF84C-4033-4A0E-BCC9-5D3182793851}"/>
              </a:ext>
            </a:extLst>
          </p:cNvPr>
          <p:cNvSpPr/>
          <p:nvPr/>
        </p:nvSpPr>
        <p:spPr>
          <a:xfrm>
            <a:off x="9097509" y="1554846"/>
            <a:ext cx="1121074" cy="1690628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8F6A60-1FDF-49B1-B035-339889A890C3}"/>
              </a:ext>
            </a:extLst>
          </p:cNvPr>
          <p:cNvGrpSpPr/>
          <p:nvPr/>
        </p:nvGrpSpPr>
        <p:grpSpPr>
          <a:xfrm>
            <a:off x="8909085" y="3204053"/>
            <a:ext cx="1441484" cy="769405"/>
            <a:chOff x="132147" y="2204779"/>
            <a:chExt cx="1260706" cy="623413"/>
          </a:xfrm>
        </p:grpSpPr>
        <p:sp>
          <p:nvSpPr>
            <p:cNvPr id="50" name="Speech Bubble: Rectangle 49">
              <a:extLst>
                <a:ext uri="{FF2B5EF4-FFF2-40B4-BE49-F238E27FC236}">
                  <a16:creationId xmlns:a16="http://schemas.microsoft.com/office/drawing/2014/main" id="{84675973-5A19-4B49-83A6-3E1440C190A2}"/>
                </a:ext>
              </a:extLst>
            </p:cNvPr>
            <p:cNvSpPr/>
            <p:nvPr/>
          </p:nvSpPr>
          <p:spPr>
            <a:xfrm>
              <a:off x="132147" y="2204779"/>
              <a:ext cx="1260706" cy="623413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Speech Bubble: Rectangle 5">
              <a:extLst>
                <a:ext uri="{FF2B5EF4-FFF2-40B4-BE49-F238E27FC236}">
                  <a16:creationId xmlns:a16="http://schemas.microsoft.com/office/drawing/2014/main" id="{E0C2A9AD-83D7-47C3-B5A4-C2FBD097E859}"/>
                </a:ext>
              </a:extLst>
            </p:cNvPr>
            <p:cNvSpPr txBox="1"/>
            <p:nvPr/>
          </p:nvSpPr>
          <p:spPr>
            <a:xfrm>
              <a:off x="132147" y="2204779"/>
              <a:ext cx="1237902" cy="6234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2018 – Delivering Resilient Health Care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C0BDC9E-327C-4EFE-8348-92D4DC059CA9}"/>
              </a:ext>
            </a:extLst>
          </p:cNvPr>
          <p:cNvGrpSpPr/>
          <p:nvPr/>
        </p:nvGrpSpPr>
        <p:grpSpPr>
          <a:xfrm>
            <a:off x="10398276" y="3188544"/>
            <a:ext cx="1756025" cy="783827"/>
            <a:chOff x="1607763" y="2202059"/>
            <a:chExt cx="1989151" cy="639550"/>
          </a:xfrm>
        </p:grpSpPr>
        <p:sp>
          <p:nvSpPr>
            <p:cNvPr id="54" name="Speech Bubble: Rectangle 53">
              <a:extLst>
                <a:ext uri="{FF2B5EF4-FFF2-40B4-BE49-F238E27FC236}">
                  <a16:creationId xmlns:a16="http://schemas.microsoft.com/office/drawing/2014/main" id="{FDD9CFCC-8875-42E1-85F4-A58B1836A1BC}"/>
                </a:ext>
              </a:extLst>
            </p:cNvPr>
            <p:cNvSpPr/>
            <p:nvPr/>
          </p:nvSpPr>
          <p:spPr>
            <a:xfrm>
              <a:off x="1607763" y="2202059"/>
              <a:ext cx="1960938" cy="627783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Speech Bubble: Rectangle 8">
              <a:extLst>
                <a:ext uri="{FF2B5EF4-FFF2-40B4-BE49-F238E27FC236}">
                  <a16:creationId xmlns:a16="http://schemas.microsoft.com/office/drawing/2014/main" id="{2C03EFB1-22A0-4741-A98F-34166F6BD7DB}"/>
                </a:ext>
              </a:extLst>
            </p:cNvPr>
            <p:cNvSpPr txBox="1"/>
            <p:nvPr/>
          </p:nvSpPr>
          <p:spPr>
            <a:xfrm>
              <a:off x="1635975" y="2213826"/>
              <a:ext cx="1960939" cy="6277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2018 – Healthcare Systems: Future Predictions for Global Care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244B56-E91E-9843-19F8-2BD8B916470D}"/>
              </a:ext>
            </a:extLst>
          </p:cNvPr>
          <p:cNvGrpSpPr/>
          <p:nvPr/>
        </p:nvGrpSpPr>
        <p:grpSpPr>
          <a:xfrm>
            <a:off x="259979" y="5597646"/>
            <a:ext cx="2281125" cy="887270"/>
            <a:chOff x="9710502" y="3186600"/>
            <a:chExt cx="2281125" cy="898894"/>
          </a:xfrm>
        </p:grpSpPr>
        <p:sp>
          <p:nvSpPr>
            <p:cNvPr id="60" name="Speech Bubble: Rectangle 59">
              <a:extLst>
                <a:ext uri="{FF2B5EF4-FFF2-40B4-BE49-F238E27FC236}">
                  <a16:creationId xmlns:a16="http://schemas.microsoft.com/office/drawing/2014/main" id="{A09FF335-105C-45C3-AB61-98E58726B2DF}"/>
                </a:ext>
              </a:extLst>
            </p:cNvPr>
            <p:cNvSpPr/>
            <p:nvPr/>
          </p:nvSpPr>
          <p:spPr>
            <a:xfrm>
              <a:off x="9743845" y="3211736"/>
              <a:ext cx="2247782" cy="771383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Speech Bubble: Rectangle 11">
              <a:extLst>
                <a:ext uri="{FF2B5EF4-FFF2-40B4-BE49-F238E27FC236}">
                  <a16:creationId xmlns:a16="http://schemas.microsoft.com/office/drawing/2014/main" id="{2DE4F5D4-9F8B-48E4-82BB-4199417C8A27}"/>
                </a:ext>
              </a:extLst>
            </p:cNvPr>
            <p:cNvSpPr txBox="1"/>
            <p:nvPr/>
          </p:nvSpPr>
          <p:spPr>
            <a:xfrm>
              <a:off x="9710502" y="3186600"/>
              <a:ext cx="2247782" cy="898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2017 – Health Systems 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Improvement Across the Globe: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Success Stories from 60 Countries </a:t>
              </a: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063426FC-8715-4E3E-A8E0-96BE9F518AD9}"/>
              </a:ext>
            </a:extLst>
          </p:cNvPr>
          <p:cNvSpPr/>
          <p:nvPr/>
        </p:nvSpPr>
        <p:spPr>
          <a:xfrm>
            <a:off x="2795887" y="4094944"/>
            <a:ext cx="940517" cy="1619517"/>
          </a:xfrm>
          <a:prstGeom prst="rect">
            <a:avLst/>
          </a:prstGeom>
          <a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715F060-F7F8-4170-8D20-ABB1A05B38B1}"/>
              </a:ext>
            </a:extLst>
          </p:cNvPr>
          <p:cNvGrpSpPr/>
          <p:nvPr/>
        </p:nvGrpSpPr>
        <p:grpSpPr>
          <a:xfrm>
            <a:off x="2574711" y="5627711"/>
            <a:ext cx="1321940" cy="750283"/>
            <a:chOff x="6232542" y="2226438"/>
            <a:chExt cx="1851252" cy="626221"/>
          </a:xfrm>
        </p:grpSpPr>
        <p:sp>
          <p:nvSpPr>
            <p:cNvPr id="66" name="Speech Bubble: Rectangle 65">
              <a:extLst>
                <a:ext uri="{FF2B5EF4-FFF2-40B4-BE49-F238E27FC236}">
                  <a16:creationId xmlns:a16="http://schemas.microsoft.com/office/drawing/2014/main" id="{47A4C189-66FF-4CE9-BB92-8DC35CDBC47F}"/>
                </a:ext>
              </a:extLst>
            </p:cNvPr>
            <p:cNvSpPr/>
            <p:nvPr/>
          </p:nvSpPr>
          <p:spPr>
            <a:xfrm>
              <a:off x="6232542" y="2226438"/>
              <a:ext cx="1851252" cy="626221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Speech Bubble: Rectangle 14">
              <a:extLst>
                <a:ext uri="{FF2B5EF4-FFF2-40B4-BE49-F238E27FC236}">
                  <a16:creationId xmlns:a16="http://schemas.microsoft.com/office/drawing/2014/main" id="{48C11257-760B-41EC-9C7A-873163087C91}"/>
                </a:ext>
              </a:extLst>
            </p:cNvPr>
            <p:cNvSpPr txBox="1"/>
            <p:nvPr/>
          </p:nvSpPr>
          <p:spPr>
            <a:xfrm>
              <a:off x="6232542" y="2226438"/>
              <a:ext cx="1851252" cy="6262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2017 – Reconciling Work-as-imagined and Work-as-done </a:t>
              </a:r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DD8B204F-12F4-474F-8107-5EC21CF44383}"/>
              </a:ext>
            </a:extLst>
          </p:cNvPr>
          <p:cNvSpPr/>
          <p:nvPr/>
        </p:nvSpPr>
        <p:spPr>
          <a:xfrm>
            <a:off x="4209778" y="4077105"/>
            <a:ext cx="1045023" cy="1729418"/>
          </a:xfrm>
          <a:prstGeom prst="rect">
            <a:avLst/>
          </a:prstGeom>
          <a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FDF817-6479-4A03-9D03-E3175E610F4F}"/>
              </a:ext>
            </a:extLst>
          </p:cNvPr>
          <p:cNvGrpSpPr/>
          <p:nvPr/>
        </p:nvGrpSpPr>
        <p:grpSpPr>
          <a:xfrm>
            <a:off x="7423344" y="3208409"/>
            <a:ext cx="1421297" cy="883208"/>
            <a:chOff x="8250949" y="2235617"/>
            <a:chExt cx="1847617" cy="714178"/>
          </a:xfrm>
        </p:grpSpPr>
        <p:sp>
          <p:nvSpPr>
            <p:cNvPr id="72" name="Speech Bubble: Rectangle 71">
              <a:extLst>
                <a:ext uri="{FF2B5EF4-FFF2-40B4-BE49-F238E27FC236}">
                  <a16:creationId xmlns:a16="http://schemas.microsoft.com/office/drawing/2014/main" id="{6DAF9ED7-65EC-4EB3-8DD7-421AFC2450C2}"/>
                </a:ext>
              </a:extLst>
            </p:cNvPr>
            <p:cNvSpPr/>
            <p:nvPr/>
          </p:nvSpPr>
          <p:spPr>
            <a:xfrm>
              <a:off x="8250949" y="2235622"/>
              <a:ext cx="1847615" cy="615671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Speech Bubble: Rectangle 17">
              <a:extLst>
                <a:ext uri="{FF2B5EF4-FFF2-40B4-BE49-F238E27FC236}">
                  <a16:creationId xmlns:a16="http://schemas.microsoft.com/office/drawing/2014/main" id="{B424DBB6-0B50-457F-A506-40B897BD8059}"/>
                </a:ext>
              </a:extLst>
            </p:cNvPr>
            <p:cNvSpPr txBox="1"/>
            <p:nvPr/>
          </p:nvSpPr>
          <p:spPr>
            <a:xfrm>
              <a:off x="8250951" y="2235617"/>
              <a:ext cx="1847615" cy="7141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2019 – Working Across Boundaries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7604AE9-AB91-40F7-A5CA-06EBE2B90623}"/>
              </a:ext>
            </a:extLst>
          </p:cNvPr>
          <p:cNvGrpSpPr/>
          <p:nvPr/>
        </p:nvGrpSpPr>
        <p:grpSpPr>
          <a:xfrm>
            <a:off x="5580062" y="5585225"/>
            <a:ext cx="2537400" cy="792769"/>
            <a:chOff x="525448" y="4615105"/>
            <a:chExt cx="2537400" cy="757782"/>
          </a:xfrm>
        </p:grpSpPr>
        <p:sp>
          <p:nvSpPr>
            <p:cNvPr id="78" name="Speech Bubble: Rectangle 77">
              <a:extLst>
                <a:ext uri="{FF2B5EF4-FFF2-40B4-BE49-F238E27FC236}">
                  <a16:creationId xmlns:a16="http://schemas.microsoft.com/office/drawing/2014/main" id="{115C67D9-EBFF-4877-91AE-440C62CB4AA0}"/>
                </a:ext>
              </a:extLst>
            </p:cNvPr>
            <p:cNvSpPr/>
            <p:nvPr/>
          </p:nvSpPr>
          <p:spPr>
            <a:xfrm>
              <a:off x="525448" y="4615105"/>
              <a:ext cx="2537400" cy="757782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Speech Bubble: Rectangle 20">
              <a:extLst>
                <a:ext uri="{FF2B5EF4-FFF2-40B4-BE49-F238E27FC236}">
                  <a16:creationId xmlns:a16="http://schemas.microsoft.com/office/drawing/2014/main" id="{F186E9BF-7AD6-473B-8063-CCBA670297D1}"/>
                </a:ext>
              </a:extLst>
            </p:cNvPr>
            <p:cNvSpPr txBox="1"/>
            <p:nvPr/>
          </p:nvSpPr>
          <p:spPr>
            <a:xfrm>
              <a:off x="525448" y="4615105"/>
              <a:ext cx="2537400" cy="757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2015 – Healthcare Reform, Quality and Safety: Perspectives, Participants, Partnerships and Prospects in 30 Countries </a:t>
              </a: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20F07159-476D-45D8-A6A0-3F73F1281090}"/>
              </a:ext>
            </a:extLst>
          </p:cNvPr>
          <p:cNvSpPr/>
          <p:nvPr/>
        </p:nvSpPr>
        <p:spPr>
          <a:xfrm>
            <a:off x="8349717" y="4068801"/>
            <a:ext cx="1099845" cy="1729418"/>
          </a:xfrm>
          <a:prstGeom prst="rect">
            <a:avLst/>
          </a:prstGeom>
          <a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8A58869-CA4F-4385-8700-DD995D274D7C}"/>
              </a:ext>
            </a:extLst>
          </p:cNvPr>
          <p:cNvGrpSpPr/>
          <p:nvPr/>
        </p:nvGrpSpPr>
        <p:grpSpPr>
          <a:xfrm>
            <a:off x="8135391" y="5576260"/>
            <a:ext cx="1397089" cy="792769"/>
            <a:chOff x="3294630" y="4598089"/>
            <a:chExt cx="1777294" cy="783804"/>
          </a:xfrm>
        </p:grpSpPr>
        <p:sp>
          <p:nvSpPr>
            <p:cNvPr id="84" name="Speech Bubble: Rectangle 83">
              <a:extLst>
                <a:ext uri="{FF2B5EF4-FFF2-40B4-BE49-F238E27FC236}">
                  <a16:creationId xmlns:a16="http://schemas.microsoft.com/office/drawing/2014/main" id="{64C7AA36-A3ED-43D5-81D0-33846E7FD635}"/>
                </a:ext>
              </a:extLst>
            </p:cNvPr>
            <p:cNvSpPr/>
            <p:nvPr/>
          </p:nvSpPr>
          <p:spPr>
            <a:xfrm>
              <a:off x="3294630" y="4598089"/>
              <a:ext cx="1777294" cy="783804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Speech Bubble: Rectangle 23">
              <a:extLst>
                <a:ext uri="{FF2B5EF4-FFF2-40B4-BE49-F238E27FC236}">
                  <a16:creationId xmlns:a16="http://schemas.microsoft.com/office/drawing/2014/main" id="{24B5129E-7FD0-49E0-BF22-9A5173DBF9B3}"/>
                </a:ext>
              </a:extLst>
            </p:cNvPr>
            <p:cNvSpPr txBox="1"/>
            <p:nvPr/>
          </p:nvSpPr>
          <p:spPr>
            <a:xfrm>
              <a:off x="3294630" y="4598089"/>
              <a:ext cx="1777294" cy="7838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2015 – The Resilience of Everyday Clinical Work</a:t>
              </a:r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8533B1BA-822B-4E8B-9CCC-1C79CF5083E3}"/>
              </a:ext>
            </a:extLst>
          </p:cNvPr>
          <p:cNvSpPr/>
          <p:nvPr/>
        </p:nvSpPr>
        <p:spPr>
          <a:xfrm>
            <a:off x="9558101" y="4077105"/>
            <a:ext cx="1050708" cy="1729418"/>
          </a:xfrm>
          <a:prstGeom prst="rect">
            <a:avLst/>
          </a:prstGeom>
          <a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1DAC8CE-8204-4EDC-88BA-BADB740C3ADB}"/>
              </a:ext>
            </a:extLst>
          </p:cNvPr>
          <p:cNvGrpSpPr/>
          <p:nvPr/>
        </p:nvGrpSpPr>
        <p:grpSpPr>
          <a:xfrm>
            <a:off x="9526681" y="5578028"/>
            <a:ext cx="1128936" cy="791001"/>
            <a:chOff x="5281070" y="4601498"/>
            <a:chExt cx="2063283" cy="791001"/>
          </a:xfrm>
        </p:grpSpPr>
        <p:sp>
          <p:nvSpPr>
            <p:cNvPr id="90" name="Speech Bubble: Rectangle 89">
              <a:extLst>
                <a:ext uri="{FF2B5EF4-FFF2-40B4-BE49-F238E27FC236}">
                  <a16:creationId xmlns:a16="http://schemas.microsoft.com/office/drawing/2014/main" id="{4333FE1D-DD01-49C3-97F6-99F7A061795E}"/>
                </a:ext>
              </a:extLst>
            </p:cNvPr>
            <p:cNvSpPr/>
            <p:nvPr/>
          </p:nvSpPr>
          <p:spPr>
            <a:xfrm>
              <a:off x="5334989" y="4601498"/>
              <a:ext cx="2009364" cy="791001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Speech Bubble: Rectangle 26">
              <a:extLst>
                <a:ext uri="{FF2B5EF4-FFF2-40B4-BE49-F238E27FC236}">
                  <a16:creationId xmlns:a16="http://schemas.microsoft.com/office/drawing/2014/main" id="{09F21B42-C86E-4C75-A593-D5D1EA37E989}"/>
                </a:ext>
              </a:extLst>
            </p:cNvPr>
            <p:cNvSpPr txBox="1"/>
            <p:nvPr/>
          </p:nvSpPr>
          <p:spPr>
            <a:xfrm>
              <a:off x="5281070" y="4601498"/>
              <a:ext cx="2063283" cy="791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2013 – Resilient Health Care</a:t>
              </a:r>
            </a:p>
          </p:txBody>
        </p: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F55B87B2-DC1B-453E-B4AC-E1D8C4EDDD30}"/>
              </a:ext>
            </a:extLst>
          </p:cNvPr>
          <p:cNvSpPr/>
          <p:nvPr/>
        </p:nvSpPr>
        <p:spPr>
          <a:xfrm>
            <a:off x="10910400" y="4091617"/>
            <a:ext cx="1019427" cy="1729418"/>
          </a:xfrm>
          <a:prstGeom prst="rect">
            <a:avLst/>
          </a:prstGeom>
          <a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00" r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2318EE6-C077-40A1-BD2C-039C0B950EB8}"/>
              </a:ext>
            </a:extLst>
          </p:cNvPr>
          <p:cNvGrpSpPr/>
          <p:nvPr/>
        </p:nvGrpSpPr>
        <p:grpSpPr>
          <a:xfrm>
            <a:off x="10685928" y="5597646"/>
            <a:ext cx="1468373" cy="771383"/>
            <a:chOff x="7567457" y="4607429"/>
            <a:chExt cx="1951472" cy="771383"/>
          </a:xfrm>
        </p:grpSpPr>
        <p:sp>
          <p:nvSpPr>
            <p:cNvPr id="96" name="Speech Bubble: Rectangle 95">
              <a:extLst>
                <a:ext uri="{FF2B5EF4-FFF2-40B4-BE49-F238E27FC236}">
                  <a16:creationId xmlns:a16="http://schemas.microsoft.com/office/drawing/2014/main" id="{550AEEF9-C65D-4097-9A59-FCC3138D0499}"/>
                </a:ext>
              </a:extLst>
            </p:cNvPr>
            <p:cNvSpPr/>
            <p:nvPr/>
          </p:nvSpPr>
          <p:spPr>
            <a:xfrm>
              <a:off x="7567457" y="4607429"/>
              <a:ext cx="1951472" cy="771383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Speech Bubble: Rectangle 29">
              <a:extLst>
                <a:ext uri="{FF2B5EF4-FFF2-40B4-BE49-F238E27FC236}">
                  <a16:creationId xmlns:a16="http://schemas.microsoft.com/office/drawing/2014/main" id="{8A9CF53F-A97B-4F4B-A0F0-8DE5EFD626F0}"/>
                </a:ext>
              </a:extLst>
            </p:cNvPr>
            <p:cNvSpPr txBox="1"/>
            <p:nvPr/>
          </p:nvSpPr>
          <p:spPr>
            <a:xfrm>
              <a:off x="7567457" y="4607429"/>
              <a:ext cx="1951472" cy="771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2010 – Culture and Climate in Health Care Organizations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3E27A93-267C-4BFD-8052-7DAFF2FCB0FA}"/>
              </a:ext>
            </a:extLst>
          </p:cNvPr>
          <p:cNvGrpSpPr/>
          <p:nvPr/>
        </p:nvGrpSpPr>
        <p:grpSpPr>
          <a:xfrm>
            <a:off x="3928103" y="5606035"/>
            <a:ext cx="1608374" cy="771383"/>
            <a:chOff x="7567457" y="4607429"/>
            <a:chExt cx="1951472" cy="771383"/>
          </a:xfrm>
        </p:grpSpPr>
        <p:sp>
          <p:nvSpPr>
            <p:cNvPr id="42" name="Speech Bubble: Rectangle 41">
              <a:extLst>
                <a:ext uri="{FF2B5EF4-FFF2-40B4-BE49-F238E27FC236}">
                  <a16:creationId xmlns:a16="http://schemas.microsoft.com/office/drawing/2014/main" id="{860877D6-4925-4C33-8C20-F3FA354DF76F}"/>
                </a:ext>
              </a:extLst>
            </p:cNvPr>
            <p:cNvSpPr/>
            <p:nvPr/>
          </p:nvSpPr>
          <p:spPr>
            <a:xfrm>
              <a:off x="7567457" y="4607429"/>
              <a:ext cx="1951472" cy="771383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Speech Bubble: Rectangle 29">
              <a:extLst>
                <a:ext uri="{FF2B5EF4-FFF2-40B4-BE49-F238E27FC236}">
                  <a16:creationId xmlns:a16="http://schemas.microsoft.com/office/drawing/2014/main" id="{DE31B16C-5BEE-4780-97E5-B77AA78EE493}"/>
                </a:ext>
              </a:extLst>
            </p:cNvPr>
            <p:cNvSpPr txBox="1"/>
            <p:nvPr/>
          </p:nvSpPr>
          <p:spPr>
            <a:xfrm>
              <a:off x="7751359" y="4607429"/>
              <a:ext cx="1767569" cy="771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2016 – The Sociology of Healthcare Safety and Quality</a:t>
              </a:r>
            </a:p>
          </p:txBody>
        </p:sp>
      </p:grpSp>
      <p:pic>
        <p:nvPicPr>
          <p:cNvPr id="9" name="Picture 8" descr="A picture containing text, umbrella, accessory&#10;&#10;Description automatically generated">
            <a:extLst>
              <a:ext uri="{FF2B5EF4-FFF2-40B4-BE49-F238E27FC236}">
                <a16:creationId xmlns:a16="http://schemas.microsoft.com/office/drawing/2014/main" id="{1E339BF4-F81D-4DA9-8002-2958C0E5C4A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867" y="1559116"/>
            <a:ext cx="1084573" cy="165668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8D75C7A-83A5-441F-B2BF-4F25090F7F01}"/>
              </a:ext>
            </a:extLst>
          </p:cNvPr>
          <p:cNvGrpSpPr/>
          <p:nvPr/>
        </p:nvGrpSpPr>
        <p:grpSpPr>
          <a:xfrm>
            <a:off x="5686506" y="3185933"/>
            <a:ext cx="1679129" cy="780151"/>
            <a:chOff x="8218798" y="2211113"/>
            <a:chExt cx="1879766" cy="640180"/>
          </a:xfrm>
        </p:grpSpPr>
        <p:sp>
          <p:nvSpPr>
            <p:cNvPr id="49" name="Speech Bubble: Rectangle 48">
              <a:extLst>
                <a:ext uri="{FF2B5EF4-FFF2-40B4-BE49-F238E27FC236}">
                  <a16:creationId xmlns:a16="http://schemas.microsoft.com/office/drawing/2014/main" id="{9D534DA5-E3FA-4CFA-9953-05622BD88E7C}"/>
                </a:ext>
              </a:extLst>
            </p:cNvPr>
            <p:cNvSpPr/>
            <p:nvPr/>
          </p:nvSpPr>
          <p:spPr>
            <a:xfrm>
              <a:off x="8250949" y="2235622"/>
              <a:ext cx="1847615" cy="615671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Speech Bubble: Rectangle 17">
              <a:extLst>
                <a:ext uri="{FF2B5EF4-FFF2-40B4-BE49-F238E27FC236}">
                  <a16:creationId xmlns:a16="http://schemas.microsoft.com/office/drawing/2014/main" id="{D7F22D66-1822-42CA-95C6-CB8B3A69E6BA}"/>
                </a:ext>
              </a:extLst>
            </p:cNvPr>
            <p:cNvSpPr txBox="1"/>
            <p:nvPr/>
          </p:nvSpPr>
          <p:spPr>
            <a:xfrm>
              <a:off x="8218798" y="2211113"/>
              <a:ext cx="1847615" cy="6156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2020 – Transforming Healthcare with Qualitative Research </a:t>
              </a:r>
            </a:p>
          </p:txBody>
        </p:sp>
      </p:grpSp>
      <p:sp>
        <p:nvSpPr>
          <p:cNvPr id="52" name="Title 2">
            <a:extLst>
              <a:ext uri="{FF2B5EF4-FFF2-40B4-BE49-F238E27FC236}">
                <a16:creationId xmlns:a16="http://schemas.microsoft.com/office/drawing/2014/main" id="{35A5CD82-BE29-7B4C-1444-8B0CEC91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99" y="420919"/>
            <a:ext cx="9013547" cy="648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Recently published books</a:t>
            </a:r>
            <a:endParaRPr lang="en-AU" sz="4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324E14C-D930-F6FB-F63F-2C41989D1E84}"/>
              </a:ext>
            </a:extLst>
          </p:cNvPr>
          <p:cNvGrpSpPr/>
          <p:nvPr/>
        </p:nvGrpSpPr>
        <p:grpSpPr>
          <a:xfrm>
            <a:off x="3994316" y="3185933"/>
            <a:ext cx="1679131" cy="781289"/>
            <a:chOff x="8218796" y="2211113"/>
            <a:chExt cx="1879768" cy="640180"/>
          </a:xfrm>
        </p:grpSpPr>
        <p:sp>
          <p:nvSpPr>
            <p:cNvPr id="47" name="Speech Bubble: Rectangle 46">
              <a:extLst>
                <a:ext uri="{FF2B5EF4-FFF2-40B4-BE49-F238E27FC236}">
                  <a16:creationId xmlns:a16="http://schemas.microsoft.com/office/drawing/2014/main" id="{AFE3CE89-FB12-7C08-7E89-E0E926065ADE}"/>
                </a:ext>
              </a:extLst>
            </p:cNvPr>
            <p:cNvSpPr/>
            <p:nvPr/>
          </p:nvSpPr>
          <p:spPr>
            <a:xfrm>
              <a:off x="8250949" y="2235622"/>
              <a:ext cx="1847615" cy="615671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Speech Bubble: Rectangle 17">
              <a:extLst>
                <a:ext uri="{FF2B5EF4-FFF2-40B4-BE49-F238E27FC236}">
                  <a16:creationId xmlns:a16="http://schemas.microsoft.com/office/drawing/2014/main" id="{50E07BC5-3681-D77C-7E03-F8F087D87624}"/>
                </a:ext>
              </a:extLst>
            </p:cNvPr>
            <p:cNvSpPr txBox="1"/>
            <p:nvPr/>
          </p:nvSpPr>
          <p:spPr>
            <a:xfrm>
              <a:off x="8218796" y="2211113"/>
              <a:ext cx="1847615" cy="6156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2021 – Muddling Through With Purpose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B50D9A6-2A61-B17A-0AA2-6022377822E2}"/>
              </a:ext>
            </a:extLst>
          </p:cNvPr>
          <p:cNvGrpSpPr/>
          <p:nvPr/>
        </p:nvGrpSpPr>
        <p:grpSpPr>
          <a:xfrm>
            <a:off x="2297049" y="3185933"/>
            <a:ext cx="1679131" cy="783237"/>
            <a:chOff x="8218796" y="2211112"/>
            <a:chExt cx="1879768" cy="640181"/>
          </a:xfrm>
        </p:grpSpPr>
        <p:sp>
          <p:nvSpPr>
            <p:cNvPr id="62" name="Speech Bubble: Rectangle 61">
              <a:extLst>
                <a:ext uri="{FF2B5EF4-FFF2-40B4-BE49-F238E27FC236}">
                  <a16:creationId xmlns:a16="http://schemas.microsoft.com/office/drawing/2014/main" id="{48EDC484-E57C-88C4-1B1A-DFAB22AE9AAE}"/>
                </a:ext>
              </a:extLst>
            </p:cNvPr>
            <p:cNvSpPr/>
            <p:nvPr/>
          </p:nvSpPr>
          <p:spPr>
            <a:xfrm>
              <a:off x="8250949" y="2235622"/>
              <a:ext cx="1847615" cy="615671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Speech Bubble: Rectangle 17">
              <a:extLst>
                <a:ext uri="{FF2B5EF4-FFF2-40B4-BE49-F238E27FC236}">
                  <a16:creationId xmlns:a16="http://schemas.microsoft.com/office/drawing/2014/main" id="{8A38DEB7-63C7-F0D1-2227-137D82B28D36}"/>
                </a:ext>
              </a:extLst>
            </p:cNvPr>
            <p:cNvSpPr txBox="1"/>
            <p:nvPr/>
          </p:nvSpPr>
          <p:spPr>
            <a:xfrm>
              <a:off x="8218796" y="2211112"/>
              <a:ext cx="1847615" cy="6156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2022 – Transforming Healthcare with Qualitative Research </a:t>
              </a:r>
            </a:p>
          </p:txBody>
        </p:sp>
      </p:grp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EFA3A0-141B-D48D-6CCD-55A529A2E1A5}"/>
              </a:ext>
            </a:extLst>
          </p:cNvPr>
          <p:cNvSpPr txBox="1">
            <a:spLocks/>
          </p:cNvSpPr>
          <p:nvPr/>
        </p:nvSpPr>
        <p:spPr>
          <a:xfrm>
            <a:off x="695325" y="6621980"/>
            <a:ext cx="7111667" cy="21878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B2C775-5590-8EE2-D135-AD4A086D78DF}"/>
              </a:ext>
            </a:extLst>
          </p:cNvPr>
          <p:cNvGrpSpPr/>
          <p:nvPr/>
        </p:nvGrpSpPr>
        <p:grpSpPr>
          <a:xfrm>
            <a:off x="259397" y="3225277"/>
            <a:ext cx="1994001" cy="770886"/>
            <a:chOff x="8245354" y="2235622"/>
            <a:chExt cx="1853210" cy="630087"/>
          </a:xfrm>
        </p:grpSpPr>
        <p:sp>
          <p:nvSpPr>
            <p:cNvPr id="12" name="Speech Bubble: Rectangle 11">
              <a:extLst>
                <a:ext uri="{FF2B5EF4-FFF2-40B4-BE49-F238E27FC236}">
                  <a16:creationId xmlns:a16="http://schemas.microsoft.com/office/drawing/2014/main" id="{9479AB11-C4F0-36F9-0FB5-5CFEC743A614}"/>
                </a:ext>
              </a:extLst>
            </p:cNvPr>
            <p:cNvSpPr/>
            <p:nvPr/>
          </p:nvSpPr>
          <p:spPr>
            <a:xfrm>
              <a:off x="8250949" y="2235622"/>
              <a:ext cx="1847615" cy="615671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Speech Bubble: Rectangle 17">
              <a:extLst>
                <a:ext uri="{FF2B5EF4-FFF2-40B4-BE49-F238E27FC236}">
                  <a16:creationId xmlns:a16="http://schemas.microsoft.com/office/drawing/2014/main" id="{BE387F3A-DA31-3F22-32BE-8D8827B2ED2F}"/>
                </a:ext>
              </a:extLst>
            </p:cNvPr>
            <p:cNvSpPr txBox="1"/>
            <p:nvPr/>
          </p:nvSpPr>
          <p:spPr>
            <a:xfrm>
              <a:off x="8245354" y="2250038"/>
              <a:ext cx="1847615" cy="6156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2024 – Routledge Handbook of Climate Change and Health System Sustainability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7101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>
            <a:extLst>
              <a:ext uri="{FF2B5EF4-FFF2-40B4-BE49-F238E27FC236}">
                <a16:creationId xmlns:a16="http://schemas.microsoft.com/office/drawing/2014/main" id="{6BB8F4DC-A3B7-41AE-1503-30A606A24589}"/>
              </a:ext>
            </a:extLst>
          </p:cNvPr>
          <p:cNvSpPr txBox="1">
            <a:spLocks/>
          </p:cNvSpPr>
          <p:nvPr/>
        </p:nvSpPr>
        <p:spPr>
          <a:xfrm>
            <a:off x="644499" y="420919"/>
            <a:ext cx="9013547" cy="64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Forthcoming books</a:t>
            </a:r>
            <a:endParaRPr kumimoji="0" lang="en-AU" sz="4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B814971-7B98-CE7B-B8B5-7DB11573ACD3}"/>
              </a:ext>
            </a:extLst>
          </p:cNvPr>
          <p:cNvSpPr txBox="1">
            <a:spLocks/>
          </p:cNvSpPr>
          <p:nvPr/>
        </p:nvSpPr>
        <p:spPr>
          <a:xfrm>
            <a:off x="695325" y="6621980"/>
            <a:ext cx="7111667" cy="21878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7247C5-1C6A-7715-AD80-4606D7F02EB9}"/>
              </a:ext>
            </a:extLst>
          </p:cNvPr>
          <p:cNvSpPr/>
          <p:nvPr/>
        </p:nvSpPr>
        <p:spPr>
          <a:xfrm>
            <a:off x="3471833" y="1430156"/>
            <a:ext cx="1241335" cy="2032560"/>
          </a:xfrm>
          <a:prstGeom prst="rect">
            <a:avLst/>
          </a:prstGeom>
          <a:blipFill rotWithShape="1"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0" r="-3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72FC91-3E62-A373-3F54-E707D4E2F7BE}"/>
              </a:ext>
            </a:extLst>
          </p:cNvPr>
          <p:cNvGrpSpPr/>
          <p:nvPr/>
        </p:nvGrpSpPr>
        <p:grpSpPr>
          <a:xfrm>
            <a:off x="2631933" y="3259460"/>
            <a:ext cx="3098984" cy="711396"/>
            <a:chOff x="180378" y="1832656"/>
            <a:chExt cx="3098984" cy="711396"/>
          </a:xfrm>
        </p:grpSpPr>
        <p:sp>
          <p:nvSpPr>
            <p:cNvPr id="5" name="Speech Bubble: Rectangle 4">
              <a:extLst>
                <a:ext uri="{FF2B5EF4-FFF2-40B4-BE49-F238E27FC236}">
                  <a16:creationId xmlns:a16="http://schemas.microsoft.com/office/drawing/2014/main" id="{47A2CD45-0444-F9EE-84DC-FF6B63B6D823}"/>
                </a:ext>
              </a:extLst>
            </p:cNvPr>
            <p:cNvSpPr/>
            <p:nvPr/>
          </p:nvSpPr>
          <p:spPr>
            <a:xfrm>
              <a:off x="180378" y="1832656"/>
              <a:ext cx="3098984" cy="711396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Speech Bubble: Rectangle 5">
              <a:extLst>
                <a:ext uri="{FF2B5EF4-FFF2-40B4-BE49-F238E27FC236}">
                  <a16:creationId xmlns:a16="http://schemas.microsoft.com/office/drawing/2014/main" id="{4664CEB2-0CC5-18F1-28DE-C24C573C38DF}"/>
                </a:ext>
              </a:extLst>
            </p:cNvPr>
            <p:cNvSpPr txBox="1"/>
            <p:nvPr/>
          </p:nvSpPr>
          <p:spPr>
            <a:xfrm>
              <a:off x="180378" y="1832656"/>
              <a:ext cx="3098984" cy="711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Gaps: the Surprising Truth Hiding in the In-between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07CDDC9-B78C-07D3-8046-2C8221E3358D}"/>
              </a:ext>
            </a:extLst>
          </p:cNvPr>
          <p:cNvSpPr/>
          <p:nvPr/>
        </p:nvSpPr>
        <p:spPr>
          <a:xfrm>
            <a:off x="6904461" y="1430156"/>
            <a:ext cx="1291463" cy="2032560"/>
          </a:xfrm>
          <a:prstGeom prst="rect">
            <a:avLst/>
          </a:prstGeom>
          <a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000" r="-2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4D1FCC-CF49-0970-4211-1E71A7E8E99B}"/>
              </a:ext>
            </a:extLst>
          </p:cNvPr>
          <p:cNvGrpSpPr/>
          <p:nvPr/>
        </p:nvGrpSpPr>
        <p:grpSpPr>
          <a:xfrm>
            <a:off x="5984987" y="3259460"/>
            <a:ext cx="3308260" cy="711396"/>
            <a:chOff x="3533432" y="1832656"/>
            <a:chExt cx="3308260" cy="711396"/>
          </a:xfrm>
        </p:grpSpPr>
        <p:sp>
          <p:nvSpPr>
            <p:cNvPr id="10" name="Speech Bubble: Rectangle 9">
              <a:extLst>
                <a:ext uri="{FF2B5EF4-FFF2-40B4-BE49-F238E27FC236}">
                  <a16:creationId xmlns:a16="http://schemas.microsoft.com/office/drawing/2014/main" id="{1EDFE049-E878-69A4-5005-058593EDC0F6}"/>
                </a:ext>
              </a:extLst>
            </p:cNvPr>
            <p:cNvSpPr/>
            <p:nvPr/>
          </p:nvSpPr>
          <p:spPr>
            <a:xfrm>
              <a:off x="3533432" y="1832656"/>
              <a:ext cx="3308260" cy="711396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Speech Bubble: Rectangle 8">
              <a:extLst>
                <a:ext uri="{FF2B5EF4-FFF2-40B4-BE49-F238E27FC236}">
                  <a16:creationId xmlns:a16="http://schemas.microsoft.com/office/drawing/2014/main" id="{2A265BFC-CD43-D604-3FBB-2159B557988A}"/>
                </a:ext>
              </a:extLst>
            </p:cNvPr>
            <p:cNvSpPr txBox="1"/>
            <p:nvPr/>
          </p:nvSpPr>
          <p:spPr>
            <a:xfrm>
              <a:off x="3533432" y="1832656"/>
              <a:ext cx="3308260" cy="711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Surviving the Anthropocene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592CACB-34C9-D497-D3E1-EAF0FEBA8661}"/>
              </a:ext>
            </a:extLst>
          </p:cNvPr>
          <p:cNvSpPr/>
          <p:nvPr/>
        </p:nvSpPr>
        <p:spPr>
          <a:xfrm>
            <a:off x="5336143" y="4095358"/>
            <a:ext cx="1489053" cy="1755400"/>
          </a:xfrm>
          <a:prstGeom prst="rect">
            <a:avLst/>
          </a:prstGeom>
          <a:blipFill rotWithShape="1"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5F846C-AE7E-F925-CBBA-DA2C9DE80248}"/>
              </a:ext>
            </a:extLst>
          </p:cNvPr>
          <p:cNvGrpSpPr/>
          <p:nvPr/>
        </p:nvGrpSpPr>
        <p:grpSpPr>
          <a:xfrm>
            <a:off x="4533510" y="5786082"/>
            <a:ext cx="3273482" cy="711396"/>
            <a:chOff x="1874294" y="4488847"/>
            <a:chExt cx="3273482" cy="711396"/>
          </a:xfrm>
        </p:grpSpPr>
        <p:sp>
          <p:nvSpPr>
            <p:cNvPr id="24" name="Speech Bubble: Rectangle 23">
              <a:extLst>
                <a:ext uri="{FF2B5EF4-FFF2-40B4-BE49-F238E27FC236}">
                  <a16:creationId xmlns:a16="http://schemas.microsoft.com/office/drawing/2014/main" id="{9597D845-D93C-F6B1-C8F6-7BB80F2BAB2A}"/>
                </a:ext>
              </a:extLst>
            </p:cNvPr>
            <p:cNvSpPr/>
            <p:nvPr/>
          </p:nvSpPr>
          <p:spPr>
            <a:xfrm>
              <a:off x="1874294" y="4488847"/>
              <a:ext cx="3273482" cy="711396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Speech Bubble: Rectangle 11">
              <a:extLst>
                <a:ext uri="{FF2B5EF4-FFF2-40B4-BE49-F238E27FC236}">
                  <a16:creationId xmlns:a16="http://schemas.microsoft.com/office/drawing/2014/main" id="{7592C93C-73A0-D5DC-3966-D2BE322776E7}"/>
                </a:ext>
              </a:extLst>
            </p:cNvPr>
            <p:cNvSpPr txBox="1"/>
            <p:nvPr/>
          </p:nvSpPr>
          <p:spPr>
            <a:xfrm>
              <a:off x="1874294" y="4488847"/>
              <a:ext cx="3273482" cy="711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Counterintuitivity</a:t>
              </a:r>
              <a:r>
                <a: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How your brain defies logic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5541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040B6D09-A065-4F46-AD27-949AE2236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741867"/>
              </p:ext>
            </p:extLst>
          </p:nvPr>
        </p:nvGraphicFramePr>
        <p:xfrm>
          <a:off x="583638" y="4105356"/>
          <a:ext cx="11125360" cy="2443940"/>
        </p:xfrm>
        <a:graphic>
          <a:graphicData uri="http://schemas.openxmlformats.org/drawingml/2006/table">
            <a:tbl>
              <a:tblPr firstRow="1" bandRow="1"/>
              <a:tblGrid>
                <a:gridCol w="1255189">
                  <a:extLst>
                    <a:ext uri="{9D8B030D-6E8A-4147-A177-3AD203B41FA5}">
                      <a16:colId xmlns:a16="http://schemas.microsoft.com/office/drawing/2014/main" val="2743589610"/>
                    </a:ext>
                  </a:extLst>
                </a:gridCol>
                <a:gridCol w="1897367">
                  <a:extLst>
                    <a:ext uri="{9D8B030D-6E8A-4147-A177-3AD203B41FA5}">
                      <a16:colId xmlns:a16="http://schemas.microsoft.com/office/drawing/2014/main" val="4253730223"/>
                    </a:ext>
                  </a:extLst>
                </a:gridCol>
                <a:gridCol w="7972804">
                  <a:extLst>
                    <a:ext uri="{9D8B030D-6E8A-4147-A177-3AD203B41FA5}">
                      <a16:colId xmlns:a16="http://schemas.microsoft.com/office/drawing/2014/main" val="1348263270"/>
                    </a:ext>
                  </a:extLst>
                </a:gridCol>
              </a:tblGrid>
              <a:tr h="443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AU" sz="2200"/>
                    </a:p>
                  </a:txBody>
                  <a:tcPr marL="110836" marR="110836" marT="55418" marB="554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AU" sz="2200"/>
                    </a:p>
                  </a:txBody>
                  <a:tcPr marL="110836" marR="110836" marT="55418" marB="554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AU" sz="2200"/>
                    </a:p>
                  </a:txBody>
                  <a:tcPr marL="110836" marR="110836" marT="55418" marB="554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478068"/>
                  </a:ext>
                </a:extLst>
              </a:tr>
              <a:tr h="5172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AU" sz="2200" dirty="0"/>
                    </a:p>
                  </a:txBody>
                  <a:tcPr marL="110836" marR="110836" marT="55418" marB="554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Email: </a:t>
                      </a:r>
                      <a:endParaRPr lang="en-A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836" marR="110836" marT="55418" marB="5541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300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jeffrey.braithwaite@mq.edu.au</a:t>
                      </a:r>
                      <a:endParaRPr lang="en-AU" sz="1300" kern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0836" marR="110836" marT="55418" marB="5541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64170"/>
                  </a:ext>
                </a:extLst>
              </a:tr>
              <a:tr h="5172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AU" sz="2200"/>
                    </a:p>
                  </a:txBody>
                  <a:tcPr marL="110836" marR="110836" marT="55418" marB="554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AU" sz="13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AIHI website: </a:t>
                      </a:r>
                      <a:endParaRPr lang="en-A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836" marR="110836" marT="55418" marB="5541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300" u="sng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http://aihi.mq.edu.au</a:t>
                      </a:r>
                      <a:r>
                        <a:rPr lang="en-AU" sz="1300" u="sng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10836" marR="110836" marT="55418" marB="5541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51294"/>
                  </a:ext>
                </a:extLst>
              </a:tr>
              <a:tr h="5172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AU" sz="2200"/>
                    </a:p>
                  </a:txBody>
                  <a:tcPr marL="110836" marR="110836" marT="55418" marB="554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A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Twitter:</a:t>
                      </a:r>
                    </a:p>
                  </a:txBody>
                  <a:tcPr marL="110836" marR="110836" marT="55418" marB="5541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300" u="sng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@JBraithwaite1</a:t>
                      </a:r>
                    </a:p>
                  </a:txBody>
                  <a:tcPr marL="110836" marR="110836" marT="55418" marB="5541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939031"/>
                  </a:ext>
                </a:extLst>
              </a:tr>
              <a:tr h="443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AU" sz="2200"/>
                    </a:p>
                  </a:txBody>
                  <a:tcPr marL="110836" marR="110836" marT="55418" marB="554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AU" sz="13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Wikipedia: </a:t>
                      </a:r>
                      <a:endParaRPr lang="en-A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836" marR="110836" marT="55418" marB="5541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AU" sz="1300" u="sng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http://en.wikipedia.org/wiki/Jeffrey_Braithwaite</a:t>
                      </a:r>
                      <a:r>
                        <a:rPr lang="en-AU" sz="1300" u="sng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endParaRPr lang="en-AU" sz="13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836" marR="110836" marT="55418" marB="5541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865969"/>
                  </a:ext>
                </a:extLst>
              </a:tr>
            </a:tbl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8FA3BEBD-55DF-4930-A4DF-B08481FCF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4" r="7436"/>
          <a:stretch>
            <a:fillRect/>
          </a:stretch>
        </p:blipFill>
        <p:spPr>
          <a:xfrm>
            <a:off x="9343764" y="1445235"/>
            <a:ext cx="2365236" cy="311783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FF28F43-5B53-49BC-A6DC-8999CACB18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/>
          <a:stretch/>
        </p:blipFill>
        <p:spPr>
          <a:xfrm>
            <a:off x="583638" y="1445235"/>
            <a:ext cx="9257942" cy="311783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F1AAA88-9EBF-426D-9168-9D426365FE4C}"/>
              </a:ext>
            </a:extLst>
          </p:cNvPr>
          <p:cNvSpPr/>
          <p:nvPr/>
        </p:nvSpPr>
        <p:spPr>
          <a:xfrm>
            <a:off x="680246" y="1495882"/>
            <a:ext cx="7273928" cy="307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93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Founding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93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Australian Institute of Health Innovation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93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93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Centre for Healthcare Resilience and Implementation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93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Professor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93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Faculty of Medicine, Health and Human Sciences, Macquarie University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93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Sydney, Australia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93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Immediate Past President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93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International Society for Quality in Health Care (</a:t>
            </a:r>
            <a:r>
              <a:rPr kumimoji="0" lang="en-AU" sz="1939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ISQua</a:t>
            </a:r>
            <a:r>
              <a:rPr kumimoji="0" lang="en-AU" sz="193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)</a:t>
            </a:r>
            <a:endParaRPr kumimoji="0" lang="en-AU" sz="14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6" descr="Image result for Wikipedia logo">
            <a:extLst>
              <a:ext uri="{FF2B5EF4-FFF2-40B4-BE49-F238E27FC236}">
                <a16:creationId xmlns:a16="http://schemas.microsoft.com/office/drawing/2014/main" id="{138F13C0-753B-400A-8F75-546860667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2" y="6200509"/>
            <a:ext cx="247242" cy="24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phic 32" descr="Envelope">
            <a:extLst>
              <a:ext uri="{FF2B5EF4-FFF2-40B4-BE49-F238E27FC236}">
                <a16:creationId xmlns:a16="http://schemas.microsoft.com/office/drawing/2014/main" id="{9C0068DE-C6B4-426C-A5E4-FE8FA4E5937E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9499" y="4672418"/>
            <a:ext cx="262147" cy="275493"/>
          </a:xfrm>
          <a:prstGeom prst="rect">
            <a:avLst/>
          </a:prstGeom>
        </p:spPr>
      </p:pic>
      <p:pic>
        <p:nvPicPr>
          <p:cNvPr id="36" name="Picture 10" descr="Image result for Macquarie University Icon">
            <a:extLst>
              <a:ext uri="{FF2B5EF4-FFF2-40B4-BE49-F238E27FC236}">
                <a16:creationId xmlns:a16="http://schemas.microsoft.com/office/drawing/2014/main" id="{E37B78C8-3D40-4BA0-83E5-027A4567D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58" b="-2817"/>
          <a:stretch/>
        </p:blipFill>
        <p:spPr bwMode="auto">
          <a:xfrm>
            <a:off x="1031241" y="5156733"/>
            <a:ext cx="32275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D391A8E4-995F-34B8-AB98-0A952C0229BF}"/>
              </a:ext>
            </a:extLst>
          </p:cNvPr>
          <p:cNvSpPr txBox="1">
            <a:spLocks/>
          </p:cNvSpPr>
          <p:nvPr/>
        </p:nvSpPr>
        <p:spPr>
          <a:xfrm>
            <a:off x="705835" y="348679"/>
            <a:ext cx="9013547" cy="64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Jeffrey Braithwaite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6192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PhD, FIML, FCHSM, FFPHRCP,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A6192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FAcSS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6192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Hon FRACMA, FAHMS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A0BEAF26-F48E-46D2-91CD-5641A0CB50A6}"/>
              </a:ext>
            </a:extLst>
          </p:cNvPr>
          <p:cNvSpPr txBox="1">
            <a:spLocks/>
          </p:cNvSpPr>
          <p:nvPr/>
        </p:nvSpPr>
        <p:spPr>
          <a:xfrm>
            <a:off x="720000" y="6566325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E9A176-DDCB-D8FA-970A-8D2257A2F3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795" y="5678721"/>
            <a:ext cx="242399" cy="24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694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BFC7E-58E1-5A49-36CA-9BC331FF4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42AD1D-A7BC-B1F5-8555-AC147428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773" y="1460168"/>
            <a:ext cx="6234530" cy="1746423"/>
          </a:xfrm>
        </p:spPr>
        <p:txBody>
          <a:bodyPr wrap="square">
            <a:noAutofit/>
          </a:bodyPr>
          <a:lstStyle/>
          <a:p>
            <a:r>
              <a:rPr lang="en-AU" sz="6600" b="1" dirty="0"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AU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5327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A8E54-2C1E-1EF7-68AF-B108B0A91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CD2180-F3CC-DDA7-014B-E076FC8E4DD2}"/>
              </a:ext>
            </a:extLst>
          </p:cNvPr>
          <p:cNvSpPr txBox="1"/>
          <p:nvPr/>
        </p:nvSpPr>
        <p:spPr>
          <a:xfrm>
            <a:off x="720000" y="-2959"/>
            <a:ext cx="9442674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Based on this what would an early warning system look like?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C34C20-CB2A-F215-6A5D-004251A18AD8}"/>
              </a:ext>
            </a:extLst>
          </p:cNvPr>
          <p:cNvSpPr txBox="1"/>
          <p:nvPr/>
        </p:nvSpPr>
        <p:spPr>
          <a:xfrm>
            <a:off x="720000" y="1492791"/>
            <a:ext cx="10896267" cy="50760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marL="144000" indent="-514350">
              <a:buAutoNum type="arabicPeriod"/>
            </a:pPr>
            <a:r>
              <a:rPr lang="en-AU" sz="3600" dirty="0"/>
              <a:t>Measure population distress, e.g., regular surveys</a:t>
            </a:r>
          </a:p>
          <a:p>
            <a:pPr marL="144000" indent="-514350">
              <a:buAutoNum type="arabicPeriod"/>
            </a:pPr>
            <a:endParaRPr kumimoji="0" lang="en-GB" i="0" u="none" strike="noStrike" kern="1200" cap="none" spc="0" normalizeH="0" baseline="0" noProof="0" dirty="0">
              <a:ln>
                <a:noFill/>
              </a:ln>
              <a:solidFill>
                <a:srgbClr val="2E2E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44000" indent="-514350">
              <a:buAutoNum type="arabicPeriod"/>
            </a:pP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Monitor service pressure points e.g. ED mental health attendees</a:t>
            </a:r>
          </a:p>
          <a:p>
            <a:pPr marL="144000" indent="-514350">
              <a:buAutoNum type="arabicPeriod"/>
            </a:pPr>
            <a:endParaRPr lang="en-GB" dirty="0">
              <a:solidFill>
                <a:srgbClr val="2E2E2E"/>
              </a:solidFill>
              <a:latin typeface="Arial"/>
            </a:endParaRPr>
          </a:p>
          <a:p>
            <a:pPr marL="144000" indent="-514350">
              <a:buAutoNum type="arabicPeriod"/>
            </a:pPr>
            <a:r>
              <a:rPr lang="en-GB" sz="3600" dirty="0">
                <a:solidFill>
                  <a:srgbClr val="2E2E2E"/>
                </a:solidFill>
                <a:latin typeface="Arial"/>
              </a:rPr>
              <a:t>Digital and social signals – online, social media</a:t>
            </a:r>
          </a:p>
          <a:p>
            <a:pPr marL="144000" indent="-514350">
              <a:buAutoNum type="arabicPeriod"/>
            </a:pPr>
            <a:endParaRPr lang="en-GB" dirty="0">
              <a:solidFill>
                <a:srgbClr val="2E2E2E"/>
              </a:solidFill>
              <a:latin typeface="Arial"/>
            </a:endParaRPr>
          </a:p>
          <a:p>
            <a:pPr marL="144000" indent="-514350">
              <a:buAutoNum type="arabicPeriod"/>
            </a:pP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Sentinel settings – Schools, universities, workplaces, rural and remote settings</a:t>
            </a:r>
          </a:p>
          <a:p>
            <a:pPr marL="144000" indent="-514350">
              <a:buAutoNum type="arabicPeriod"/>
            </a:pPr>
            <a:endParaRPr kumimoji="0" lang="en-GB" i="0" u="none" strike="noStrike" kern="1200" cap="none" spc="0" normalizeH="0" baseline="0" noProof="0" dirty="0">
              <a:ln>
                <a:noFill/>
              </a:ln>
              <a:solidFill>
                <a:srgbClr val="2E2E2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144000" indent="-514350">
              <a:buAutoNum type="arabicPeriod"/>
            </a:pPr>
            <a:r>
              <a:rPr lang="en-US" sz="3600" dirty="0"/>
              <a:t>Have an early warning dashboard</a:t>
            </a:r>
            <a:endParaRPr lang="en-GB" sz="3600" dirty="0">
              <a:solidFill>
                <a:srgbClr val="2E2E2E"/>
              </a:solidFill>
            </a:endParaRPr>
          </a:p>
          <a:p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2E2E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7BA98C3-B716-D287-8603-699FBE18C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68806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28887610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858ED-0AC3-99E1-EEE5-458904E12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4B1C51-E181-517D-4C44-828C577F86A6}"/>
              </a:ext>
            </a:extLst>
          </p:cNvPr>
          <p:cNvSpPr txBox="1"/>
          <p:nvPr/>
        </p:nvSpPr>
        <p:spPr>
          <a:xfrm>
            <a:off x="720000" y="-2959"/>
            <a:ext cx="9442674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Based on this what would an early warning system look like?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420255-1FA9-954F-0208-23E6E80A03D0}"/>
              </a:ext>
            </a:extLst>
          </p:cNvPr>
          <p:cNvSpPr txBox="1"/>
          <p:nvPr/>
        </p:nvSpPr>
        <p:spPr>
          <a:xfrm>
            <a:off x="720000" y="1557867"/>
            <a:ext cx="10896267" cy="447886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ea typeface="+mn-ea"/>
                <a:cs typeface="+mn-cs"/>
              </a:rPr>
              <a:t>5. </a:t>
            </a:r>
            <a:r>
              <a:rPr lang="en-US" sz="3600" dirty="0"/>
              <a:t>What an early warning dashboard would look for:</a:t>
            </a:r>
          </a:p>
          <a:p>
            <a:endParaRPr lang="en-US" sz="3600" dirty="0"/>
          </a:p>
          <a:p>
            <a:pPr marL="715500" indent="-571500">
              <a:buFont typeface="Arial" panose="020B0604020202020204" pitchFamily="34" charset="0"/>
              <a:buChar char="•"/>
            </a:pPr>
            <a:r>
              <a:rPr lang="en-US" sz="3600" dirty="0"/>
              <a:t>Sudden spikes </a:t>
            </a:r>
          </a:p>
          <a:p>
            <a:pPr marL="715500" indent="-571500">
              <a:buFont typeface="Arial" panose="020B0604020202020204" pitchFamily="34" charset="0"/>
              <a:buChar char="•"/>
            </a:pPr>
            <a:r>
              <a:rPr lang="en-US" sz="3600" dirty="0"/>
              <a:t>Sustained upward trends </a:t>
            </a:r>
          </a:p>
          <a:p>
            <a:pPr marL="715500" indent="-571500">
              <a:buFont typeface="Arial" panose="020B0604020202020204" pitchFamily="34" charset="0"/>
              <a:buChar char="•"/>
            </a:pPr>
            <a:r>
              <a:rPr lang="en-US" sz="3600" dirty="0"/>
              <a:t>Geographic hotspots </a:t>
            </a:r>
          </a:p>
          <a:p>
            <a:pPr marL="715500" indent="-571500">
              <a:buFont typeface="Arial" panose="020B0604020202020204" pitchFamily="34" charset="0"/>
              <a:buChar char="•"/>
            </a:pPr>
            <a:r>
              <a:rPr lang="en-US" sz="3600" dirty="0"/>
              <a:t>Widening inequities </a:t>
            </a:r>
          </a:p>
          <a:p>
            <a:pPr marL="715500" indent="-571500">
              <a:buFont typeface="Arial" panose="020B0604020202020204" pitchFamily="34" charset="0"/>
              <a:buChar char="•"/>
            </a:pPr>
            <a:r>
              <a:rPr lang="en-US" sz="3600" dirty="0"/>
              <a:t>Service bottlenecks </a:t>
            </a:r>
          </a:p>
          <a:p>
            <a:pPr marL="715500" indent="-571500">
              <a:buFont typeface="Arial" panose="020B0604020202020204" pitchFamily="34" charset="0"/>
              <a:buChar char="•"/>
            </a:pPr>
            <a:r>
              <a:rPr lang="en-US" sz="3600" dirty="0"/>
              <a:t>Groups not reaching care until crisis point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C410FAC-6D49-667F-D99A-697D8FB9F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68806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26140665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CC642-5AD6-94C0-6953-48E3A0F11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800CC3-2405-D40A-E371-DDE78348B851}"/>
              </a:ext>
            </a:extLst>
          </p:cNvPr>
          <p:cNvSpPr txBox="1"/>
          <p:nvPr/>
        </p:nvSpPr>
        <p:spPr>
          <a:xfrm>
            <a:off x="695325" y="0"/>
            <a:ext cx="9497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E.g., Case study #1: England’s national-scale access to psychological therapies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FA7E71-D4F8-69EC-6FEB-21594D6E49CD}"/>
              </a:ext>
            </a:extLst>
          </p:cNvPr>
          <p:cNvSpPr txBox="1"/>
          <p:nvPr/>
        </p:nvSpPr>
        <p:spPr>
          <a:xfrm>
            <a:off x="694038" y="6355239"/>
            <a:ext cx="11049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[Source: </a:t>
            </a:r>
            <a:r>
              <a:rPr lang="en-US" sz="1600" dirty="0">
                <a:hlinkClick r:id="rId3"/>
              </a:rPr>
              <a:t>NHS Talking Therapies, for anxiety and depression, Annual reports, 2024-25 - NHS England Digital</a:t>
            </a:r>
            <a:r>
              <a:rPr lang="en-US" sz="1600" dirty="0"/>
              <a:t>; </a:t>
            </a:r>
            <a:r>
              <a:rPr lang="en-US" sz="1600" dirty="0">
                <a:hlinkClick r:id="rId4"/>
              </a:rPr>
              <a:t>NHS Talking Therapies for anxiety and depression, Annual report 2024 - 2025</a:t>
            </a:r>
            <a:r>
              <a:rPr lang="en-US" sz="1600" dirty="0"/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394F28-2E71-8326-6081-CA863311C7DE}"/>
              </a:ext>
            </a:extLst>
          </p:cNvPr>
          <p:cNvSpPr txBox="1"/>
          <p:nvPr/>
        </p:nvSpPr>
        <p:spPr>
          <a:xfrm>
            <a:off x="655351" y="5315588"/>
            <a:ext cx="11248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dirty="0">
                <a:solidFill>
                  <a:prstClr val="black"/>
                </a:solidFill>
                <a:latin typeface="Arial"/>
              </a:rPr>
              <a:t>O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 in two people completing treatment ‘recover’; </a:t>
            </a:r>
            <a:b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 in three show improvement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436245-BDB4-12D5-DEF6-407EB25CA69E}"/>
              </a:ext>
            </a:extLst>
          </p:cNvPr>
          <p:cNvSpPr txBox="1"/>
          <p:nvPr/>
        </p:nvSpPr>
        <p:spPr>
          <a:xfrm>
            <a:off x="617951" y="1336217"/>
            <a:ext cx="113230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England’s Talking Therapies program – key measures, 2024-2025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8C7A15-C217-3E7E-5C46-60A7D294B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8" b="46099"/>
          <a:stretch>
            <a:fillRect/>
          </a:stretch>
        </p:blipFill>
        <p:spPr>
          <a:xfrm>
            <a:off x="695325" y="2346926"/>
            <a:ext cx="11170861" cy="1505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83704A-696F-6383-D3B1-4B659C314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85"/>
          <a:stretch>
            <a:fillRect/>
          </a:stretch>
        </p:blipFill>
        <p:spPr>
          <a:xfrm>
            <a:off x="694038" y="3881351"/>
            <a:ext cx="11170861" cy="146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86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 dirty="0"/>
              <a:t>Australian Institute of Health Innovation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noProof="0" dirty="0"/>
              <a:t>AIHI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EBE3800-12C4-545B-32D6-530C25115601}"/>
              </a:ext>
            </a:extLst>
          </p:cNvPr>
          <p:cNvSpPr txBox="1">
            <a:spLocks/>
          </p:cNvSpPr>
          <p:nvPr/>
        </p:nvSpPr>
        <p:spPr>
          <a:xfrm>
            <a:off x="695325" y="6441095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6148A1-828D-B65A-5CB3-A3B510A07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0" b="3906"/>
          <a:stretch>
            <a:fillRect/>
          </a:stretch>
        </p:blipFill>
        <p:spPr>
          <a:xfrm>
            <a:off x="398642" y="1417711"/>
            <a:ext cx="7012258" cy="38632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823CED-C767-CA2C-7211-44CD63DC0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8" b="4662"/>
          <a:stretch>
            <a:fillRect/>
          </a:stretch>
        </p:blipFill>
        <p:spPr>
          <a:xfrm>
            <a:off x="2762034" y="1986631"/>
            <a:ext cx="8486862" cy="43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4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9E75A-88F9-1792-FCCF-9E5707889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3E80E9-6EA5-7FB5-94B4-4D4D891B4453}"/>
              </a:ext>
            </a:extLst>
          </p:cNvPr>
          <p:cNvSpPr txBox="1"/>
          <p:nvPr/>
        </p:nvSpPr>
        <p:spPr>
          <a:xfrm>
            <a:off x="695325" y="0"/>
            <a:ext cx="9497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E.g., Case study #1: England’s national-scale access to psychological therapies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9BD8C0-87ED-6D3B-AA3C-87D79AD131DD}"/>
              </a:ext>
            </a:extLst>
          </p:cNvPr>
          <p:cNvSpPr txBox="1"/>
          <p:nvPr/>
        </p:nvSpPr>
        <p:spPr>
          <a:xfrm>
            <a:off x="695325" y="6303999"/>
            <a:ext cx="10967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[Source: </a:t>
            </a:r>
            <a:r>
              <a:rPr lang="en-US" sz="1600" dirty="0">
                <a:hlinkClick r:id="rId3"/>
              </a:rPr>
              <a:t>NHS Talking Therapies, for anxiety and depression, Annual reports, 2024-25 - NHS England Digital</a:t>
            </a:r>
            <a:r>
              <a:rPr lang="en-US" sz="1600" dirty="0"/>
              <a:t>; </a:t>
            </a:r>
            <a:r>
              <a:rPr lang="en-US" sz="1600" dirty="0">
                <a:hlinkClick r:id="rId4"/>
              </a:rPr>
              <a:t>NHS Taking Therapies for anxiety and depression, Annual report 2024 - 2025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989F0D-E368-69E2-AACA-A9ED0C83381C}"/>
              </a:ext>
            </a:extLst>
          </p:cNvPr>
          <p:cNvSpPr txBox="1"/>
          <p:nvPr/>
        </p:nvSpPr>
        <p:spPr>
          <a:xfrm>
            <a:off x="617951" y="1336217"/>
            <a:ext cx="113230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England’s Talking Therapies program – year on year key activity measures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6B218F-2470-E3F1-8B7C-1B8F6E1EA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"/>
          <a:stretch>
            <a:fillRect/>
          </a:stretch>
        </p:blipFill>
        <p:spPr>
          <a:xfrm>
            <a:off x="732418" y="2361976"/>
            <a:ext cx="10709234" cy="396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62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F5EA8-4BA9-DADC-0CA6-FC2F9F30F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EB5E95-00B1-13DD-893E-EECE3BF800BB}"/>
              </a:ext>
            </a:extLst>
          </p:cNvPr>
          <p:cNvSpPr txBox="1"/>
          <p:nvPr/>
        </p:nvSpPr>
        <p:spPr>
          <a:xfrm>
            <a:off x="695325" y="0"/>
            <a:ext cx="9497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E.g., Case study #2: Australian national digital psychological care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BFFB0A-DA2E-CFD4-8B07-A28D1EB79E4F}"/>
              </a:ext>
            </a:extLst>
          </p:cNvPr>
          <p:cNvSpPr txBox="1"/>
          <p:nvPr/>
        </p:nvSpPr>
        <p:spPr>
          <a:xfrm>
            <a:off x="7213228" y="2815437"/>
            <a:ext cx="48490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dirty="0">
                <a:solidFill>
                  <a:prstClr val="black"/>
                </a:solidFill>
                <a:latin typeface="Arial"/>
              </a:rPr>
              <a:t>Scalable mental health intervention, improving anxiety and depression: &gt;250,000 assessed; &gt;50,000 enrolled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17B9F9-D2CC-5998-12F3-18F90223F7EA}"/>
              </a:ext>
            </a:extLst>
          </p:cNvPr>
          <p:cNvSpPr txBox="1"/>
          <p:nvPr/>
        </p:nvSpPr>
        <p:spPr>
          <a:xfrm>
            <a:off x="7763434" y="6465865"/>
            <a:ext cx="4242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[Source: </a:t>
            </a:r>
            <a:r>
              <a:rPr lang="en-AU" sz="1600" dirty="0">
                <a:solidFill>
                  <a:prstClr val="black"/>
                </a:solidFill>
                <a:latin typeface="Arial"/>
                <a:cs typeface="Arial" panose="020B0604020202020204" pitchFamily="34" charset="0"/>
                <a:hlinkClick r:id="rId2"/>
              </a:rPr>
              <a:t>MindSpot. 2023 - Results Report</a:t>
            </a:r>
            <a:r>
              <a:rPr lang="en-AU" sz="160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A018F-5FDF-E874-75A9-91A768410780}"/>
              </a:ext>
            </a:extLst>
          </p:cNvPr>
          <p:cNvSpPr txBox="1"/>
          <p:nvPr/>
        </p:nvSpPr>
        <p:spPr>
          <a:xfrm>
            <a:off x="7213228" y="1918906"/>
            <a:ext cx="46083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MindSpot Clinic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E74637E-2CE5-0226-84FD-50C17ED78D6D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4BD4C-4675-74BB-BD8D-C8270EBC1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" t="1367"/>
          <a:stretch>
            <a:fillRect/>
          </a:stretch>
        </p:blipFill>
        <p:spPr>
          <a:xfrm>
            <a:off x="129699" y="1918906"/>
            <a:ext cx="6992733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095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5CCA9-24D3-1ADD-64EB-DB9A644B2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7A1E4B-1775-E31A-F851-E34BB7EB1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643" y="1642153"/>
            <a:ext cx="4679325" cy="4319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47E01E-73B7-D792-CAA7-7CCBD07A0E45}"/>
              </a:ext>
            </a:extLst>
          </p:cNvPr>
          <p:cNvSpPr txBox="1"/>
          <p:nvPr/>
        </p:nvSpPr>
        <p:spPr>
          <a:xfrm>
            <a:off x="546538" y="296424"/>
            <a:ext cx="11331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complex intervention</a:t>
            </a:r>
            <a: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example</a:t>
            </a:r>
            <a:br>
              <a:rPr kumimoji="0" lang="en-AU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AU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LifeSpan</a:t>
            </a: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AU" sz="2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Initative</a:t>
            </a: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560EC-3EB8-1240-EE33-2E90C3E22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68806"/>
            <a:ext cx="71116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087CC-BB2B-C313-E89F-60690E1F09B6}"/>
              </a:ext>
            </a:extLst>
          </p:cNvPr>
          <p:cNvSpPr txBox="1"/>
          <p:nvPr/>
        </p:nvSpPr>
        <p:spPr>
          <a:xfrm>
            <a:off x="695324" y="1393953"/>
            <a:ext cx="7605993" cy="505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evidence-based strategies for suicide prevention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Community-led approach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Health, education, frontline services, business and the community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Sought to reduce suicide by building social capital between these agents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AD224E-30C1-BCF3-E260-C3F3D5E58D8E}"/>
              </a:ext>
            </a:extLst>
          </p:cNvPr>
          <p:cNvSpPr txBox="1"/>
          <p:nvPr/>
        </p:nvSpPr>
        <p:spPr>
          <a:xfrm>
            <a:off x="8067675" y="6489480"/>
            <a:ext cx="3968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[Ellis et al., 2017. 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 J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Ment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Health Syst 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476952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B8069-FBD4-DE0A-E5C3-4DAE58B52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663843-E497-8513-FD4E-92CEABBAB51F}"/>
              </a:ext>
            </a:extLst>
          </p:cNvPr>
          <p:cNvSpPr txBox="1"/>
          <p:nvPr/>
        </p:nvSpPr>
        <p:spPr>
          <a:xfrm>
            <a:off x="695325" y="2250544"/>
            <a:ext cx="10801350" cy="3208962"/>
          </a:xfrm>
          <a:prstGeom prst="rect">
            <a:avLst/>
          </a:prstGeom>
        </p:spPr>
        <p:txBody>
          <a:bodyPr vert="horz" wrap="square" lIns="121920" tIns="60960" rIns="121920" bIns="60960" rtlCol="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7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5004F0-A6B0-556F-C861-CF57AE68DBC0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99566" y="9772"/>
            <a:ext cx="9444559" cy="13984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1. The inside and outside world —everyone is in their own box</a:t>
            </a:r>
            <a:endParaRPr kumimoji="0" lang="en-AU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C990F-0ACE-4D72-80BC-E92F3AE36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65" y="1571636"/>
            <a:ext cx="8490717" cy="47774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BA849A-8FB1-461F-A1C3-A962588E1C07}"/>
              </a:ext>
            </a:extLst>
          </p:cNvPr>
          <p:cNvSpPr txBox="1"/>
          <p:nvPr/>
        </p:nvSpPr>
        <p:spPr>
          <a:xfrm>
            <a:off x="8871655" y="2250544"/>
            <a:ext cx="2992870" cy="3208962"/>
          </a:xfrm>
          <a:prstGeom prst="rect">
            <a:avLst/>
          </a:prstGeom>
        </p:spPr>
        <p:txBody>
          <a:bodyPr vert="horz" wrap="square" lIns="121920" tIns="60960" rIns="121920" bIns="6096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 get out of your box, embrace the complexity, and lead your bit of the needed transformation</a:t>
            </a:r>
            <a:endParaRPr kumimoji="0" lang="en-AU" sz="2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91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55FDF-ACCF-3297-2FC8-E121D9CC9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02052E1-EA6F-9B2D-A6DA-C5B4C4CE792E}"/>
              </a:ext>
            </a:extLst>
          </p:cNvPr>
          <p:cNvGrpSpPr/>
          <p:nvPr/>
        </p:nvGrpSpPr>
        <p:grpSpPr>
          <a:xfrm>
            <a:off x="99662" y="1652045"/>
            <a:ext cx="11992677" cy="4454847"/>
            <a:chOff x="99662" y="1652045"/>
            <a:chExt cx="11992677" cy="445484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940023-6DD5-4EE4-AFBF-38F721F180B3}"/>
                </a:ext>
              </a:extLst>
            </p:cNvPr>
            <p:cNvSpPr/>
            <p:nvPr/>
          </p:nvSpPr>
          <p:spPr>
            <a:xfrm>
              <a:off x="5013676" y="2584943"/>
              <a:ext cx="2290869" cy="25603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PHASE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Types of implementation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B608916-6B6D-404D-AF15-AB7B03F5F30C}"/>
                </a:ext>
              </a:extLst>
            </p:cNvPr>
            <p:cNvSpPr/>
            <p:nvPr/>
          </p:nvSpPr>
          <p:spPr>
            <a:xfrm>
              <a:off x="7552258" y="2563415"/>
              <a:ext cx="2133356" cy="25603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PHASE 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Resources; Leverage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3C1FA8-7132-4AFC-BE6A-D75ED922DD97}"/>
                </a:ext>
              </a:extLst>
            </p:cNvPr>
            <p:cNvSpPr/>
            <p:nvPr/>
          </p:nvSpPr>
          <p:spPr>
            <a:xfrm>
              <a:off x="9958983" y="2557080"/>
              <a:ext cx="2133356" cy="25603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PHASE 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Sustainability</a:t>
              </a: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904B8F78-E6CE-4CC7-973A-55D8620D35D1}"/>
                </a:ext>
              </a:extLst>
            </p:cNvPr>
            <p:cNvSpPr/>
            <p:nvPr/>
          </p:nvSpPr>
          <p:spPr>
            <a:xfrm>
              <a:off x="519276" y="1652045"/>
              <a:ext cx="5313197" cy="1652389"/>
            </a:xfrm>
            <a:prstGeom prst="arc">
              <a:avLst>
                <a:gd name="adj1" fmla="val 10762906"/>
                <a:gd name="adj2" fmla="val 0"/>
              </a:avLst>
            </a:prstGeom>
            <a:ln w="41275">
              <a:headEnd type="stealt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1D1553C8-73BB-4207-B196-F1DE04837A2C}"/>
                </a:ext>
              </a:extLst>
            </p:cNvPr>
            <p:cNvSpPr/>
            <p:nvPr/>
          </p:nvSpPr>
          <p:spPr>
            <a:xfrm>
              <a:off x="6035703" y="1652045"/>
              <a:ext cx="5313197" cy="1652389"/>
            </a:xfrm>
            <a:prstGeom prst="arc">
              <a:avLst>
                <a:gd name="adj1" fmla="val 10762906"/>
                <a:gd name="adj2" fmla="val 0"/>
              </a:avLst>
            </a:prstGeom>
            <a:ln w="41275">
              <a:headEnd type="stealt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E219F85C-280F-4CAD-90C7-F4C14A8CB803}"/>
                </a:ext>
              </a:extLst>
            </p:cNvPr>
            <p:cNvSpPr/>
            <p:nvPr/>
          </p:nvSpPr>
          <p:spPr>
            <a:xfrm>
              <a:off x="914742" y="2134335"/>
              <a:ext cx="2013527" cy="762987"/>
            </a:xfrm>
            <a:prstGeom prst="arc">
              <a:avLst>
                <a:gd name="adj1" fmla="val 10802841"/>
                <a:gd name="adj2" fmla="val 0"/>
              </a:avLst>
            </a:prstGeom>
            <a:ln w="41275">
              <a:headEnd type="stealt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B9D73932-21E9-4B64-A189-8ED4C327A700}"/>
                </a:ext>
              </a:extLst>
            </p:cNvPr>
            <p:cNvSpPr/>
            <p:nvPr/>
          </p:nvSpPr>
          <p:spPr>
            <a:xfrm>
              <a:off x="3379297" y="2163122"/>
              <a:ext cx="2013527" cy="762987"/>
            </a:xfrm>
            <a:prstGeom prst="arc">
              <a:avLst>
                <a:gd name="adj1" fmla="val 10802841"/>
                <a:gd name="adj2" fmla="val 0"/>
              </a:avLst>
            </a:prstGeom>
            <a:ln w="41275">
              <a:headEnd type="stealt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54C05ABD-7449-4D5C-8707-359EE75B4125}"/>
                </a:ext>
              </a:extLst>
            </p:cNvPr>
            <p:cNvSpPr/>
            <p:nvPr/>
          </p:nvSpPr>
          <p:spPr>
            <a:xfrm>
              <a:off x="6393149" y="2159994"/>
              <a:ext cx="2013527" cy="762987"/>
            </a:xfrm>
            <a:prstGeom prst="arc">
              <a:avLst>
                <a:gd name="adj1" fmla="val 10802841"/>
                <a:gd name="adj2" fmla="val 0"/>
              </a:avLst>
            </a:prstGeom>
            <a:ln w="41275">
              <a:headEnd type="stealt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B60FCEBE-B929-4561-8A97-8436FC51DE5A}"/>
                </a:ext>
              </a:extLst>
            </p:cNvPr>
            <p:cNvSpPr/>
            <p:nvPr/>
          </p:nvSpPr>
          <p:spPr>
            <a:xfrm>
              <a:off x="9164953" y="2134335"/>
              <a:ext cx="2013527" cy="762987"/>
            </a:xfrm>
            <a:prstGeom prst="arc">
              <a:avLst>
                <a:gd name="adj1" fmla="val 10802841"/>
                <a:gd name="adj2" fmla="val 0"/>
              </a:avLst>
            </a:prstGeom>
            <a:ln w="41275">
              <a:headEnd type="stealt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D6424A-29F7-456F-B9BF-911B54B7AA46}"/>
                </a:ext>
              </a:extLst>
            </p:cNvPr>
            <p:cNvSpPr/>
            <p:nvPr/>
          </p:nvSpPr>
          <p:spPr>
            <a:xfrm>
              <a:off x="99662" y="2589623"/>
              <a:ext cx="2128625" cy="255438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PHASE 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Preparing for change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3CFE1E-D190-45B5-8E9A-C90AA12F7D74}"/>
                </a:ext>
              </a:extLst>
            </p:cNvPr>
            <p:cNvSpPr/>
            <p:nvPr/>
          </p:nvSpPr>
          <p:spPr>
            <a:xfrm>
              <a:off x="2431808" y="2578608"/>
              <a:ext cx="2363811" cy="25603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PHASE 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Capacity for implementation</a:t>
              </a:r>
            </a:p>
            <a:p>
              <a:pPr marL="342891" marR="0" lvl="0" indent="-342891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UcParenR"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People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 </a:t>
              </a:r>
              <a:r>
                <a:rPr kumimoji="0" lang="en-US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Organisational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4B4AF66-52DD-4DCE-8851-E15AFCABCB90}"/>
                </a:ext>
              </a:extLst>
            </p:cNvPr>
            <p:cNvSpPr/>
            <p:nvPr/>
          </p:nvSpPr>
          <p:spPr>
            <a:xfrm>
              <a:off x="169212" y="5714235"/>
              <a:ext cx="11892179" cy="39265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Desirable implementation features (e.g. communication, incentives, feedback)</a:t>
              </a:r>
            </a:p>
          </p:txBody>
        </p:sp>
        <p:sp>
          <p:nvSpPr>
            <p:cNvPr id="17" name="Arrow: Up-Down 16">
              <a:extLst>
                <a:ext uri="{FF2B5EF4-FFF2-40B4-BE49-F238E27FC236}">
                  <a16:creationId xmlns:a16="http://schemas.microsoft.com/office/drawing/2014/main" id="{410FDCCC-DE0B-4416-B22A-99C22AAB40DA}"/>
                </a:ext>
              </a:extLst>
            </p:cNvPr>
            <p:cNvSpPr/>
            <p:nvPr/>
          </p:nvSpPr>
          <p:spPr>
            <a:xfrm>
              <a:off x="977287" y="5155972"/>
              <a:ext cx="381740" cy="670443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Arrow: Up-Down 19">
              <a:extLst>
                <a:ext uri="{FF2B5EF4-FFF2-40B4-BE49-F238E27FC236}">
                  <a16:creationId xmlns:a16="http://schemas.microsoft.com/office/drawing/2014/main" id="{8603172E-F758-477D-AADB-34C597EFC7FE}"/>
                </a:ext>
              </a:extLst>
            </p:cNvPr>
            <p:cNvSpPr/>
            <p:nvPr/>
          </p:nvSpPr>
          <p:spPr>
            <a:xfrm>
              <a:off x="3368285" y="5145263"/>
              <a:ext cx="381740" cy="670443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Arrow: Up-Down 20">
              <a:extLst>
                <a:ext uri="{FF2B5EF4-FFF2-40B4-BE49-F238E27FC236}">
                  <a16:creationId xmlns:a16="http://schemas.microsoft.com/office/drawing/2014/main" id="{83675E39-A8A4-46CB-9D19-9DEF0A760BDF}"/>
                </a:ext>
              </a:extLst>
            </p:cNvPr>
            <p:cNvSpPr/>
            <p:nvPr/>
          </p:nvSpPr>
          <p:spPr>
            <a:xfrm>
              <a:off x="5988333" y="5167191"/>
              <a:ext cx="381740" cy="670443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Arrow: Up-Down 21">
              <a:extLst>
                <a:ext uri="{FF2B5EF4-FFF2-40B4-BE49-F238E27FC236}">
                  <a16:creationId xmlns:a16="http://schemas.microsoft.com/office/drawing/2014/main" id="{16C0759C-B34E-4DA6-B9A3-07FFB1374A8D}"/>
                </a:ext>
              </a:extLst>
            </p:cNvPr>
            <p:cNvSpPr/>
            <p:nvPr/>
          </p:nvSpPr>
          <p:spPr>
            <a:xfrm>
              <a:off x="8377327" y="5145263"/>
              <a:ext cx="381740" cy="670443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Arrow: Up-Down 22">
              <a:extLst>
                <a:ext uri="{FF2B5EF4-FFF2-40B4-BE49-F238E27FC236}">
                  <a16:creationId xmlns:a16="http://schemas.microsoft.com/office/drawing/2014/main" id="{6E3ECE22-DC26-483D-B27C-18CEA5F1A667}"/>
                </a:ext>
              </a:extLst>
            </p:cNvPr>
            <p:cNvSpPr/>
            <p:nvPr/>
          </p:nvSpPr>
          <p:spPr>
            <a:xfrm>
              <a:off x="10873915" y="5127218"/>
              <a:ext cx="381740" cy="670443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0424EC3-1B85-4BDB-9141-F344F12B80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3015" y="3921304"/>
              <a:ext cx="213612" cy="29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16D037A-8464-46AE-84EE-1856C342C15C}"/>
                </a:ext>
              </a:extLst>
            </p:cNvPr>
            <p:cNvCxnSpPr>
              <a:cxnSpLocks/>
            </p:cNvCxnSpPr>
            <p:nvPr/>
          </p:nvCxnSpPr>
          <p:spPr>
            <a:xfrm>
              <a:off x="9685613" y="3949695"/>
              <a:ext cx="2684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9A2A2A1-81EF-4C00-B759-71550F2D6081}"/>
              </a:ext>
            </a:extLst>
          </p:cNvPr>
          <p:cNvSpPr txBox="1"/>
          <p:nvPr/>
        </p:nvSpPr>
        <p:spPr>
          <a:xfrm>
            <a:off x="0" y="62732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[Braithwaite J, Marks D, and Taylor N. (2014). Harnessing implementation science to improve care quality and patient safety: a systematic review of targeted literature. 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International Journal for Quality in Health Care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]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D6D206F-DC0C-EB50-1CEE-438C16CD5654}"/>
              </a:ext>
            </a:extLst>
          </p:cNvPr>
          <p:cNvSpPr txBox="1">
            <a:spLocks/>
          </p:cNvSpPr>
          <p:nvPr/>
        </p:nvSpPr>
        <p:spPr>
          <a:xfrm>
            <a:off x="695325" y="107576"/>
            <a:ext cx="8923804" cy="1243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2. Have a plan based on implementation science</a:t>
            </a:r>
            <a:endParaRPr kumimoji="0" lang="en-AU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931575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268EF-7368-2101-844B-9A241E46B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91D95DB-E838-44EF-16CA-1630818EDA7F}"/>
              </a:ext>
            </a:extLst>
          </p:cNvPr>
          <p:cNvSpPr txBox="1">
            <a:spLocks/>
          </p:cNvSpPr>
          <p:nvPr/>
        </p:nvSpPr>
        <p:spPr>
          <a:xfrm>
            <a:off x="695325" y="107576"/>
            <a:ext cx="8923804" cy="1243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3. Know that you have two jobs: do your job and improve things</a:t>
            </a:r>
          </a:p>
        </p:txBody>
      </p:sp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F85ACAA0-A9CF-9CC0-2882-6EE9D7E547CC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6058" y="1691148"/>
            <a:ext cx="5240921" cy="3703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980" y="1691148"/>
            <a:ext cx="6273557" cy="370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E2E47D-CBD6-4634-872C-D5AAA3EE0343}"/>
              </a:ext>
            </a:extLst>
          </p:cNvPr>
          <p:cNvSpPr txBox="1"/>
          <p:nvPr/>
        </p:nvSpPr>
        <p:spPr>
          <a:xfrm>
            <a:off x="483235" y="5732937"/>
            <a:ext cx="5240921" cy="687035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2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“Do your job”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8C246-061F-4C74-9068-3D6456ADD546}"/>
              </a:ext>
            </a:extLst>
          </p:cNvPr>
          <p:cNvSpPr txBox="1"/>
          <p:nvPr/>
        </p:nvSpPr>
        <p:spPr>
          <a:xfrm>
            <a:off x="6034105" y="5730562"/>
            <a:ext cx="5875309" cy="687035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2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“Improve things”</a:t>
            </a:r>
          </a:p>
        </p:txBody>
      </p:sp>
    </p:spTree>
    <p:extLst>
      <p:ext uri="{BB962C8B-B14F-4D97-AF65-F5344CB8AC3E}">
        <p14:creationId xmlns:p14="http://schemas.microsoft.com/office/powerpoint/2010/main" val="4709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8A7F3-FE10-B065-6CD7-93DDF11A0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8E759D10-792E-6ABA-63A9-1DBE69DABDA8}"/>
              </a:ext>
            </a:extLst>
          </p:cNvPr>
          <p:cNvSpPr txBox="1">
            <a:spLocks/>
          </p:cNvSpPr>
          <p:nvPr/>
        </p:nvSpPr>
        <p:spPr>
          <a:xfrm>
            <a:off x="695325" y="107576"/>
            <a:ext cx="8923804" cy="1243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4. Understand deeply that our problems and solutions are not linear</a:t>
            </a:r>
          </a:p>
        </p:txBody>
      </p:sp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2A643760-55D0-C102-6BB0-F00A4A292AC3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AD8014-3B66-4990-838F-9D6D22D9E4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59" t="5713" r="7998" b="6724"/>
          <a:stretch>
            <a:fillRect/>
          </a:stretch>
        </p:blipFill>
        <p:spPr>
          <a:xfrm>
            <a:off x="633430" y="1462295"/>
            <a:ext cx="3489782" cy="517028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A444D91-AC2D-4DA8-74A2-0244DB2C0AEE}"/>
              </a:ext>
            </a:extLst>
          </p:cNvPr>
          <p:cNvGrpSpPr/>
          <p:nvPr/>
        </p:nvGrpSpPr>
        <p:grpSpPr>
          <a:xfrm>
            <a:off x="4150107" y="2013061"/>
            <a:ext cx="7838709" cy="3747431"/>
            <a:chOff x="4150107" y="2013061"/>
            <a:chExt cx="7838709" cy="3747431"/>
          </a:xfrm>
        </p:grpSpPr>
        <p:pic>
          <p:nvPicPr>
            <p:cNvPr id="12" name="Picture 11" descr="IMG_6769">
              <a:extLst>
                <a:ext uri="{FF2B5EF4-FFF2-40B4-BE49-F238E27FC236}">
                  <a16:creationId xmlns:a16="http://schemas.microsoft.com/office/drawing/2014/main" id="{049857D2-2363-43D1-B97C-D5C3DF7FF74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88"/>
            <a:stretch/>
          </p:blipFill>
          <p:spPr bwMode="auto">
            <a:xfrm>
              <a:off x="4612759" y="2013061"/>
              <a:ext cx="1510136" cy="173741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 descr="S:\All Staff\CHRIS Photos 2017\2017-03-30-Paul_Wright-1234.jpg">
              <a:extLst>
                <a:ext uri="{FF2B5EF4-FFF2-40B4-BE49-F238E27FC236}">
                  <a16:creationId xmlns:a16="http://schemas.microsoft.com/office/drawing/2014/main" id="{553F39BF-ACC5-4FEA-B156-541F009FFA4A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0" t="4635" r="5669" b="32146"/>
            <a:stretch/>
          </p:blipFill>
          <p:spPr bwMode="auto">
            <a:xfrm>
              <a:off x="6360166" y="2063352"/>
              <a:ext cx="1509455" cy="163682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 descr="/Volumes/aihi/All Staff/CHRIS Photos 2017/2017-03-30-Paul_Wright-1195.jpg">
              <a:extLst>
                <a:ext uri="{FF2B5EF4-FFF2-40B4-BE49-F238E27FC236}">
                  <a16:creationId xmlns:a16="http://schemas.microsoft.com/office/drawing/2014/main" id="{930397F3-E3C4-428B-A01D-ADB0FD587C7C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7" r="6099" b="37662"/>
            <a:stretch/>
          </p:blipFill>
          <p:spPr bwMode="auto">
            <a:xfrm>
              <a:off x="8240982" y="2049540"/>
              <a:ext cx="1492628" cy="166445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4C6B5C-4A3B-49FE-82FE-CBE8333BACBF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7" t="17917" r="22648" b="25621"/>
            <a:stretch/>
          </p:blipFill>
          <p:spPr bwMode="auto">
            <a:xfrm>
              <a:off x="9988390" y="2046438"/>
              <a:ext cx="1469687" cy="161726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D8D6F84-2C5C-4520-A05E-1F32BD1012AF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0107" y="3898106"/>
              <a:ext cx="1422231" cy="1791885"/>
            </a:xfrm>
            <a:prstGeom prst="rect">
              <a:avLst/>
            </a:prstGeom>
          </p:spPr>
        </p:pic>
        <p:pic>
          <p:nvPicPr>
            <p:cNvPr id="17" name="Afbeelding 1">
              <a:extLst>
                <a:ext uri="{FF2B5EF4-FFF2-40B4-BE49-F238E27FC236}">
                  <a16:creationId xmlns:a16="http://schemas.microsoft.com/office/drawing/2014/main" id="{3EAF8016-930A-490D-87CC-F6152BD81710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0311" y="4041987"/>
              <a:ext cx="1507048" cy="15537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7" descr="Macintosh HD:Users:jessherkes:Desktop:IMG_0108.jpg">
              <a:extLst>
                <a:ext uri="{FF2B5EF4-FFF2-40B4-BE49-F238E27FC236}">
                  <a16:creationId xmlns:a16="http://schemas.microsoft.com/office/drawing/2014/main" id="{FC71234F-C43B-4D2C-B3B9-1DC8647F261C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62" t="21549" r="5357" b="25831"/>
            <a:stretch/>
          </p:blipFill>
          <p:spPr bwMode="auto">
            <a:xfrm>
              <a:off x="7315779" y="3968426"/>
              <a:ext cx="1566319" cy="16512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  <a:ext uri="{53640926-AAD7-44d8-BBD7-CCE9431645EC}">
                <a14:shadowObscured xmlns:lc="http://schemas.openxmlformats.org/drawingml/2006/lockedCanvas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  </a:ext>
            </a:extLst>
          </p:spPr>
        </p:pic>
        <p:pic>
          <p:nvPicPr>
            <p:cNvPr id="19" name="Picture 18" descr="C:\Users\mq20161068\AppData\Local\Microsoft\Windows\Temporary Internet Files\Content.Outlook\QH50NOBZ\2017-03-30-Paul_Wright-1761 (002).jpg">
              <a:extLst>
                <a:ext uri="{FF2B5EF4-FFF2-40B4-BE49-F238E27FC236}">
                  <a16:creationId xmlns:a16="http://schemas.microsoft.com/office/drawing/2014/main" id="{D732A2A4-F025-47C2-8138-F74AB365608C}"/>
                </a:ext>
              </a:extLst>
            </p:cNvPr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1" t="3598" r="11515" b="29700"/>
            <a:stretch/>
          </p:blipFill>
          <p:spPr bwMode="auto">
            <a:xfrm>
              <a:off x="9013518" y="3968427"/>
              <a:ext cx="1437077" cy="17920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 descr="C:\Users\mq20151785\AppData\Local\Microsoft\Windows\INetCache\Content.Word\Kristiana.jpg">
              <a:extLst>
                <a:ext uri="{FF2B5EF4-FFF2-40B4-BE49-F238E27FC236}">
                  <a16:creationId xmlns:a16="http://schemas.microsoft.com/office/drawing/2014/main" id="{BAAC5749-A744-43FC-9107-E46CE4F8FE4F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98" b="26298"/>
            <a:stretch/>
          </p:blipFill>
          <p:spPr bwMode="auto">
            <a:xfrm>
              <a:off x="10586753" y="3968427"/>
              <a:ext cx="1402063" cy="174548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79799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DD68B-BFA3-771D-4F87-4C1DC9614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E2DE27DF-9FD6-AD26-169D-F727F521815C}"/>
              </a:ext>
            </a:extLst>
          </p:cNvPr>
          <p:cNvSpPr txBox="1">
            <a:spLocks/>
          </p:cNvSpPr>
          <p:nvPr/>
        </p:nvSpPr>
        <p:spPr>
          <a:xfrm>
            <a:off x="695325" y="0"/>
            <a:ext cx="5095875" cy="13512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5. Focus on the important</a:t>
            </a:r>
          </a:p>
        </p:txBody>
      </p:sp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D500368C-6E0F-8C29-2C9D-628FF03CD4F4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0239A7-9E77-42AE-A39E-D5362554E76F}"/>
              </a:ext>
            </a:extLst>
          </p:cNvPr>
          <p:cNvSpPr txBox="1">
            <a:spLocks/>
          </p:cNvSpPr>
          <p:nvPr/>
        </p:nvSpPr>
        <p:spPr>
          <a:xfrm>
            <a:off x="609600" y="1867173"/>
            <a:ext cx="4883150" cy="32411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Just three numbers – </a:t>
            </a:r>
            <a:r>
              <a:rPr kumimoji="0" lang="en-AU" sz="7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60:30:10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3F7BD-1E12-4677-ACA8-F119084B7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482" y="190500"/>
            <a:ext cx="6429375" cy="647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2BDA41-A0C4-4500-B983-8D284E74F1DB}"/>
              </a:ext>
            </a:extLst>
          </p:cNvPr>
          <p:cNvSpPr txBox="1"/>
          <p:nvPr/>
        </p:nvSpPr>
        <p:spPr>
          <a:xfrm>
            <a:off x="609600" y="5333106"/>
            <a:ext cx="5095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[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Braithwaite, J., </a:t>
            </a:r>
            <a:r>
              <a:rPr kumimoji="0" lang="en-A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Glasziou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P. &amp; Westbrook, J. (2020). The three numbers you need to know about healthcare: the 60-30-10 Challenge. 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BMC Med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doi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10.1186/s12916-020-01563-4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242089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1604F-0F18-58C0-A56B-A2E6D6BC6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2484817C-B40F-A919-E8C6-106C83A815B9}"/>
              </a:ext>
            </a:extLst>
          </p:cNvPr>
          <p:cNvSpPr txBox="1">
            <a:spLocks/>
          </p:cNvSpPr>
          <p:nvPr/>
        </p:nvSpPr>
        <p:spPr>
          <a:xfrm>
            <a:off x="695325" y="107576"/>
            <a:ext cx="8709755" cy="1243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6. Continuous Evaluation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Implementation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849B57-98BD-9E39-3238-381935EC304F}"/>
              </a:ext>
            </a:extLst>
          </p:cNvPr>
          <p:cNvGrpSpPr/>
          <p:nvPr/>
        </p:nvGrpSpPr>
        <p:grpSpPr>
          <a:xfrm>
            <a:off x="390862" y="1415875"/>
            <a:ext cx="11410275" cy="4632917"/>
            <a:chOff x="-160095" y="1406910"/>
            <a:chExt cx="11410275" cy="463291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91449E-F224-4A34-AFB2-E8A9AA2A31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60095" y="1406910"/>
              <a:ext cx="11410275" cy="4632917"/>
              <a:chOff x="1017958" y="2455101"/>
              <a:chExt cx="11084510" cy="4003386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06EE9EF-DF51-4B93-9EDD-4050722AE7FC}"/>
                  </a:ext>
                </a:extLst>
              </p:cNvPr>
              <p:cNvCxnSpPr/>
              <p:nvPr/>
            </p:nvCxnSpPr>
            <p:spPr>
              <a:xfrm flipH="1">
                <a:off x="1803402" y="2693523"/>
                <a:ext cx="26064" cy="3322648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triangle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4EFCAF0-FCCA-4471-AB13-0C1AC68D2E77}"/>
                  </a:ext>
                </a:extLst>
              </p:cNvPr>
              <p:cNvCxnSpPr/>
              <p:nvPr/>
            </p:nvCxnSpPr>
            <p:spPr>
              <a:xfrm flipH="1">
                <a:off x="1803401" y="5962703"/>
                <a:ext cx="9703971" cy="53468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round/>
                <a:headEnd type="triangle"/>
              </a:ln>
              <a:effectLst/>
            </p:spPr>
          </p:cxnSp>
          <p:sp>
            <p:nvSpPr>
              <p:cNvPr id="33" name="TextBox 94">
                <a:extLst>
                  <a:ext uri="{FF2B5EF4-FFF2-40B4-BE49-F238E27FC236}">
                    <a16:creationId xmlns:a16="http://schemas.microsoft.com/office/drawing/2014/main" id="{1E7EE806-016C-4DD7-A330-A2C214513840}"/>
                  </a:ext>
                </a:extLst>
              </p:cNvPr>
              <p:cNvSpPr txBox="1"/>
              <p:nvPr/>
            </p:nvSpPr>
            <p:spPr>
              <a:xfrm>
                <a:off x="6287416" y="6006363"/>
                <a:ext cx="1362670" cy="452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382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TIME</a:t>
                </a:r>
                <a:endParaRPr kumimoji="0" lang="en-AU" sz="115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95">
                <a:extLst>
                  <a:ext uri="{FF2B5EF4-FFF2-40B4-BE49-F238E27FC236}">
                    <a16:creationId xmlns:a16="http://schemas.microsoft.com/office/drawing/2014/main" id="{62D705B0-D1C1-409A-A252-AE156DA2DE7D}"/>
                  </a:ext>
                </a:extLst>
              </p:cNvPr>
              <p:cNvSpPr txBox="1"/>
              <p:nvPr/>
            </p:nvSpPr>
            <p:spPr>
              <a:xfrm rot="16200000">
                <a:off x="184401" y="3872903"/>
                <a:ext cx="2867048" cy="508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382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IMPROVEMENT</a:t>
                </a:r>
              </a:p>
            </p:txBody>
          </p:sp>
          <p:sp>
            <p:nvSpPr>
              <p:cNvPr id="35" name="Arc 34">
                <a:extLst>
                  <a:ext uri="{FF2B5EF4-FFF2-40B4-BE49-F238E27FC236}">
                    <a16:creationId xmlns:a16="http://schemas.microsoft.com/office/drawing/2014/main" id="{FCD13924-9927-4432-8C38-16F176F428AE}"/>
                  </a:ext>
                </a:extLst>
              </p:cNvPr>
              <p:cNvSpPr/>
              <p:nvPr/>
            </p:nvSpPr>
            <p:spPr>
              <a:xfrm rot="5400000">
                <a:off x="2203762" y="2959498"/>
                <a:ext cx="1452855" cy="3824464"/>
              </a:xfrm>
              <a:prstGeom prst="arc">
                <a:avLst>
                  <a:gd name="adj1" fmla="val 17541134"/>
                  <a:gd name="adj2" fmla="val 20824547"/>
                </a:avLst>
              </a:prstGeom>
              <a:noFill/>
              <a:ln w="12700" cap="flat" cmpd="sng" algn="ctr">
                <a:solidFill>
                  <a:srgbClr val="5B9BD5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382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8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394FF15-C3AE-451D-85AE-6828A9948AAC}"/>
                  </a:ext>
                </a:extLst>
              </p:cNvPr>
              <p:cNvCxnSpPr/>
              <p:nvPr/>
            </p:nvCxnSpPr>
            <p:spPr>
              <a:xfrm flipV="1">
                <a:off x="1861613" y="5588969"/>
                <a:ext cx="1386128" cy="306829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>
                    <a:lumMod val="50000"/>
                  </a:srgbClr>
                </a:solidFill>
                <a:prstDash val="sysDot"/>
                <a:miter lim="800000"/>
              </a:ln>
              <a:effectLst/>
            </p:spPr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0C75518-CE19-4AFB-94AA-BCB4D246458E}"/>
                  </a:ext>
                </a:extLst>
              </p:cNvPr>
              <p:cNvGrpSpPr/>
              <p:nvPr/>
            </p:nvGrpSpPr>
            <p:grpSpPr>
              <a:xfrm>
                <a:off x="1902261" y="4198964"/>
                <a:ext cx="2225785" cy="1399188"/>
                <a:chOff x="948179" y="2571715"/>
                <a:chExt cx="4318646" cy="2586972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5384F61A-ED5D-4352-A55C-112C29C25F9C}"/>
                    </a:ext>
                  </a:extLst>
                </p:cNvPr>
                <p:cNvSpPr/>
                <p:nvPr/>
              </p:nvSpPr>
              <p:spPr>
                <a:xfrm>
                  <a:off x="2091794" y="3045808"/>
                  <a:ext cx="2209800" cy="2112879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5B9BD5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TextBox 164">
                  <a:extLst>
                    <a:ext uri="{FF2B5EF4-FFF2-40B4-BE49-F238E27FC236}">
                      <a16:creationId xmlns:a16="http://schemas.microsoft.com/office/drawing/2014/main" id="{EA1C5457-4AA4-41F7-8FDB-1BBC9E5FDA30}"/>
                    </a:ext>
                  </a:extLst>
                </p:cNvPr>
                <p:cNvSpPr txBox="1"/>
                <p:nvPr/>
              </p:nvSpPr>
              <p:spPr>
                <a:xfrm>
                  <a:off x="2358239" y="2571715"/>
                  <a:ext cx="2908586" cy="491728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Capacity for implementation</a:t>
                  </a:r>
                </a:p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People and setting</a:t>
                  </a:r>
                  <a:endParaRPr kumimoji="0" lang="en-AU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TextBox 165">
                  <a:extLst>
                    <a:ext uri="{FF2B5EF4-FFF2-40B4-BE49-F238E27FC236}">
                      <a16:creationId xmlns:a16="http://schemas.microsoft.com/office/drawing/2014/main" id="{9B945EC9-D0B0-4061-A574-96C7B454F55D}"/>
                    </a:ext>
                  </a:extLst>
                </p:cNvPr>
                <p:cNvSpPr txBox="1"/>
                <p:nvPr/>
              </p:nvSpPr>
              <p:spPr>
                <a:xfrm>
                  <a:off x="948179" y="3759828"/>
                  <a:ext cx="2610656" cy="245863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lIns="17255" tIns="0" rIns="17255" bIns="0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Types of implementation</a:t>
                  </a:r>
                  <a:endParaRPr kumimoji="0" lang="en-AU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Isosceles Triangle 25">
                  <a:extLst>
                    <a:ext uri="{FF2B5EF4-FFF2-40B4-BE49-F238E27FC236}">
                      <a16:creationId xmlns:a16="http://schemas.microsoft.com/office/drawing/2014/main" id="{9CD1B020-22A8-4362-89CD-3472FB86F1FA}"/>
                    </a:ext>
                  </a:extLst>
                </p:cNvPr>
                <p:cNvSpPr/>
                <p:nvPr/>
              </p:nvSpPr>
              <p:spPr>
                <a:xfrm rot="415770">
                  <a:off x="4165904" y="3741399"/>
                  <a:ext cx="275538" cy="250941"/>
                </a:xfrm>
                <a:custGeom>
                  <a:avLst/>
                  <a:gdLst>
                    <a:gd name="connsiteX0" fmla="*/ 0 w 249902"/>
                    <a:gd name="connsiteY0" fmla="*/ 233705 h 233705"/>
                    <a:gd name="connsiteX1" fmla="*/ 124951 w 249902"/>
                    <a:gd name="connsiteY1" fmla="*/ 0 h 233705"/>
                    <a:gd name="connsiteX2" fmla="*/ 249902 w 249902"/>
                    <a:gd name="connsiteY2" fmla="*/ 233705 h 233705"/>
                    <a:gd name="connsiteX3" fmla="*/ 0 w 249902"/>
                    <a:gd name="connsiteY3" fmla="*/ 233705 h 233705"/>
                    <a:gd name="connsiteX0" fmla="*/ 165335 w 415237"/>
                    <a:gd name="connsiteY0" fmla="*/ 219191 h 219191"/>
                    <a:gd name="connsiteX1" fmla="*/ 0 w 415237"/>
                    <a:gd name="connsiteY1" fmla="*/ 0 h 219191"/>
                    <a:gd name="connsiteX2" fmla="*/ 415237 w 415237"/>
                    <a:gd name="connsiteY2" fmla="*/ 219191 h 219191"/>
                    <a:gd name="connsiteX3" fmla="*/ 165335 w 415237"/>
                    <a:gd name="connsiteY3" fmla="*/ 219191 h 219191"/>
                    <a:gd name="connsiteX0" fmla="*/ 165335 w 262837"/>
                    <a:gd name="connsiteY0" fmla="*/ 234950 h 234950"/>
                    <a:gd name="connsiteX1" fmla="*/ 0 w 262837"/>
                    <a:gd name="connsiteY1" fmla="*/ 15759 h 234950"/>
                    <a:gd name="connsiteX2" fmla="*/ 262837 w 262837"/>
                    <a:gd name="connsiteY2" fmla="*/ 0 h 234950"/>
                    <a:gd name="connsiteX3" fmla="*/ 165335 w 262837"/>
                    <a:gd name="connsiteY3" fmla="*/ 234950 h 234950"/>
                    <a:gd name="connsiteX0" fmla="*/ 82785 w 262837"/>
                    <a:gd name="connsiteY0" fmla="*/ 266700 h 266700"/>
                    <a:gd name="connsiteX1" fmla="*/ 0 w 262837"/>
                    <a:gd name="connsiteY1" fmla="*/ 15759 h 266700"/>
                    <a:gd name="connsiteX2" fmla="*/ 262837 w 262837"/>
                    <a:gd name="connsiteY2" fmla="*/ 0 h 266700"/>
                    <a:gd name="connsiteX3" fmla="*/ 82785 w 262837"/>
                    <a:gd name="connsiteY3" fmla="*/ 266700 h 266700"/>
                    <a:gd name="connsiteX0" fmla="*/ 82785 w 294587"/>
                    <a:gd name="connsiteY0" fmla="*/ 250941 h 250941"/>
                    <a:gd name="connsiteX1" fmla="*/ 0 w 294587"/>
                    <a:gd name="connsiteY1" fmla="*/ 0 h 250941"/>
                    <a:gd name="connsiteX2" fmla="*/ 294587 w 294587"/>
                    <a:gd name="connsiteY2" fmla="*/ 79491 h 250941"/>
                    <a:gd name="connsiteX3" fmla="*/ 82785 w 294587"/>
                    <a:gd name="connsiteY3" fmla="*/ 250941 h 250941"/>
                    <a:gd name="connsiteX0" fmla="*/ 63735 w 275537"/>
                    <a:gd name="connsiteY0" fmla="*/ 250941 h 250941"/>
                    <a:gd name="connsiteX1" fmla="*/ 0 w 275537"/>
                    <a:gd name="connsiteY1" fmla="*/ 0 h 250941"/>
                    <a:gd name="connsiteX2" fmla="*/ 275537 w 275537"/>
                    <a:gd name="connsiteY2" fmla="*/ 79491 h 250941"/>
                    <a:gd name="connsiteX3" fmla="*/ 63735 w 275537"/>
                    <a:gd name="connsiteY3" fmla="*/ 250941 h 25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537" h="250941">
                      <a:moveTo>
                        <a:pt x="63735" y="250941"/>
                      </a:moveTo>
                      <a:lnTo>
                        <a:pt x="0" y="0"/>
                      </a:lnTo>
                      <a:lnTo>
                        <a:pt x="275537" y="79491"/>
                      </a:lnTo>
                      <a:lnTo>
                        <a:pt x="63735" y="250941"/>
                      </a:ln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>
                      <a:shade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Isosceles Triangle 25">
                  <a:extLst>
                    <a:ext uri="{FF2B5EF4-FFF2-40B4-BE49-F238E27FC236}">
                      <a16:creationId xmlns:a16="http://schemas.microsoft.com/office/drawing/2014/main" id="{A9FC9233-4E48-417D-8D30-99EE255DB6DE}"/>
                    </a:ext>
                  </a:extLst>
                </p:cNvPr>
                <p:cNvSpPr/>
                <p:nvPr/>
              </p:nvSpPr>
              <p:spPr>
                <a:xfrm rot="8423959">
                  <a:off x="2286072" y="3184653"/>
                  <a:ext cx="318521" cy="217078"/>
                </a:xfrm>
                <a:custGeom>
                  <a:avLst/>
                  <a:gdLst>
                    <a:gd name="connsiteX0" fmla="*/ 0 w 249902"/>
                    <a:gd name="connsiteY0" fmla="*/ 233705 h 233705"/>
                    <a:gd name="connsiteX1" fmla="*/ 124951 w 249902"/>
                    <a:gd name="connsiteY1" fmla="*/ 0 h 233705"/>
                    <a:gd name="connsiteX2" fmla="*/ 249902 w 249902"/>
                    <a:gd name="connsiteY2" fmla="*/ 233705 h 233705"/>
                    <a:gd name="connsiteX3" fmla="*/ 0 w 249902"/>
                    <a:gd name="connsiteY3" fmla="*/ 233705 h 233705"/>
                    <a:gd name="connsiteX0" fmla="*/ 165335 w 415237"/>
                    <a:gd name="connsiteY0" fmla="*/ 219191 h 219191"/>
                    <a:gd name="connsiteX1" fmla="*/ 0 w 415237"/>
                    <a:gd name="connsiteY1" fmla="*/ 0 h 219191"/>
                    <a:gd name="connsiteX2" fmla="*/ 415237 w 415237"/>
                    <a:gd name="connsiteY2" fmla="*/ 219191 h 219191"/>
                    <a:gd name="connsiteX3" fmla="*/ 165335 w 415237"/>
                    <a:gd name="connsiteY3" fmla="*/ 219191 h 219191"/>
                    <a:gd name="connsiteX0" fmla="*/ 165335 w 262837"/>
                    <a:gd name="connsiteY0" fmla="*/ 234950 h 234950"/>
                    <a:gd name="connsiteX1" fmla="*/ 0 w 262837"/>
                    <a:gd name="connsiteY1" fmla="*/ 15759 h 234950"/>
                    <a:gd name="connsiteX2" fmla="*/ 262837 w 262837"/>
                    <a:gd name="connsiteY2" fmla="*/ 0 h 234950"/>
                    <a:gd name="connsiteX3" fmla="*/ 165335 w 262837"/>
                    <a:gd name="connsiteY3" fmla="*/ 234950 h 234950"/>
                    <a:gd name="connsiteX0" fmla="*/ 82785 w 262837"/>
                    <a:gd name="connsiteY0" fmla="*/ 266700 h 266700"/>
                    <a:gd name="connsiteX1" fmla="*/ 0 w 262837"/>
                    <a:gd name="connsiteY1" fmla="*/ 15759 h 266700"/>
                    <a:gd name="connsiteX2" fmla="*/ 262837 w 262837"/>
                    <a:gd name="connsiteY2" fmla="*/ 0 h 266700"/>
                    <a:gd name="connsiteX3" fmla="*/ 82785 w 262837"/>
                    <a:gd name="connsiteY3" fmla="*/ 266700 h 266700"/>
                    <a:gd name="connsiteX0" fmla="*/ 82785 w 294587"/>
                    <a:gd name="connsiteY0" fmla="*/ 250941 h 250941"/>
                    <a:gd name="connsiteX1" fmla="*/ 0 w 294587"/>
                    <a:gd name="connsiteY1" fmla="*/ 0 h 250941"/>
                    <a:gd name="connsiteX2" fmla="*/ 294587 w 294587"/>
                    <a:gd name="connsiteY2" fmla="*/ 79491 h 250941"/>
                    <a:gd name="connsiteX3" fmla="*/ 82785 w 294587"/>
                    <a:gd name="connsiteY3" fmla="*/ 250941 h 250941"/>
                    <a:gd name="connsiteX0" fmla="*/ 63735 w 275537"/>
                    <a:gd name="connsiteY0" fmla="*/ 250941 h 250941"/>
                    <a:gd name="connsiteX1" fmla="*/ 0 w 275537"/>
                    <a:gd name="connsiteY1" fmla="*/ 0 h 250941"/>
                    <a:gd name="connsiteX2" fmla="*/ 275537 w 275537"/>
                    <a:gd name="connsiteY2" fmla="*/ 79491 h 250941"/>
                    <a:gd name="connsiteX3" fmla="*/ 63735 w 275537"/>
                    <a:gd name="connsiteY3" fmla="*/ 250941 h 25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537" h="250941">
                      <a:moveTo>
                        <a:pt x="63735" y="250941"/>
                      </a:moveTo>
                      <a:lnTo>
                        <a:pt x="0" y="0"/>
                      </a:lnTo>
                      <a:lnTo>
                        <a:pt x="275537" y="79491"/>
                      </a:lnTo>
                      <a:lnTo>
                        <a:pt x="63735" y="250941"/>
                      </a:ln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>
                      <a:shade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Isosceles Triangle 25">
                  <a:extLst>
                    <a:ext uri="{FF2B5EF4-FFF2-40B4-BE49-F238E27FC236}">
                      <a16:creationId xmlns:a16="http://schemas.microsoft.com/office/drawing/2014/main" id="{CD17432D-6657-46EF-A5CF-B6E9F51AC0A7}"/>
                    </a:ext>
                  </a:extLst>
                </p:cNvPr>
                <p:cNvSpPr/>
                <p:nvPr/>
              </p:nvSpPr>
              <p:spPr>
                <a:xfrm rot="12027036">
                  <a:off x="1943323" y="4139806"/>
                  <a:ext cx="262716" cy="264567"/>
                </a:xfrm>
                <a:custGeom>
                  <a:avLst/>
                  <a:gdLst>
                    <a:gd name="connsiteX0" fmla="*/ 0 w 249902"/>
                    <a:gd name="connsiteY0" fmla="*/ 233705 h 233705"/>
                    <a:gd name="connsiteX1" fmla="*/ 124951 w 249902"/>
                    <a:gd name="connsiteY1" fmla="*/ 0 h 233705"/>
                    <a:gd name="connsiteX2" fmla="*/ 249902 w 249902"/>
                    <a:gd name="connsiteY2" fmla="*/ 233705 h 233705"/>
                    <a:gd name="connsiteX3" fmla="*/ 0 w 249902"/>
                    <a:gd name="connsiteY3" fmla="*/ 233705 h 233705"/>
                    <a:gd name="connsiteX0" fmla="*/ 165335 w 415237"/>
                    <a:gd name="connsiteY0" fmla="*/ 219191 h 219191"/>
                    <a:gd name="connsiteX1" fmla="*/ 0 w 415237"/>
                    <a:gd name="connsiteY1" fmla="*/ 0 h 219191"/>
                    <a:gd name="connsiteX2" fmla="*/ 415237 w 415237"/>
                    <a:gd name="connsiteY2" fmla="*/ 219191 h 219191"/>
                    <a:gd name="connsiteX3" fmla="*/ 165335 w 415237"/>
                    <a:gd name="connsiteY3" fmla="*/ 219191 h 219191"/>
                    <a:gd name="connsiteX0" fmla="*/ 165335 w 262837"/>
                    <a:gd name="connsiteY0" fmla="*/ 234950 h 234950"/>
                    <a:gd name="connsiteX1" fmla="*/ 0 w 262837"/>
                    <a:gd name="connsiteY1" fmla="*/ 15759 h 234950"/>
                    <a:gd name="connsiteX2" fmla="*/ 262837 w 262837"/>
                    <a:gd name="connsiteY2" fmla="*/ 0 h 234950"/>
                    <a:gd name="connsiteX3" fmla="*/ 165335 w 262837"/>
                    <a:gd name="connsiteY3" fmla="*/ 234950 h 234950"/>
                    <a:gd name="connsiteX0" fmla="*/ 82785 w 262837"/>
                    <a:gd name="connsiteY0" fmla="*/ 266700 h 266700"/>
                    <a:gd name="connsiteX1" fmla="*/ 0 w 262837"/>
                    <a:gd name="connsiteY1" fmla="*/ 15759 h 266700"/>
                    <a:gd name="connsiteX2" fmla="*/ 262837 w 262837"/>
                    <a:gd name="connsiteY2" fmla="*/ 0 h 266700"/>
                    <a:gd name="connsiteX3" fmla="*/ 82785 w 262837"/>
                    <a:gd name="connsiteY3" fmla="*/ 266700 h 266700"/>
                    <a:gd name="connsiteX0" fmla="*/ 82785 w 294587"/>
                    <a:gd name="connsiteY0" fmla="*/ 250941 h 250941"/>
                    <a:gd name="connsiteX1" fmla="*/ 0 w 294587"/>
                    <a:gd name="connsiteY1" fmla="*/ 0 h 250941"/>
                    <a:gd name="connsiteX2" fmla="*/ 294587 w 294587"/>
                    <a:gd name="connsiteY2" fmla="*/ 79491 h 250941"/>
                    <a:gd name="connsiteX3" fmla="*/ 82785 w 294587"/>
                    <a:gd name="connsiteY3" fmla="*/ 250941 h 250941"/>
                    <a:gd name="connsiteX0" fmla="*/ 63735 w 275537"/>
                    <a:gd name="connsiteY0" fmla="*/ 250941 h 250941"/>
                    <a:gd name="connsiteX1" fmla="*/ 0 w 275537"/>
                    <a:gd name="connsiteY1" fmla="*/ 0 h 250941"/>
                    <a:gd name="connsiteX2" fmla="*/ 275537 w 275537"/>
                    <a:gd name="connsiteY2" fmla="*/ 79491 h 250941"/>
                    <a:gd name="connsiteX3" fmla="*/ 63735 w 275537"/>
                    <a:gd name="connsiteY3" fmla="*/ 250941 h 25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537" h="250941">
                      <a:moveTo>
                        <a:pt x="63735" y="250941"/>
                      </a:moveTo>
                      <a:lnTo>
                        <a:pt x="0" y="0"/>
                      </a:lnTo>
                      <a:lnTo>
                        <a:pt x="275537" y="79491"/>
                      </a:lnTo>
                      <a:lnTo>
                        <a:pt x="63735" y="250941"/>
                      </a:ln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>
                      <a:shade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TextBox 170">
                  <a:extLst>
                    <a:ext uri="{FF2B5EF4-FFF2-40B4-BE49-F238E27FC236}">
                      <a16:creationId xmlns:a16="http://schemas.microsoft.com/office/drawing/2014/main" id="{95950F6D-02BD-412F-A34D-2FECB3D9C6F1}"/>
                    </a:ext>
                  </a:extLst>
                </p:cNvPr>
                <p:cNvSpPr txBox="1"/>
                <p:nvPr/>
              </p:nvSpPr>
              <p:spPr>
                <a:xfrm>
                  <a:off x="1153124" y="4661922"/>
                  <a:ext cx="2584418" cy="245863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Leverage and resources</a:t>
                  </a:r>
                  <a:endParaRPr kumimoji="0" lang="en-AU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AA66360-E966-4E00-BE59-5001ABAC7DBB}"/>
                  </a:ext>
                </a:extLst>
              </p:cNvPr>
              <p:cNvCxnSpPr/>
              <p:nvPr/>
            </p:nvCxnSpPr>
            <p:spPr>
              <a:xfrm flipV="1">
                <a:off x="4143807" y="5275364"/>
                <a:ext cx="492975" cy="158153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39" name="Isosceles Triangle 25">
                <a:extLst>
                  <a:ext uri="{FF2B5EF4-FFF2-40B4-BE49-F238E27FC236}">
                    <a16:creationId xmlns:a16="http://schemas.microsoft.com/office/drawing/2014/main" id="{9873ABD8-9C92-4A97-8DE4-371CD89F81A7}"/>
                  </a:ext>
                </a:extLst>
              </p:cNvPr>
              <p:cNvSpPr/>
              <p:nvPr/>
            </p:nvSpPr>
            <p:spPr>
              <a:xfrm>
                <a:off x="4143808" y="5360040"/>
                <a:ext cx="142010" cy="135725"/>
              </a:xfrm>
              <a:custGeom>
                <a:avLst/>
                <a:gdLst>
                  <a:gd name="connsiteX0" fmla="*/ 0 w 249902"/>
                  <a:gd name="connsiteY0" fmla="*/ 233705 h 233705"/>
                  <a:gd name="connsiteX1" fmla="*/ 124951 w 249902"/>
                  <a:gd name="connsiteY1" fmla="*/ 0 h 233705"/>
                  <a:gd name="connsiteX2" fmla="*/ 249902 w 249902"/>
                  <a:gd name="connsiteY2" fmla="*/ 233705 h 233705"/>
                  <a:gd name="connsiteX3" fmla="*/ 0 w 249902"/>
                  <a:gd name="connsiteY3" fmla="*/ 233705 h 233705"/>
                  <a:gd name="connsiteX0" fmla="*/ 165335 w 415237"/>
                  <a:gd name="connsiteY0" fmla="*/ 219191 h 219191"/>
                  <a:gd name="connsiteX1" fmla="*/ 0 w 415237"/>
                  <a:gd name="connsiteY1" fmla="*/ 0 h 219191"/>
                  <a:gd name="connsiteX2" fmla="*/ 415237 w 415237"/>
                  <a:gd name="connsiteY2" fmla="*/ 219191 h 219191"/>
                  <a:gd name="connsiteX3" fmla="*/ 165335 w 415237"/>
                  <a:gd name="connsiteY3" fmla="*/ 219191 h 219191"/>
                  <a:gd name="connsiteX0" fmla="*/ 165335 w 262837"/>
                  <a:gd name="connsiteY0" fmla="*/ 234950 h 234950"/>
                  <a:gd name="connsiteX1" fmla="*/ 0 w 262837"/>
                  <a:gd name="connsiteY1" fmla="*/ 15759 h 234950"/>
                  <a:gd name="connsiteX2" fmla="*/ 262837 w 262837"/>
                  <a:gd name="connsiteY2" fmla="*/ 0 h 234950"/>
                  <a:gd name="connsiteX3" fmla="*/ 165335 w 262837"/>
                  <a:gd name="connsiteY3" fmla="*/ 234950 h 234950"/>
                  <a:gd name="connsiteX0" fmla="*/ 82785 w 262837"/>
                  <a:gd name="connsiteY0" fmla="*/ 266700 h 266700"/>
                  <a:gd name="connsiteX1" fmla="*/ 0 w 262837"/>
                  <a:gd name="connsiteY1" fmla="*/ 15759 h 266700"/>
                  <a:gd name="connsiteX2" fmla="*/ 262837 w 262837"/>
                  <a:gd name="connsiteY2" fmla="*/ 0 h 266700"/>
                  <a:gd name="connsiteX3" fmla="*/ 82785 w 262837"/>
                  <a:gd name="connsiteY3" fmla="*/ 266700 h 266700"/>
                  <a:gd name="connsiteX0" fmla="*/ 82785 w 294587"/>
                  <a:gd name="connsiteY0" fmla="*/ 250941 h 250941"/>
                  <a:gd name="connsiteX1" fmla="*/ 0 w 294587"/>
                  <a:gd name="connsiteY1" fmla="*/ 0 h 250941"/>
                  <a:gd name="connsiteX2" fmla="*/ 294587 w 294587"/>
                  <a:gd name="connsiteY2" fmla="*/ 79491 h 250941"/>
                  <a:gd name="connsiteX3" fmla="*/ 82785 w 294587"/>
                  <a:gd name="connsiteY3" fmla="*/ 250941 h 250941"/>
                  <a:gd name="connsiteX0" fmla="*/ 63735 w 275537"/>
                  <a:gd name="connsiteY0" fmla="*/ 250941 h 250941"/>
                  <a:gd name="connsiteX1" fmla="*/ 0 w 275537"/>
                  <a:gd name="connsiteY1" fmla="*/ 0 h 250941"/>
                  <a:gd name="connsiteX2" fmla="*/ 275537 w 275537"/>
                  <a:gd name="connsiteY2" fmla="*/ 79491 h 250941"/>
                  <a:gd name="connsiteX3" fmla="*/ 63735 w 275537"/>
                  <a:gd name="connsiteY3" fmla="*/ 250941 h 2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537" h="250941">
                    <a:moveTo>
                      <a:pt x="63735" y="250941"/>
                    </a:moveTo>
                    <a:lnTo>
                      <a:pt x="0" y="0"/>
                    </a:lnTo>
                    <a:lnTo>
                      <a:pt x="275537" y="79491"/>
                    </a:lnTo>
                    <a:lnTo>
                      <a:pt x="63735" y="250941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382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86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0D636F-2226-45D6-9A4D-8AC8B5C02529}"/>
                  </a:ext>
                </a:extLst>
              </p:cNvPr>
              <p:cNvGrpSpPr/>
              <p:nvPr/>
            </p:nvGrpSpPr>
            <p:grpSpPr>
              <a:xfrm>
                <a:off x="4222817" y="4018020"/>
                <a:ext cx="1267585" cy="1142771"/>
                <a:chOff x="1943323" y="3045808"/>
                <a:chExt cx="2459471" cy="2112879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80FA80A6-7FFC-437F-8520-CEFC43940E68}"/>
                    </a:ext>
                  </a:extLst>
                </p:cNvPr>
                <p:cNvSpPr/>
                <p:nvPr/>
              </p:nvSpPr>
              <p:spPr>
                <a:xfrm>
                  <a:off x="2091794" y="3045808"/>
                  <a:ext cx="2209800" cy="2112879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002060"/>
                  </a:solidFill>
                  <a:prstDash val="sysDash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Isosceles Triangle 25">
                  <a:extLst>
                    <a:ext uri="{FF2B5EF4-FFF2-40B4-BE49-F238E27FC236}">
                      <a16:creationId xmlns:a16="http://schemas.microsoft.com/office/drawing/2014/main" id="{A6125870-D63A-41E4-8349-52D825EB3498}"/>
                    </a:ext>
                  </a:extLst>
                </p:cNvPr>
                <p:cNvSpPr/>
                <p:nvPr/>
              </p:nvSpPr>
              <p:spPr>
                <a:xfrm rot="415770">
                  <a:off x="4127256" y="3614997"/>
                  <a:ext cx="275538" cy="250942"/>
                </a:xfrm>
                <a:custGeom>
                  <a:avLst/>
                  <a:gdLst>
                    <a:gd name="connsiteX0" fmla="*/ 0 w 249902"/>
                    <a:gd name="connsiteY0" fmla="*/ 233705 h 233705"/>
                    <a:gd name="connsiteX1" fmla="*/ 124951 w 249902"/>
                    <a:gd name="connsiteY1" fmla="*/ 0 h 233705"/>
                    <a:gd name="connsiteX2" fmla="*/ 249902 w 249902"/>
                    <a:gd name="connsiteY2" fmla="*/ 233705 h 233705"/>
                    <a:gd name="connsiteX3" fmla="*/ 0 w 249902"/>
                    <a:gd name="connsiteY3" fmla="*/ 233705 h 233705"/>
                    <a:gd name="connsiteX0" fmla="*/ 165335 w 415237"/>
                    <a:gd name="connsiteY0" fmla="*/ 219191 h 219191"/>
                    <a:gd name="connsiteX1" fmla="*/ 0 w 415237"/>
                    <a:gd name="connsiteY1" fmla="*/ 0 h 219191"/>
                    <a:gd name="connsiteX2" fmla="*/ 415237 w 415237"/>
                    <a:gd name="connsiteY2" fmla="*/ 219191 h 219191"/>
                    <a:gd name="connsiteX3" fmla="*/ 165335 w 415237"/>
                    <a:gd name="connsiteY3" fmla="*/ 219191 h 219191"/>
                    <a:gd name="connsiteX0" fmla="*/ 165335 w 262837"/>
                    <a:gd name="connsiteY0" fmla="*/ 234950 h 234950"/>
                    <a:gd name="connsiteX1" fmla="*/ 0 w 262837"/>
                    <a:gd name="connsiteY1" fmla="*/ 15759 h 234950"/>
                    <a:gd name="connsiteX2" fmla="*/ 262837 w 262837"/>
                    <a:gd name="connsiteY2" fmla="*/ 0 h 234950"/>
                    <a:gd name="connsiteX3" fmla="*/ 165335 w 262837"/>
                    <a:gd name="connsiteY3" fmla="*/ 234950 h 234950"/>
                    <a:gd name="connsiteX0" fmla="*/ 82785 w 262837"/>
                    <a:gd name="connsiteY0" fmla="*/ 266700 h 266700"/>
                    <a:gd name="connsiteX1" fmla="*/ 0 w 262837"/>
                    <a:gd name="connsiteY1" fmla="*/ 15759 h 266700"/>
                    <a:gd name="connsiteX2" fmla="*/ 262837 w 262837"/>
                    <a:gd name="connsiteY2" fmla="*/ 0 h 266700"/>
                    <a:gd name="connsiteX3" fmla="*/ 82785 w 262837"/>
                    <a:gd name="connsiteY3" fmla="*/ 266700 h 266700"/>
                    <a:gd name="connsiteX0" fmla="*/ 82785 w 294587"/>
                    <a:gd name="connsiteY0" fmla="*/ 250941 h 250941"/>
                    <a:gd name="connsiteX1" fmla="*/ 0 w 294587"/>
                    <a:gd name="connsiteY1" fmla="*/ 0 h 250941"/>
                    <a:gd name="connsiteX2" fmla="*/ 294587 w 294587"/>
                    <a:gd name="connsiteY2" fmla="*/ 79491 h 250941"/>
                    <a:gd name="connsiteX3" fmla="*/ 82785 w 294587"/>
                    <a:gd name="connsiteY3" fmla="*/ 250941 h 250941"/>
                    <a:gd name="connsiteX0" fmla="*/ 63735 w 275537"/>
                    <a:gd name="connsiteY0" fmla="*/ 250941 h 250941"/>
                    <a:gd name="connsiteX1" fmla="*/ 0 w 275537"/>
                    <a:gd name="connsiteY1" fmla="*/ 0 h 250941"/>
                    <a:gd name="connsiteX2" fmla="*/ 275537 w 275537"/>
                    <a:gd name="connsiteY2" fmla="*/ 79491 h 250941"/>
                    <a:gd name="connsiteX3" fmla="*/ 63735 w 275537"/>
                    <a:gd name="connsiteY3" fmla="*/ 250941 h 25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537" h="250941">
                      <a:moveTo>
                        <a:pt x="63735" y="250941"/>
                      </a:moveTo>
                      <a:lnTo>
                        <a:pt x="0" y="0"/>
                      </a:lnTo>
                      <a:lnTo>
                        <a:pt x="275537" y="79491"/>
                      </a:lnTo>
                      <a:lnTo>
                        <a:pt x="63735" y="250941"/>
                      </a:ln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>
                      <a:shade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Isosceles Triangle 25">
                  <a:extLst>
                    <a:ext uri="{FF2B5EF4-FFF2-40B4-BE49-F238E27FC236}">
                      <a16:creationId xmlns:a16="http://schemas.microsoft.com/office/drawing/2014/main" id="{74EBB712-6EBA-4814-A6A9-FC5CDE0D8D82}"/>
                    </a:ext>
                  </a:extLst>
                </p:cNvPr>
                <p:cNvSpPr/>
                <p:nvPr/>
              </p:nvSpPr>
              <p:spPr>
                <a:xfrm rot="7820860">
                  <a:off x="2307564" y="3167722"/>
                  <a:ext cx="275537" cy="250940"/>
                </a:xfrm>
                <a:custGeom>
                  <a:avLst/>
                  <a:gdLst>
                    <a:gd name="connsiteX0" fmla="*/ 0 w 249902"/>
                    <a:gd name="connsiteY0" fmla="*/ 233705 h 233705"/>
                    <a:gd name="connsiteX1" fmla="*/ 124951 w 249902"/>
                    <a:gd name="connsiteY1" fmla="*/ 0 h 233705"/>
                    <a:gd name="connsiteX2" fmla="*/ 249902 w 249902"/>
                    <a:gd name="connsiteY2" fmla="*/ 233705 h 233705"/>
                    <a:gd name="connsiteX3" fmla="*/ 0 w 249902"/>
                    <a:gd name="connsiteY3" fmla="*/ 233705 h 233705"/>
                    <a:gd name="connsiteX0" fmla="*/ 165335 w 415237"/>
                    <a:gd name="connsiteY0" fmla="*/ 219191 h 219191"/>
                    <a:gd name="connsiteX1" fmla="*/ 0 w 415237"/>
                    <a:gd name="connsiteY1" fmla="*/ 0 h 219191"/>
                    <a:gd name="connsiteX2" fmla="*/ 415237 w 415237"/>
                    <a:gd name="connsiteY2" fmla="*/ 219191 h 219191"/>
                    <a:gd name="connsiteX3" fmla="*/ 165335 w 415237"/>
                    <a:gd name="connsiteY3" fmla="*/ 219191 h 219191"/>
                    <a:gd name="connsiteX0" fmla="*/ 165335 w 262837"/>
                    <a:gd name="connsiteY0" fmla="*/ 234950 h 234950"/>
                    <a:gd name="connsiteX1" fmla="*/ 0 w 262837"/>
                    <a:gd name="connsiteY1" fmla="*/ 15759 h 234950"/>
                    <a:gd name="connsiteX2" fmla="*/ 262837 w 262837"/>
                    <a:gd name="connsiteY2" fmla="*/ 0 h 234950"/>
                    <a:gd name="connsiteX3" fmla="*/ 165335 w 262837"/>
                    <a:gd name="connsiteY3" fmla="*/ 234950 h 234950"/>
                    <a:gd name="connsiteX0" fmla="*/ 82785 w 262837"/>
                    <a:gd name="connsiteY0" fmla="*/ 266700 h 266700"/>
                    <a:gd name="connsiteX1" fmla="*/ 0 w 262837"/>
                    <a:gd name="connsiteY1" fmla="*/ 15759 h 266700"/>
                    <a:gd name="connsiteX2" fmla="*/ 262837 w 262837"/>
                    <a:gd name="connsiteY2" fmla="*/ 0 h 266700"/>
                    <a:gd name="connsiteX3" fmla="*/ 82785 w 262837"/>
                    <a:gd name="connsiteY3" fmla="*/ 266700 h 266700"/>
                    <a:gd name="connsiteX0" fmla="*/ 82785 w 294587"/>
                    <a:gd name="connsiteY0" fmla="*/ 250941 h 250941"/>
                    <a:gd name="connsiteX1" fmla="*/ 0 w 294587"/>
                    <a:gd name="connsiteY1" fmla="*/ 0 h 250941"/>
                    <a:gd name="connsiteX2" fmla="*/ 294587 w 294587"/>
                    <a:gd name="connsiteY2" fmla="*/ 79491 h 250941"/>
                    <a:gd name="connsiteX3" fmla="*/ 82785 w 294587"/>
                    <a:gd name="connsiteY3" fmla="*/ 250941 h 250941"/>
                    <a:gd name="connsiteX0" fmla="*/ 63735 w 275537"/>
                    <a:gd name="connsiteY0" fmla="*/ 250941 h 250941"/>
                    <a:gd name="connsiteX1" fmla="*/ 0 w 275537"/>
                    <a:gd name="connsiteY1" fmla="*/ 0 h 250941"/>
                    <a:gd name="connsiteX2" fmla="*/ 275537 w 275537"/>
                    <a:gd name="connsiteY2" fmla="*/ 79491 h 250941"/>
                    <a:gd name="connsiteX3" fmla="*/ 63735 w 275537"/>
                    <a:gd name="connsiteY3" fmla="*/ 250941 h 25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537" h="250941">
                      <a:moveTo>
                        <a:pt x="63735" y="250941"/>
                      </a:moveTo>
                      <a:lnTo>
                        <a:pt x="0" y="0"/>
                      </a:lnTo>
                      <a:lnTo>
                        <a:pt x="275537" y="79491"/>
                      </a:lnTo>
                      <a:lnTo>
                        <a:pt x="63735" y="250941"/>
                      </a:ln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>
                      <a:shade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Isosceles Triangle 25">
                  <a:extLst>
                    <a:ext uri="{FF2B5EF4-FFF2-40B4-BE49-F238E27FC236}">
                      <a16:creationId xmlns:a16="http://schemas.microsoft.com/office/drawing/2014/main" id="{269D4C14-F123-4E22-8AD9-8A506F40D7DC}"/>
                    </a:ext>
                  </a:extLst>
                </p:cNvPr>
                <p:cNvSpPr/>
                <p:nvPr/>
              </p:nvSpPr>
              <p:spPr>
                <a:xfrm rot="12027036">
                  <a:off x="1943323" y="4139806"/>
                  <a:ext cx="262716" cy="264567"/>
                </a:xfrm>
                <a:custGeom>
                  <a:avLst/>
                  <a:gdLst>
                    <a:gd name="connsiteX0" fmla="*/ 0 w 249902"/>
                    <a:gd name="connsiteY0" fmla="*/ 233705 h 233705"/>
                    <a:gd name="connsiteX1" fmla="*/ 124951 w 249902"/>
                    <a:gd name="connsiteY1" fmla="*/ 0 h 233705"/>
                    <a:gd name="connsiteX2" fmla="*/ 249902 w 249902"/>
                    <a:gd name="connsiteY2" fmla="*/ 233705 h 233705"/>
                    <a:gd name="connsiteX3" fmla="*/ 0 w 249902"/>
                    <a:gd name="connsiteY3" fmla="*/ 233705 h 233705"/>
                    <a:gd name="connsiteX0" fmla="*/ 165335 w 415237"/>
                    <a:gd name="connsiteY0" fmla="*/ 219191 h 219191"/>
                    <a:gd name="connsiteX1" fmla="*/ 0 w 415237"/>
                    <a:gd name="connsiteY1" fmla="*/ 0 h 219191"/>
                    <a:gd name="connsiteX2" fmla="*/ 415237 w 415237"/>
                    <a:gd name="connsiteY2" fmla="*/ 219191 h 219191"/>
                    <a:gd name="connsiteX3" fmla="*/ 165335 w 415237"/>
                    <a:gd name="connsiteY3" fmla="*/ 219191 h 219191"/>
                    <a:gd name="connsiteX0" fmla="*/ 165335 w 262837"/>
                    <a:gd name="connsiteY0" fmla="*/ 234950 h 234950"/>
                    <a:gd name="connsiteX1" fmla="*/ 0 w 262837"/>
                    <a:gd name="connsiteY1" fmla="*/ 15759 h 234950"/>
                    <a:gd name="connsiteX2" fmla="*/ 262837 w 262837"/>
                    <a:gd name="connsiteY2" fmla="*/ 0 h 234950"/>
                    <a:gd name="connsiteX3" fmla="*/ 165335 w 262837"/>
                    <a:gd name="connsiteY3" fmla="*/ 234950 h 234950"/>
                    <a:gd name="connsiteX0" fmla="*/ 82785 w 262837"/>
                    <a:gd name="connsiteY0" fmla="*/ 266700 h 266700"/>
                    <a:gd name="connsiteX1" fmla="*/ 0 w 262837"/>
                    <a:gd name="connsiteY1" fmla="*/ 15759 h 266700"/>
                    <a:gd name="connsiteX2" fmla="*/ 262837 w 262837"/>
                    <a:gd name="connsiteY2" fmla="*/ 0 h 266700"/>
                    <a:gd name="connsiteX3" fmla="*/ 82785 w 262837"/>
                    <a:gd name="connsiteY3" fmla="*/ 266700 h 266700"/>
                    <a:gd name="connsiteX0" fmla="*/ 82785 w 294587"/>
                    <a:gd name="connsiteY0" fmla="*/ 250941 h 250941"/>
                    <a:gd name="connsiteX1" fmla="*/ 0 w 294587"/>
                    <a:gd name="connsiteY1" fmla="*/ 0 h 250941"/>
                    <a:gd name="connsiteX2" fmla="*/ 294587 w 294587"/>
                    <a:gd name="connsiteY2" fmla="*/ 79491 h 250941"/>
                    <a:gd name="connsiteX3" fmla="*/ 82785 w 294587"/>
                    <a:gd name="connsiteY3" fmla="*/ 250941 h 250941"/>
                    <a:gd name="connsiteX0" fmla="*/ 63735 w 275537"/>
                    <a:gd name="connsiteY0" fmla="*/ 250941 h 250941"/>
                    <a:gd name="connsiteX1" fmla="*/ 0 w 275537"/>
                    <a:gd name="connsiteY1" fmla="*/ 0 h 250941"/>
                    <a:gd name="connsiteX2" fmla="*/ 275537 w 275537"/>
                    <a:gd name="connsiteY2" fmla="*/ 79491 h 250941"/>
                    <a:gd name="connsiteX3" fmla="*/ 63735 w 275537"/>
                    <a:gd name="connsiteY3" fmla="*/ 250941 h 25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537" h="250941">
                      <a:moveTo>
                        <a:pt x="63735" y="250941"/>
                      </a:moveTo>
                      <a:lnTo>
                        <a:pt x="0" y="0"/>
                      </a:lnTo>
                      <a:lnTo>
                        <a:pt x="275537" y="79491"/>
                      </a:lnTo>
                      <a:lnTo>
                        <a:pt x="63735" y="250941"/>
                      </a:ln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>
                      <a:shade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CC7A52D-CAAA-4883-8F4B-7469958A9A3B}"/>
                  </a:ext>
                </a:extLst>
              </p:cNvPr>
              <p:cNvCxnSpPr/>
              <p:nvPr/>
            </p:nvCxnSpPr>
            <p:spPr>
              <a:xfrm flipV="1">
                <a:off x="4619499" y="5236578"/>
                <a:ext cx="116043" cy="44927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AB4EB50-2687-41C1-A3DD-6B20DB6737A8}"/>
                  </a:ext>
                </a:extLst>
              </p:cNvPr>
              <p:cNvCxnSpPr/>
              <p:nvPr/>
            </p:nvCxnSpPr>
            <p:spPr>
              <a:xfrm flipV="1">
                <a:off x="4730961" y="5193674"/>
                <a:ext cx="116043" cy="44927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81B2BE7-10B1-44D2-B3DC-B292D268AB50}"/>
                  </a:ext>
                </a:extLst>
              </p:cNvPr>
              <p:cNvCxnSpPr/>
              <p:nvPr/>
            </p:nvCxnSpPr>
            <p:spPr>
              <a:xfrm flipV="1">
                <a:off x="4813585" y="5162662"/>
                <a:ext cx="116043" cy="44927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44" name="Arc 43">
                <a:extLst>
                  <a:ext uri="{FF2B5EF4-FFF2-40B4-BE49-F238E27FC236}">
                    <a16:creationId xmlns:a16="http://schemas.microsoft.com/office/drawing/2014/main" id="{77B7412B-CB5B-418D-A417-3CCEEC0A37D3}"/>
                  </a:ext>
                </a:extLst>
              </p:cNvPr>
              <p:cNvSpPr/>
              <p:nvPr/>
            </p:nvSpPr>
            <p:spPr>
              <a:xfrm rot="5400000">
                <a:off x="4025561" y="2532829"/>
                <a:ext cx="1452855" cy="3824464"/>
              </a:xfrm>
              <a:prstGeom prst="arc">
                <a:avLst>
                  <a:gd name="adj1" fmla="val 17541134"/>
                  <a:gd name="adj2" fmla="val 20824547"/>
                </a:avLst>
              </a:prstGeom>
              <a:noFill/>
              <a:ln w="1905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382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8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8BCB936-3807-48B3-8ABE-70304057D4FB}"/>
                  </a:ext>
                </a:extLst>
              </p:cNvPr>
              <p:cNvCxnSpPr/>
              <p:nvPr/>
            </p:nvCxnSpPr>
            <p:spPr>
              <a:xfrm flipV="1">
                <a:off x="6074636" y="4844728"/>
                <a:ext cx="383945" cy="127302"/>
              </a:xfrm>
              <a:prstGeom prst="line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</p:cxnSp>
          <p:sp>
            <p:nvSpPr>
              <p:cNvPr id="46" name="Isosceles Triangle 25">
                <a:extLst>
                  <a:ext uri="{FF2B5EF4-FFF2-40B4-BE49-F238E27FC236}">
                    <a16:creationId xmlns:a16="http://schemas.microsoft.com/office/drawing/2014/main" id="{4A2C76B2-E9CC-48EC-A2CB-9AC81356CE61}"/>
                  </a:ext>
                </a:extLst>
              </p:cNvPr>
              <p:cNvSpPr/>
              <p:nvPr/>
            </p:nvSpPr>
            <p:spPr>
              <a:xfrm>
                <a:off x="5622010" y="5013876"/>
                <a:ext cx="142009" cy="135724"/>
              </a:xfrm>
              <a:custGeom>
                <a:avLst/>
                <a:gdLst>
                  <a:gd name="connsiteX0" fmla="*/ 0 w 249902"/>
                  <a:gd name="connsiteY0" fmla="*/ 233705 h 233705"/>
                  <a:gd name="connsiteX1" fmla="*/ 124951 w 249902"/>
                  <a:gd name="connsiteY1" fmla="*/ 0 h 233705"/>
                  <a:gd name="connsiteX2" fmla="*/ 249902 w 249902"/>
                  <a:gd name="connsiteY2" fmla="*/ 233705 h 233705"/>
                  <a:gd name="connsiteX3" fmla="*/ 0 w 249902"/>
                  <a:gd name="connsiteY3" fmla="*/ 233705 h 233705"/>
                  <a:gd name="connsiteX0" fmla="*/ 165335 w 415237"/>
                  <a:gd name="connsiteY0" fmla="*/ 219191 h 219191"/>
                  <a:gd name="connsiteX1" fmla="*/ 0 w 415237"/>
                  <a:gd name="connsiteY1" fmla="*/ 0 h 219191"/>
                  <a:gd name="connsiteX2" fmla="*/ 415237 w 415237"/>
                  <a:gd name="connsiteY2" fmla="*/ 219191 h 219191"/>
                  <a:gd name="connsiteX3" fmla="*/ 165335 w 415237"/>
                  <a:gd name="connsiteY3" fmla="*/ 219191 h 219191"/>
                  <a:gd name="connsiteX0" fmla="*/ 165335 w 262837"/>
                  <a:gd name="connsiteY0" fmla="*/ 234950 h 234950"/>
                  <a:gd name="connsiteX1" fmla="*/ 0 w 262837"/>
                  <a:gd name="connsiteY1" fmla="*/ 15759 h 234950"/>
                  <a:gd name="connsiteX2" fmla="*/ 262837 w 262837"/>
                  <a:gd name="connsiteY2" fmla="*/ 0 h 234950"/>
                  <a:gd name="connsiteX3" fmla="*/ 165335 w 262837"/>
                  <a:gd name="connsiteY3" fmla="*/ 234950 h 234950"/>
                  <a:gd name="connsiteX0" fmla="*/ 82785 w 262837"/>
                  <a:gd name="connsiteY0" fmla="*/ 266700 h 266700"/>
                  <a:gd name="connsiteX1" fmla="*/ 0 w 262837"/>
                  <a:gd name="connsiteY1" fmla="*/ 15759 h 266700"/>
                  <a:gd name="connsiteX2" fmla="*/ 262837 w 262837"/>
                  <a:gd name="connsiteY2" fmla="*/ 0 h 266700"/>
                  <a:gd name="connsiteX3" fmla="*/ 82785 w 262837"/>
                  <a:gd name="connsiteY3" fmla="*/ 266700 h 266700"/>
                  <a:gd name="connsiteX0" fmla="*/ 82785 w 294587"/>
                  <a:gd name="connsiteY0" fmla="*/ 250941 h 250941"/>
                  <a:gd name="connsiteX1" fmla="*/ 0 w 294587"/>
                  <a:gd name="connsiteY1" fmla="*/ 0 h 250941"/>
                  <a:gd name="connsiteX2" fmla="*/ 294587 w 294587"/>
                  <a:gd name="connsiteY2" fmla="*/ 79491 h 250941"/>
                  <a:gd name="connsiteX3" fmla="*/ 82785 w 294587"/>
                  <a:gd name="connsiteY3" fmla="*/ 250941 h 250941"/>
                  <a:gd name="connsiteX0" fmla="*/ 63735 w 275537"/>
                  <a:gd name="connsiteY0" fmla="*/ 250941 h 250941"/>
                  <a:gd name="connsiteX1" fmla="*/ 0 w 275537"/>
                  <a:gd name="connsiteY1" fmla="*/ 0 h 250941"/>
                  <a:gd name="connsiteX2" fmla="*/ 275537 w 275537"/>
                  <a:gd name="connsiteY2" fmla="*/ 79491 h 250941"/>
                  <a:gd name="connsiteX3" fmla="*/ 63735 w 275537"/>
                  <a:gd name="connsiteY3" fmla="*/ 250941 h 2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537" h="250941">
                    <a:moveTo>
                      <a:pt x="63735" y="250941"/>
                    </a:moveTo>
                    <a:lnTo>
                      <a:pt x="0" y="0"/>
                    </a:lnTo>
                    <a:lnTo>
                      <a:pt x="275537" y="79491"/>
                    </a:lnTo>
                    <a:lnTo>
                      <a:pt x="63735" y="250941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382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86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AF0FDCE2-3381-4D97-93D8-F7CD1BF7D333}"/>
                  </a:ext>
                </a:extLst>
              </p:cNvPr>
              <p:cNvGrpSpPr/>
              <p:nvPr/>
            </p:nvGrpSpPr>
            <p:grpSpPr>
              <a:xfrm>
                <a:off x="6044616" y="3604051"/>
                <a:ext cx="1250278" cy="1142771"/>
                <a:chOff x="1943323" y="3045808"/>
                <a:chExt cx="2425890" cy="2112879"/>
              </a:xfrm>
            </p:grpSpPr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222251FC-BDA8-4FEB-8F49-71EF3E7793C5}"/>
                    </a:ext>
                  </a:extLst>
                </p:cNvPr>
                <p:cNvSpPr/>
                <p:nvPr/>
              </p:nvSpPr>
              <p:spPr>
                <a:xfrm>
                  <a:off x="2091794" y="3045808"/>
                  <a:ext cx="2209800" cy="2112879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92D05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Isosceles Triangle 25">
                  <a:extLst>
                    <a:ext uri="{FF2B5EF4-FFF2-40B4-BE49-F238E27FC236}">
                      <a16:creationId xmlns:a16="http://schemas.microsoft.com/office/drawing/2014/main" id="{DAA19EA3-956A-4F2A-AEB7-BC727846F51B}"/>
                    </a:ext>
                  </a:extLst>
                </p:cNvPr>
                <p:cNvSpPr/>
                <p:nvPr/>
              </p:nvSpPr>
              <p:spPr>
                <a:xfrm rot="415770">
                  <a:off x="4093676" y="3531918"/>
                  <a:ext cx="275537" cy="250942"/>
                </a:xfrm>
                <a:custGeom>
                  <a:avLst/>
                  <a:gdLst>
                    <a:gd name="connsiteX0" fmla="*/ 0 w 249902"/>
                    <a:gd name="connsiteY0" fmla="*/ 233705 h 233705"/>
                    <a:gd name="connsiteX1" fmla="*/ 124951 w 249902"/>
                    <a:gd name="connsiteY1" fmla="*/ 0 h 233705"/>
                    <a:gd name="connsiteX2" fmla="*/ 249902 w 249902"/>
                    <a:gd name="connsiteY2" fmla="*/ 233705 h 233705"/>
                    <a:gd name="connsiteX3" fmla="*/ 0 w 249902"/>
                    <a:gd name="connsiteY3" fmla="*/ 233705 h 233705"/>
                    <a:gd name="connsiteX0" fmla="*/ 165335 w 415237"/>
                    <a:gd name="connsiteY0" fmla="*/ 219191 h 219191"/>
                    <a:gd name="connsiteX1" fmla="*/ 0 w 415237"/>
                    <a:gd name="connsiteY1" fmla="*/ 0 h 219191"/>
                    <a:gd name="connsiteX2" fmla="*/ 415237 w 415237"/>
                    <a:gd name="connsiteY2" fmla="*/ 219191 h 219191"/>
                    <a:gd name="connsiteX3" fmla="*/ 165335 w 415237"/>
                    <a:gd name="connsiteY3" fmla="*/ 219191 h 219191"/>
                    <a:gd name="connsiteX0" fmla="*/ 165335 w 262837"/>
                    <a:gd name="connsiteY0" fmla="*/ 234950 h 234950"/>
                    <a:gd name="connsiteX1" fmla="*/ 0 w 262837"/>
                    <a:gd name="connsiteY1" fmla="*/ 15759 h 234950"/>
                    <a:gd name="connsiteX2" fmla="*/ 262837 w 262837"/>
                    <a:gd name="connsiteY2" fmla="*/ 0 h 234950"/>
                    <a:gd name="connsiteX3" fmla="*/ 165335 w 262837"/>
                    <a:gd name="connsiteY3" fmla="*/ 234950 h 234950"/>
                    <a:gd name="connsiteX0" fmla="*/ 82785 w 262837"/>
                    <a:gd name="connsiteY0" fmla="*/ 266700 h 266700"/>
                    <a:gd name="connsiteX1" fmla="*/ 0 w 262837"/>
                    <a:gd name="connsiteY1" fmla="*/ 15759 h 266700"/>
                    <a:gd name="connsiteX2" fmla="*/ 262837 w 262837"/>
                    <a:gd name="connsiteY2" fmla="*/ 0 h 266700"/>
                    <a:gd name="connsiteX3" fmla="*/ 82785 w 262837"/>
                    <a:gd name="connsiteY3" fmla="*/ 266700 h 266700"/>
                    <a:gd name="connsiteX0" fmla="*/ 82785 w 294587"/>
                    <a:gd name="connsiteY0" fmla="*/ 250941 h 250941"/>
                    <a:gd name="connsiteX1" fmla="*/ 0 w 294587"/>
                    <a:gd name="connsiteY1" fmla="*/ 0 h 250941"/>
                    <a:gd name="connsiteX2" fmla="*/ 294587 w 294587"/>
                    <a:gd name="connsiteY2" fmla="*/ 79491 h 250941"/>
                    <a:gd name="connsiteX3" fmla="*/ 82785 w 294587"/>
                    <a:gd name="connsiteY3" fmla="*/ 250941 h 250941"/>
                    <a:gd name="connsiteX0" fmla="*/ 63735 w 275537"/>
                    <a:gd name="connsiteY0" fmla="*/ 250941 h 250941"/>
                    <a:gd name="connsiteX1" fmla="*/ 0 w 275537"/>
                    <a:gd name="connsiteY1" fmla="*/ 0 h 250941"/>
                    <a:gd name="connsiteX2" fmla="*/ 275537 w 275537"/>
                    <a:gd name="connsiteY2" fmla="*/ 79491 h 250941"/>
                    <a:gd name="connsiteX3" fmla="*/ 63735 w 275537"/>
                    <a:gd name="connsiteY3" fmla="*/ 250941 h 25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537" h="250941">
                      <a:moveTo>
                        <a:pt x="63735" y="250941"/>
                      </a:moveTo>
                      <a:lnTo>
                        <a:pt x="0" y="0"/>
                      </a:lnTo>
                      <a:lnTo>
                        <a:pt x="275537" y="79491"/>
                      </a:lnTo>
                      <a:lnTo>
                        <a:pt x="63735" y="250941"/>
                      </a:ln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>
                      <a:shade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Isosceles Triangle 25">
                  <a:extLst>
                    <a:ext uri="{FF2B5EF4-FFF2-40B4-BE49-F238E27FC236}">
                      <a16:creationId xmlns:a16="http://schemas.microsoft.com/office/drawing/2014/main" id="{CDA22A7D-6BA9-49E9-A569-98D7972B097E}"/>
                    </a:ext>
                  </a:extLst>
                </p:cNvPr>
                <p:cNvSpPr/>
                <p:nvPr/>
              </p:nvSpPr>
              <p:spPr>
                <a:xfrm rot="8365863">
                  <a:off x="2286072" y="3184654"/>
                  <a:ext cx="318521" cy="217078"/>
                </a:xfrm>
                <a:custGeom>
                  <a:avLst/>
                  <a:gdLst>
                    <a:gd name="connsiteX0" fmla="*/ 0 w 249902"/>
                    <a:gd name="connsiteY0" fmla="*/ 233705 h 233705"/>
                    <a:gd name="connsiteX1" fmla="*/ 124951 w 249902"/>
                    <a:gd name="connsiteY1" fmla="*/ 0 h 233705"/>
                    <a:gd name="connsiteX2" fmla="*/ 249902 w 249902"/>
                    <a:gd name="connsiteY2" fmla="*/ 233705 h 233705"/>
                    <a:gd name="connsiteX3" fmla="*/ 0 w 249902"/>
                    <a:gd name="connsiteY3" fmla="*/ 233705 h 233705"/>
                    <a:gd name="connsiteX0" fmla="*/ 165335 w 415237"/>
                    <a:gd name="connsiteY0" fmla="*/ 219191 h 219191"/>
                    <a:gd name="connsiteX1" fmla="*/ 0 w 415237"/>
                    <a:gd name="connsiteY1" fmla="*/ 0 h 219191"/>
                    <a:gd name="connsiteX2" fmla="*/ 415237 w 415237"/>
                    <a:gd name="connsiteY2" fmla="*/ 219191 h 219191"/>
                    <a:gd name="connsiteX3" fmla="*/ 165335 w 415237"/>
                    <a:gd name="connsiteY3" fmla="*/ 219191 h 219191"/>
                    <a:gd name="connsiteX0" fmla="*/ 165335 w 262837"/>
                    <a:gd name="connsiteY0" fmla="*/ 234950 h 234950"/>
                    <a:gd name="connsiteX1" fmla="*/ 0 w 262837"/>
                    <a:gd name="connsiteY1" fmla="*/ 15759 h 234950"/>
                    <a:gd name="connsiteX2" fmla="*/ 262837 w 262837"/>
                    <a:gd name="connsiteY2" fmla="*/ 0 h 234950"/>
                    <a:gd name="connsiteX3" fmla="*/ 165335 w 262837"/>
                    <a:gd name="connsiteY3" fmla="*/ 234950 h 234950"/>
                    <a:gd name="connsiteX0" fmla="*/ 82785 w 262837"/>
                    <a:gd name="connsiteY0" fmla="*/ 266700 h 266700"/>
                    <a:gd name="connsiteX1" fmla="*/ 0 w 262837"/>
                    <a:gd name="connsiteY1" fmla="*/ 15759 h 266700"/>
                    <a:gd name="connsiteX2" fmla="*/ 262837 w 262837"/>
                    <a:gd name="connsiteY2" fmla="*/ 0 h 266700"/>
                    <a:gd name="connsiteX3" fmla="*/ 82785 w 262837"/>
                    <a:gd name="connsiteY3" fmla="*/ 266700 h 266700"/>
                    <a:gd name="connsiteX0" fmla="*/ 82785 w 294587"/>
                    <a:gd name="connsiteY0" fmla="*/ 250941 h 250941"/>
                    <a:gd name="connsiteX1" fmla="*/ 0 w 294587"/>
                    <a:gd name="connsiteY1" fmla="*/ 0 h 250941"/>
                    <a:gd name="connsiteX2" fmla="*/ 294587 w 294587"/>
                    <a:gd name="connsiteY2" fmla="*/ 79491 h 250941"/>
                    <a:gd name="connsiteX3" fmla="*/ 82785 w 294587"/>
                    <a:gd name="connsiteY3" fmla="*/ 250941 h 250941"/>
                    <a:gd name="connsiteX0" fmla="*/ 63735 w 275537"/>
                    <a:gd name="connsiteY0" fmla="*/ 250941 h 250941"/>
                    <a:gd name="connsiteX1" fmla="*/ 0 w 275537"/>
                    <a:gd name="connsiteY1" fmla="*/ 0 h 250941"/>
                    <a:gd name="connsiteX2" fmla="*/ 275537 w 275537"/>
                    <a:gd name="connsiteY2" fmla="*/ 79491 h 250941"/>
                    <a:gd name="connsiteX3" fmla="*/ 63735 w 275537"/>
                    <a:gd name="connsiteY3" fmla="*/ 250941 h 25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537" h="250941">
                      <a:moveTo>
                        <a:pt x="63735" y="250941"/>
                      </a:moveTo>
                      <a:lnTo>
                        <a:pt x="0" y="0"/>
                      </a:lnTo>
                      <a:lnTo>
                        <a:pt x="275537" y="79491"/>
                      </a:lnTo>
                      <a:lnTo>
                        <a:pt x="63735" y="250941"/>
                      </a:ln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>
                      <a:shade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Isosceles Triangle 25">
                  <a:extLst>
                    <a:ext uri="{FF2B5EF4-FFF2-40B4-BE49-F238E27FC236}">
                      <a16:creationId xmlns:a16="http://schemas.microsoft.com/office/drawing/2014/main" id="{30E78893-A07D-4405-B2A2-F9F123546373}"/>
                    </a:ext>
                  </a:extLst>
                </p:cNvPr>
                <p:cNvSpPr/>
                <p:nvPr/>
              </p:nvSpPr>
              <p:spPr>
                <a:xfrm rot="12027036">
                  <a:off x="1943323" y="4139806"/>
                  <a:ext cx="262716" cy="264567"/>
                </a:xfrm>
                <a:custGeom>
                  <a:avLst/>
                  <a:gdLst>
                    <a:gd name="connsiteX0" fmla="*/ 0 w 249902"/>
                    <a:gd name="connsiteY0" fmla="*/ 233705 h 233705"/>
                    <a:gd name="connsiteX1" fmla="*/ 124951 w 249902"/>
                    <a:gd name="connsiteY1" fmla="*/ 0 h 233705"/>
                    <a:gd name="connsiteX2" fmla="*/ 249902 w 249902"/>
                    <a:gd name="connsiteY2" fmla="*/ 233705 h 233705"/>
                    <a:gd name="connsiteX3" fmla="*/ 0 w 249902"/>
                    <a:gd name="connsiteY3" fmla="*/ 233705 h 233705"/>
                    <a:gd name="connsiteX0" fmla="*/ 165335 w 415237"/>
                    <a:gd name="connsiteY0" fmla="*/ 219191 h 219191"/>
                    <a:gd name="connsiteX1" fmla="*/ 0 w 415237"/>
                    <a:gd name="connsiteY1" fmla="*/ 0 h 219191"/>
                    <a:gd name="connsiteX2" fmla="*/ 415237 w 415237"/>
                    <a:gd name="connsiteY2" fmla="*/ 219191 h 219191"/>
                    <a:gd name="connsiteX3" fmla="*/ 165335 w 415237"/>
                    <a:gd name="connsiteY3" fmla="*/ 219191 h 219191"/>
                    <a:gd name="connsiteX0" fmla="*/ 165335 w 262837"/>
                    <a:gd name="connsiteY0" fmla="*/ 234950 h 234950"/>
                    <a:gd name="connsiteX1" fmla="*/ 0 w 262837"/>
                    <a:gd name="connsiteY1" fmla="*/ 15759 h 234950"/>
                    <a:gd name="connsiteX2" fmla="*/ 262837 w 262837"/>
                    <a:gd name="connsiteY2" fmla="*/ 0 h 234950"/>
                    <a:gd name="connsiteX3" fmla="*/ 165335 w 262837"/>
                    <a:gd name="connsiteY3" fmla="*/ 234950 h 234950"/>
                    <a:gd name="connsiteX0" fmla="*/ 82785 w 262837"/>
                    <a:gd name="connsiteY0" fmla="*/ 266700 h 266700"/>
                    <a:gd name="connsiteX1" fmla="*/ 0 w 262837"/>
                    <a:gd name="connsiteY1" fmla="*/ 15759 h 266700"/>
                    <a:gd name="connsiteX2" fmla="*/ 262837 w 262837"/>
                    <a:gd name="connsiteY2" fmla="*/ 0 h 266700"/>
                    <a:gd name="connsiteX3" fmla="*/ 82785 w 262837"/>
                    <a:gd name="connsiteY3" fmla="*/ 266700 h 266700"/>
                    <a:gd name="connsiteX0" fmla="*/ 82785 w 294587"/>
                    <a:gd name="connsiteY0" fmla="*/ 250941 h 250941"/>
                    <a:gd name="connsiteX1" fmla="*/ 0 w 294587"/>
                    <a:gd name="connsiteY1" fmla="*/ 0 h 250941"/>
                    <a:gd name="connsiteX2" fmla="*/ 294587 w 294587"/>
                    <a:gd name="connsiteY2" fmla="*/ 79491 h 250941"/>
                    <a:gd name="connsiteX3" fmla="*/ 82785 w 294587"/>
                    <a:gd name="connsiteY3" fmla="*/ 250941 h 250941"/>
                    <a:gd name="connsiteX0" fmla="*/ 63735 w 275537"/>
                    <a:gd name="connsiteY0" fmla="*/ 250941 h 250941"/>
                    <a:gd name="connsiteX1" fmla="*/ 0 w 275537"/>
                    <a:gd name="connsiteY1" fmla="*/ 0 h 250941"/>
                    <a:gd name="connsiteX2" fmla="*/ 275537 w 275537"/>
                    <a:gd name="connsiteY2" fmla="*/ 79491 h 250941"/>
                    <a:gd name="connsiteX3" fmla="*/ 63735 w 275537"/>
                    <a:gd name="connsiteY3" fmla="*/ 250941 h 25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537" h="250941">
                      <a:moveTo>
                        <a:pt x="63735" y="250941"/>
                      </a:moveTo>
                      <a:lnTo>
                        <a:pt x="0" y="0"/>
                      </a:lnTo>
                      <a:lnTo>
                        <a:pt x="275537" y="79491"/>
                      </a:lnTo>
                      <a:lnTo>
                        <a:pt x="63735" y="250941"/>
                      </a:ln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>
                      <a:shade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0FCE947-EE26-49BA-9B8D-0465500ED79F}"/>
                  </a:ext>
                </a:extLst>
              </p:cNvPr>
              <p:cNvCxnSpPr/>
              <p:nvPr/>
            </p:nvCxnSpPr>
            <p:spPr>
              <a:xfrm flipV="1">
                <a:off x="6465466" y="4797904"/>
                <a:ext cx="116043" cy="44927"/>
              </a:xfrm>
              <a:prstGeom prst="line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1E7C5BC-D4E6-4C4C-85C5-7E9A02DBBEF9}"/>
                  </a:ext>
                </a:extLst>
              </p:cNvPr>
              <p:cNvCxnSpPr/>
              <p:nvPr/>
            </p:nvCxnSpPr>
            <p:spPr>
              <a:xfrm flipV="1">
                <a:off x="6602567" y="4748870"/>
                <a:ext cx="116043" cy="44927"/>
              </a:xfrm>
              <a:prstGeom prst="line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</p:cxnSp>
          <p:sp>
            <p:nvSpPr>
              <p:cNvPr id="50" name="Arc 49">
                <a:extLst>
                  <a:ext uri="{FF2B5EF4-FFF2-40B4-BE49-F238E27FC236}">
                    <a16:creationId xmlns:a16="http://schemas.microsoft.com/office/drawing/2014/main" id="{50D5115A-7ECE-468B-9A58-1297D75836EA}"/>
                  </a:ext>
                </a:extLst>
              </p:cNvPr>
              <p:cNvSpPr/>
              <p:nvPr/>
            </p:nvSpPr>
            <p:spPr>
              <a:xfrm rot="5400000">
                <a:off x="5824942" y="2123002"/>
                <a:ext cx="1452855" cy="3824464"/>
              </a:xfrm>
              <a:prstGeom prst="arc">
                <a:avLst>
                  <a:gd name="adj1" fmla="val 17541134"/>
                  <a:gd name="adj2" fmla="val 20824547"/>
                </a:avLst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382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8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8115FA4-F3CA-4D60-B568-0154930F4A64}"/>
                  </a:ext>
                </a:extLst>
              </p:cNvPr>
              <p:cNvCxnSpPr/>
              <p:nvPr/>
            </p:nvCxnSpPr>
            <p:spPr>
              <a:xfrm flipV="1">
                <a:off x="7764987" y="4438868"/>
                <a:ext cx="492975" cy="15815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52" name="Isosceles Triangle 25">
                <a:extLst>
                  <a:ext uri="{FF2B5EF4-FFF2-40B4-BE49-F238E27FC236}">
                    <a16:creationId xmlns:a16="http://schemas.microsoft.com/office/drawing/2014/main" id="{852B334F-BE5C-4AA5-B170-3CF2804A39C5}"/>
                  </a:ext>
                </a:extLst>
              </p:cNvPr>
              <p:cNvSpPr/>
              <p:nvPr/>
            </p:nvSpPr>
            <p:spPr>
              <a:xfrm>
                <a:off x="7421391" y="4616749"/>
                <a:ext cx="142009" cy="135724"/>
              </a:xfrm>
              <a:custGeom>
                <a:avLst/>
                <a:gdLst>
                  <a:gd name="connsiteX0" fmla="*/ 0 w 249902"/>
                  <a:gd name="connsiteY0" fmla="*/ 233705 h 233705"/>
                  <a:gd name="connsiteX1" fmla="*/ 124951 w 249902"/>
                  <a:gd name="connsiteY1" fmla="*/ 0 h 233705"/>
                  <a:gd name="connsiteX2" fmla="*/ 249902 w 249902"/>
                  <a:gd name="connsiteY2" fmla="*/ 233705 h 233705"/>
                  <a:gd name="connsiteX3" fmla="*/ 0 w 249902"/>
                  <a:gd name="connsiteY3" fmla="*/ 233705 h 233705"/>
                  <a:gd name="connsiteX0" fmla="*/ 165335 w 415237"/>
                  <a:gd name="connsiteY0" fmla="*/ 219191 h 219191"/>
                  <a:gd name="connsiteX1" fmla="*/ 0 w 415237"/>
                  <a:gd name="connsiteY1" fmla="*/ 0 h 219191"/>
                  <a:gd name="connsiteX2" fmla="*/ 415237 w 415237"/>
                  <a:gd name="connsiteY2" fmla="*/ 219191 h 219191"/>
                  <a:gd name="connsiteX3" fmla="*/ 165335 w 415237"/>
                  <a:gd name="connsiteY3" fmla="*/ 219191 h 219191"/>
                  <a:gd name="connsiteX0" fmla="*/ 165335 w 262837"/>
                  <a:gd name="connsiteY0" fmla="*/ 234950 h 234950"/>
                  <a:gd name="connsiteX1" fmla="*/ 0 w 262837"/>
                  <a:gd name="connsiteY1" fmla="*/ 15759 h 234950"/>
                  <a:gd name="connsiteX2" fmla="*/ 262837 w 262837"/>
                  <a:gd name="connsiteY2" fmla="*/ 0 h 234950"/>
                  <a:gd name="connsiteX3" fmla="*/ 165335 w 262837"/>
                  <a:gd name="connsiteY3" fmla="*/ 234950 h 234950"/>
                  <a:gd name="connsiteX0" fmla="*/ 82785 w 262837"/>
                  <a:gd name="connsiteY0" fmla="*/ 266700 h 266700"/>
                  <a:gd name="connsiteX1" fmla="*/ 0 w 262837"/>
                  <a:gd name="connsiteY1" fmla="*/ 15759 h 266700"/>
                  <a:gd name="connsiteX2" fmla="*/ 262837 w 262837"/>
                  <a:gd name="connsiteY2" fmla="*/ 0 h 266700"/>
                  <a:gd name="connsiteX3" fmla="*/ 82785 w 262837"/>
                  <a:gd name="connsiteY3" fmla="*/ 266700 h 266700"/>
                  <a:gd name="connsiteX0" fmla="*/ 82785 w 294587"/>
                  <a:gd name="connsiteY0" fmla="*/ 250941 h 250941"/>
                  <a:gd name="connsiteX1" fmla="*/ 0 w 294587"/>
                  <a:gd name="connsiteY1" fmla="*/ 0 h 250941"/>
                  <a:gd name="connsiteX2" fmla="*/ 294587 w 294587"/>
                  <a:gd name="connsiteY2" fmla="*/ 79491 h 250941"/>
                  <a:gd name="connsiteX3" fmla="*/ 82785 w 294587"/>
                  <a:gd name="connsiteY3" fmla="*/ 250941 h 250941"/>
                  <a:gd name="connsiteX0" fmla="*/ 63735 w 275537"/>
                  <a:gd name="connsiteY0" fmla="*/ 250941 h 250941"/>
                  <a:gd name="connsiteX1" fmla="*/ 0 w 275537"/>
                  <a:gd name="connsiteY1" fmla="*/ 0 h 250941"/>
                  <a:gd name="connsiteX2" fmla="*/ 275537 w 275537"/>
                  <a:gd name="connsiteY2" fmla="*/ 79491 h 250941"/>
                  <a:gd name="connsiteX3" fmla="*/ 63735 w 275537"/>
                  <a:gd name="connsiteY3" fmla="*/ 250941 h 2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537" h="250941">
                    <a:moveTo>
                      <a:pt x="63735" y="250941"/>
                    </a:moveTo>
                    <a:lnTo>
                      <a:pt x="0" y="0"/>
                    </a:lnTo>
                    <a:lnTo>
                      <a:pt x="275537" y="79491"/>
                    </a:lnTo>
                    <a:lnTo>
                      <a:pt x="63735" y="250941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382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86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7A4C8BA4-12B7-4351-AB88-1C9333423AFA}"/>
                  </a:ext>
                </a:extLst>
              </p:cNvPr>
              <p:cNvGrpSpPr/>
              <p:nvPr/>
            </p:nvGrpSpPr>
            <p:grpSpPr>
              <a:xfrm>
                <a:off x="7843997" y="3181524"/>
                <a:ext cx="1250278" cy="1142771"/>
                <a:chOff x="1943323" y="3045808"/>
                <a:chExt cx="2425890" cy="2112879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246135EA-9AC7-4244-BE58-2DEB975D7335}"/>
                    </a:ext>
                  </a:extLst>
                </p:cNvPr>
                <p:cNvSpPr/>
                <p:nvPr/>
              </p:nvSpPr>
              <p:spPr>
                <a:xfrm>
                  <a:off x="2091794" y="3045808"/>
                  <a:ext cx="2209800" cy="2112879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FFC000">
                      <a:lumMod val="50000"/>
                    </a:srgbClr>
                  </a:solidFill>
                  <a:prstDash val="sysDash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Isosceles Triangle 25">
                  <a:extLst>
                    <a:ext uri="{FF2B5EF4-FFF2-40B4-BE49-F238E27FC236}">
                      <a16:creationId xmlns:a16="http://schemas.microsoft.com/office/drawing/2014/main" id="{B7C1BBC4-DF22-464A-855D-7CACDC147198}"/>
                    </a:ext>
                  </a:extLst>
                </p:cNvPr>
                <p:cNvSpPr/>
                <p:nvPr/>
              </p:nvSpPr>
              <p:spPr>
                <a:xfrm rot="415770">
                  <a:off x="4093676" y="3531918"/>
                  <a:ext cx="275537" cy="250942"/>
                </a:xfrm>
                <a:custGeom>
                  <a:avLst/>
                  <a:gdLst>
                    <a:gd name="connsiteX0" fmla="*/ 0 w 249902"/>
                    <a:gd name="connsiteY0" fmla="*/ 233705 h 233705"/>
                    <a:gd name="connsiteX1" fmla="*/ 124951 w 249902"/>
                    <a:gd name="connsiteY1" fmla="*/ 0 h 233705"/>
                    <a:gd name="connsiteX2" fmla="*/ 249902 w 249902"/>
                    <a:gd name="connsiteY2" fmla="*/ 233705 h 233705"/>
                    <a:gd name="connsiteX3" fmla="*/ 0 w 249902"/>
                    <a:gd name="connsiteY3" fmla="*/ 233705 h 233705"/>
                    <a:gd name="connsiteX0" fmla="*/ 165335 w 415237"/>
                    <a:gd name="connsiteY0" fmla="*/ 219191 h 219191"/>
                    <a:gd name="connsiteX1" fmla="*/ 0 w 415237"/>
                    <a:gd name="connsiteY1" fmla="*/ 0 h 219191"/>
                    <a:gd name="connsiteX2" fmla="*/ 415237 w 415237"/>
                    <a:gd name="connsiteY2" fmla="*/ 219191 h 219191"/>
                    <a:gd name="connsiteX3" fmla="*/ 165335 w 415237"/>
                    <a:gd name="connsiteY3" fmla="*/ 219191 h 219191"/>
                    <a:gd name="connsiteX0" fmla="*/ 165335 w 262837"/>
                    <a:gd name="connsiteY0" fmla="*/ 234950 h 234950"/>
                    <a:gd name="connsiteX1" fmla="*/ 0 w 262837"/>
                    <a:gd name="connsiteY1" fmla="*/ 15759 h 234950"/>
                    <a:gd name="connsiteX2" fmla="*/ 262837 w 262837"/>
                    <a:gd name="connsiteY2" fmla="*/ 0 h 234950"/>
                    <a:gd name="connsiteX3" fmla="*/ 165335 w 262837"/>
                    <a:gd name="connsiteY3" fmla="*/ 234950 h 234950"/>
                    <a:gd name="connsiteX0" fmla="*/ 82785 w 262837"/>
                    <a:gd name="connsiteY0" fmla="*/ 266700 h 266700"/>
                    <a:gd name="connsiteX1" fmla="*/ 0 w 262837"/>
                    <a:gd name="connsiteY1" fmla="*/ 15759 h 266700"/>
                    <a:gd name="connsiteX2" fmla="*/ 262837 w 262837"/>
                    <a:gd name="connsiteY2" fmla="*/ 0 h 266700"/>
                    <a:gd name="connsiteX3" fmla="*/ 82785 w 262837"/>
                    <a:gd name="connsiteY3" fmla="*/ 266700 h 266700"/>
                    <a:gd name="connsiteX0" fmla="*/ 82785 w 294587"/>
                    <a:gd name="connsiteY0" fmla="*/ 250941 h 250941"/>
                    <a:gd name="connsiteX1" fmla="*/ 0 w 294587"/>
                    <a:gd name="connsiteY1" fmla="*/ 0 h 250941"/>
                    <a:gd name="connsiteX2" fmla="*/ 294587 w 294587"/>
                    <a:gd name="connsiteY2" fmla="*/ 79491 h 250941"/>
                    <a:gd name="connsiteX3" fmla="*/ 82785 w 294587"/>
                    <a:gd name="connsiteY3" fmla="*/ 250941 h 250941"/>
                    <a:gd name="connsiteX0" fmla="*/ 63735 w 275537"/>
                    <a:gd name="connsiteY0" fmla="*/ 250941 h 250941"/>
                    <a:gd name="connsiteX1" fmla="*/ 0 w 275537"/>
                    <a:gd name="connsiteY1" fmla="*/ 0 h 250941"/>
                    <a:gd name="connsiteX2" fmla="*/ 275537 w 275537"/>
                    <a:gd name="connsiteY2" fmla="*/ 79491 h 250941"/>
                    <a:gd name="connsiteX3" fmla="*/ 63735 w 275537"/>
                    <a:gd name="connsiteY3" fmla="*/ 250941 h 25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537" h="250941">
                      <a:moveTo>
                        <a:pt x="63735" y="250941"/>
                      </a:moveTo>
                      <a:lnTo>
                        <a:pt x="0" y="0"/>
                      </a:lnTo>
                      <a:lnTo>
                        <a:pt x="275537" y="79491"/>
                      </a:lnTo>
                      <a:lnTo>
                        <a:pt x="63735" y="250941"/>
                      </a:ln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>
                      <a:shade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Isosceles Triangle 25">
                  <a:extLst>
                    <a:ext uri="{FF2B5EF4-FFF2-40B4-BE49-F238E27FC236}">
                      <a16:creationId xmlns:a16="http://schemas.microsoft.com/office/drawing/2014/main" id="{AC1E2AFA-71D4-4241-A017-CBF98EE0BB22}"/>
                    </a:ext>
                  </a:extLst>
                </p:cNvPr>
                <p:cNvSpPr/>
                <p:nvPr/>
              </p:nvSpPr>
              <p:spPr>
                <a:xfrm rot="15665874">
                  <a:off x="2307563" y="3167721"/>
                  <a:ext cx="275537" cy="250941"/>
                </a:xfrm>
                <a:custGeom>
                  <a:avLst/>
                  <a:gdLst>
                    <a:gd name="connsiteX0" fmla="*/ 0 w 249902"/>
                    <a:gd name="connsiteY0" fmla="*/ 233705 h 233705"/>
                    <a:gd name="connsiteX1" fmla="*/ 124951 w 249902"/>
                    <a:gd name="connsiteY1" fmla="*/ 0 h 233705"/>
                    <a:gd name="connsiteX2" fmla="*/ 249902 w 249902"/>
                    <a:gd name="connsiteY2" fmla="*/ 233705 h 233705"/>
                    <a:gd name="connsiteX3" fmla="*/ 0 w 249902"/>
                    <a:gd name="connsiteY3" fmla="*/ 233705 h 233705"/>
                    <a:gd name="connsiteX0" fmla="*/ 165335 w 415237"/>
                    <a:gd name="connsiteY0" fmla="*/ 219191 h 219191"/>
                    <a:gd name="connsiteX1" fmla="*/ 0 w 415237"/>
                    <a:gd name="connsiteY1" fmla="*/ 0 h 219191"/>
                    <a:gd name="connsiteX2" fmla="*/ 415237 w 415237"/>
                    <a:gd name="connsiteY2" fmla="*/ 219191 h 219191"/>
                    <a:gd name="connsiteX3" fmla="*/ 165335 w 415237"/>
                    <a:gd name="connsiteY3" fmla="*/ 219191 h 219191"/>
                    <a:gd name="connsiteX0" fmla="*/ 165335 w 262837"/>
                    <a:gd name="connsiteY0" fmla="*/ 234950 h 234950"/>
                    <a:gd name="connsiteX1" fmla="*/ 0 w 262837"/>
                    <a:gd name="connsiteY1" fmla="*/ 15759 h 234950"/>
                    <a:gd name="connsiteX2" fmla="*/ 262837 w 262837"/>
                    <a:gd name="connsiteY2" fmla="*/ 0 h 234950"/>
                    <a:gd name="connsiteX3" fmla="*/ 165335 w 262837"/>
                    <a:gd name="connsiteY3" fmla="*/ 234950 h 234950"/>
                    <a:gd name="connsiteX0" fmla="*/ 82785 w 262837"/>
                    <a:gd name="connsiteY0" fmla="*/ 266700 h 266700"/>
                    <a:gd name="connsiteX1" fmla="*/ 0 w 262837"/>
                    <a:gd name="connsiteY1" fmla="*/ 15759 h 266700"/>
                    <a:gd name="connsiteX2" fmla="*/ 262837 w 262837"/>
                    <a:gd name="connsiteY2" fmla="*/ 0 h 266700"/>
                    <a:gd name="connsiteX3" fmla="*/ 82785 w 262837"/>
                    <a:gd name="connsiteY3" fmla="*/ 266700 h 266700"/>
                    <a:gd name="connsiteX0" fmla="*/ 82785 w 294587"/>
                    <a:gd name="connsiteY0" fmla="*/ 250941 h 250941"/>
                    <a:gd name="connsiteX1" fmla="*/ 0 w 294587"/>
                    <a:gd name="connsiteY1" fmla="*/ 0 h 250941"/>
                    <a:gd name="connsiteX2" fmla="*/ 294587 w 294587"/>
                    <a:gd name="connsiteY2" fmla="*/ 79491 h 250941"/>
                    <a:gd name="connsiteX3" fmla="*/ 82785 w 294587"/>
                    <a:gd name="connsiteY3" fmla="*/ 250941 h 250941"/>
                    <a:gd name="connsiteX0" fmla="*/ 63735 w 275537"/>
                    <a:gd name="connsiteY0" fmla="*/ 250941 h 250941"/>
                    <a:gd name="connsiteX1" fmla="*/ 0 w 275537"/>
                    <a:gd name="connsiteY1" fmla="*/ 0 h 250941"/>
                    <a:gd name="connsiteX2" fmla="*/ 275537 w 275537"/>
                    <a:gd name="connsiteY2" fmla="*/ 79491 h 250941"/>
                    <a:gd name="connsiteX3" fmla="*/ 63735 w 275537"/>
                    <a:gd name="connsiteY3" fmla="*/ 250941 h 25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537" h="250941">
                      <a:moveTo>
                        <a:pt x="63735" y="250941"/>
                      </a:moveTo>
                      <a:lnTo>
                        <a:pt x="0" y="0"/>
                      </a:lnTo>
                      <a:lnTo>
                        <a:pt x="275537" y="79491"/>
                      </a:lnTo>
                      <a:lnTo>
                        <a:pt x="63735" y="250941"/>
                      </a:ln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>
                      <a:shade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Isosceles Triangle 25">
                  <a:extLst>
                    <a:ext uri="{FF2B5EF4-FFF2-40B4-BE49-F238E27FC236}">
                      <a16:creationId xmlns:a16="http://schemas.microsoft.com/office/drawing/2014/main" id="{4B31C577-6FA4-4DC4-AB05-82565A581BE0}"/>
                    </a:ext>
                  </a:extLst>
                </p:cNvPr>
                <p:cNvSpPr/>
                <p:nvPr/>
              </p:nvSpPr>
              <p:spPr>
                <a:xfrm rot="12027036">
                  <a:off x="1943323" y="4139806"/>
                  <a:ext cx="262716" cy="264567"/>
                </a:xfrm>
                <a:custGeom>
                  <a:avLst/>
                  <a:gdLst>
                    <a:gd name="connsiteX0" fmla="*/ 0 w 249902"/>
                    <a:gd name="connsiteY0" fmla="*/ 233705 h 233705"/>
                    <a:gd name="connsiteX1" fmla="*/ 124951 w 249902"/>
                    <a:gd name="connsiteY1" fmla="*/ 0 h 233705"/>
                    <a:gd name="connsiteX2" fmla="*/ 249902 w 249902"/>
                    <a:gd name="connsiteY2" fmla="*/ 233705 h 233705"/>
                    <a:gd name="connsiteX3" fmla="*/ 0 w 249902"/>
                    <a:gd name="connsiteY3" fmla="*/ 233705 h 233705"/>
                    <a:gd name="connsiteX0" fmla="*/ 165335 w 415237"/>
                    <a:gd name="connsiteY0" fmla="*/ 219191 h 219191"/>
                    <a:gd name="connsiteX1" fmla="*/ 0 w 415237"/>
                    <a:gd name="connsiteY1" fmla="*/ 0 h 219191"/>
                    <a:gd name="connsiteX2" fmla="*/ 415237 w 415237"/>
                    <a:gd name="connsiteY2" fmla="*/ 219191 h 219191"/>
                    <a:gd name="connsiteX3" fmla="*/ 165335 w 415237"/>
                    <a:gd name="connsiteY3" fmla="*/ 219191 h 219191"/>
                    <a:gd name="connsiteX0" fmla="*/ 165335 w 262837"/>
                    <a:gd name="connsiteY0" fmla="*/ 234950 h 234950"/>
                    <a:gd name="connsiteX1" fmla="*/ 0 w 262837"/>
                    <a:gd name="connsiteY1" fmla="*/ 15759 h 234950"/>
                    <a:gd name="connsiteX2" fmla="*/ 262837 w 262837"/>
                    <a:gd name="connsiteY2" fmla="*/ 0 h 234950"/>
                    <a:gd name="connsiteX3" fmla="*/ 165335 w 262837"/>
                    <a:gd name="connsiteY3" fmla="*/ 234950 h 234950"/>
                    <a:gd name="connsiteX0" fmla="*/ 82785 w 262837"/>
                    <a:gd name="connsiteY0" fmla="*/ 266700 h 266700"/>
                    <a:gd name="connsiteX1" fmla="*/ 0 w 262837"/>
                    <a:gd name="connsiteY1" fmla="*/ 15759 h 266700"/>
                    <a:gd name="connsiteX2" fmla="*/ 262837 w 262837"/>
                    <a:gd name="connsiteY2" fmla="*/ 0 h 266700"/>
                    <a:gd name="connsiteX3" fmla="*/ 82785 w 262837"/>
                    <a:gd name="connsiteY3" fmla="*/ 266700 h 266700"/>
                    <a:gd name="connsiteX0" fmla="*/ 82785 w 294587"/>
                    <a:gd name="connsiteY0" fmla="*/ 250941 h 250941"/>
                    <a:gd name="connsiteX1" fmla="*/ 0 w 294587"/>
                    <a:gd name="connsiteY1" fmla="*/ 0 h 250941"/>
                    <a:gd name="connsiteX2" fmla="*/ 294587 w 294587"/>
                    <a:gd name="connsiteY2" fmla="*/ 79491 h 250941"/>
                    <a:gd name="connsiteX3" fmla="*/ 82785 w 294587"/>
                    <a:gd name="connsiteY3" fmla="*/ 250941 h 250941"/>
                    <a:gd name="connsiteX0" fmla="*/ 63735 w 275537"/>
                    <a:gd name="connsiteY0" fmla="*/ 250941 h 250941"/>
                    <a:gd name="connsiteX1" fmla="*/ 0 w 275537"/>
                    <a:gd name="connsiteY1" fmla="*/ 0 h 250941"/>
                    <a:gd name="connsiteX2" fmla="*/ 275537 w 275537"/>
                    <a:gd name="connsiteY2" fmla="*/ 79491 h 250941"/>
                    <a:gd name="connsiteX3" fmla="*/ 63735 w 275537"/>
                    <a:gd name="connsiteY3" fmla="*/ 250941 h 25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537" h="250941">
                      <a:moveTo>
                        <a:pt x="63735" y="250941"/>
                      </a:moveTo>
                      <a:lnTo>
                        <a:pt x="0" y="0"/>
                      </a:lnTo>
                      <a:lnTo>
                        <a:pt x="275537" y="79491"/>
                      </a:lnTo>
                      <a:lnTo>
                        <a:pt x="63735" y="250941"/>
                      </a:ln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>
                      <a:shade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DE6EF72F-0234-4496-AB84-EE2BB958143C}"/>
                  </a:ext>
                </a:extLst>
              </p:cNvPr>
              <p:cNvCxnSpPr/>
              <p:nvPr/>
            </p:nvCxnSpPr>
            <p:spPr>
              <a:xfrm flipV="1">
                <a:off x="8240679" y="4400082"/>
                <a:ext cx="116043" cy="44927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355D1F8-FC42-4AC6-A10E-ED227EBE5AC9}"/>
                  </a:ext>
                </a:extLst>
              </p:cNvPr>
              <p:cNvCxnSpPr/>
              <p:nvPr/>
            </p:nvCxnSpPr>
            <p:spPr>
              <a:xfrm flipV="1">
                <a:off x="8352141" y="4357178"/>
                <a:ext cx="116043" cy="44927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5173103-3E64-438F-B5B9-CDACB4C4044C}"/>
                  </a:ext>
                </a:extLst>
              </p:cNvPr>
              <p:cNvCxnSpPr/>
              <p:nvPr/>
            </p:nvCxnSpPr>
            <p:spPr>
              <a:xfrm flipV="1">
                <a:off x="8434765" y="4326166"/>
                <a:ext cx="116043" cy="44927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57" name="Arc 56">
                <a:extLst>
                  <a:ext uri="{FF2B5EF4-FFF2-40B4-BE49-F238E27FC236}">
                    <a16:creationId xmlns:a16="http://schemas.microsoft.com/office/drawing/2014/main" id="{874D8BA9-3BB7-4E1C-A690-4AC8D6D41A3C}"/>
                  </a:ext>
                </a:extLst>
              </p:cNvPr>
              <p:cNvSpPr/>
              <p:nvPr/>
            </p:nvSpPr>
            <p:spPr>
              <a:xfrm rot="5400000">
                <a:off x="7671386" y="1689362"/>
                <a:ext cx="1452855" cy="3824464"/>
              </a:xfrm>
              <a:prstGeom prst="arc">
                <a:avLst>
                  <a:gd name="adj1" fmla="val 17541134"/>
                  <a:gd name="adj2" fmla="val 20824547"/>
                </a:avLst>
              </a:prstGeom>
              <a:noFill/>
              <a:ln w="12700" cap="flat" cmpd="sng" algn="ctr">
                <a:solidFill>
                  <a:srgbClr val="FFC000">
                    <a:lumMod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382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8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BB76854B-4266-4824-89F2-B6D8F52EAD03}"/>
                  </a:ext>
                </a:extLst>
              </p:cNvPr>
              <p:cNvCxnSpPr/>
              <p:nvPr/>
            </p:nvCxnSpPr>
            <p:spPr>
              <a:xfrm flipV="1">
                <a:off x="9720968" y="3971889"/>
                <a:ext cx="492975" cy="158153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>
                    <a:lumMod val="50000"/>
                  </a:srgbClr>
                </a:solidFill>
                <a:prstDash val="sysDash"/>
                <a:miter lim="800000"/>
              </a:ln>
              <a:effectLst/>
            </p:spPr>
          </p:cxnSp>
          <p:sp>
            <p:nvSpPr>
              <p:cNvPr id="59" name="Isosceles Triangle 25">
                <a:extLst>
                  <a:ext uri="{FF2B5EF4-FFF2-40B4-BE49-F238E27FC236}">
                    <a16:creationId xmlns:a16="http://schemas.microsoft.com/office/drawing/2014/main" id="{879A60EB-7008-429D-8F95-9F765B6478A8}"/>
                  </a:ext>
                </a:extLst>
              </p:cNvPr>
              <p:cNvSpPr/>
              <p:nvPr/>
            </p:nvSpPr>
            <p:spPr>
              <a:xfrm>
                <a:off x="9267835" y="4173583"/>
                <a:ext cx="142009" cy="135724"/>
              </a:xfrm>
              <a:custGeom>
                <a:avLst/>
                <a:gdLst>
                  <a:gd name="connsiteX0" fmla="*/ 0 w 249902"/>
                  <a:gd name="connsiteY0" fmla="*/ 233705 h 233705"/>
                  <a:gd name="connsiteX1" fmla="*/ 124951 w 249902"/>
                  <a:gd name="connsiteY1" fmla="*/ 0 h 233705"/>
                  <a:gd name="connsiteX2" fmla="*/ 249902 w 249902"/>
                  <a:gd name="connsiteY2" fmla="*/ 233705 h 233705"/>
                  <a:gd name="connsiteX3" fmla="*/ 0 w 249902"/>
                  <a:gd name="connsiteY3" fmla="*/ 233705 h 233705"/>
                  <a:gd name="connsiteX0" fmla="*/ 165335 w 415237"/>
                  <a:gd name="connsiteY0" fmla="*/ 219191 h 219191"/>
                  <a:gd name="connsiteX1" fmla="*/ 0 w 415237"/>
                  <a:gd name="connsiteY1" fmla="*/ 0 h 219191"/>
                  <a:gd name="connsiteX2" fmla="*/ 415237 w 415237"/>
                  <a:gd name="connsiteY2" fmla="*/ 219191 h 219191"/>
                  <a:gd name="connsiteX3" fmla="*/ 165335 w 415237"/>
                  <a:gd name="connsiteY3" fmla="*/ 219191 h 219191"/>
                  <a:gd name="connsiteX0" fmla="*/ 165335 w 262837"/>
                  <a:gd name="connsiteY0" fmla="*/ 234950 h 234950"/>
                  <a:gd name="connsiteX1" fmla="*/ 0 w 262837"/>
                  <a:gd name="connsiteY1" fmla="*/ 15759 h 234950"/>
                  <a:gd name="connsiteX2" fmla="*/ 262837 w 262837"/>
                  <a:gd name="connsiteY2" fmla="*/ 0 h 234950"/>
                  <a:gd name="connsiteX3" fmla="*/ 165335 w 262837"/>
                  <a:gd name="connsiteY3" fmla="*/ 234950 h 234950"/>
                  <a:gd name="connsiteX0" fmla="*/ 82785 w 262837"/>
                  <a:gd name="connsiteY0" fmla="*/ 266700 h 266700"/>
                  <a:gd name="connsiteX1" fmla="*/ 0 w 262837"/>
                  <a:gd name="connsiteY1" fmla="*/ 15759 h 266700"/>
                  <a:gd name="connsiteX2" fmla="*/ 262837 w 262837"/>
                  <a:gd name="connsiteY2" fmla="*/ 0 h 266700"/>
                  <a:gd name="connsiteX3" fmla="*/ 82785 w 262837"/>
                  <a:gd name="connsiteY3" fmla="*/ 266700 h 266700"/>
                  <a:gd name="connsiteX0" fmla="*/ 82785 w 294587"/>
                  <a:gd name="connsiteY0" fmla="*/ 250941 h 250941"/>
                  <a:gd name="connsiteX1" fmla="*/ 0 w 294587"/>
                  <a:gd name="connsiteY1" fmla="*/ 0 h 250941"/>
                  <a:gd name="connsiteX2" fmla="*/ 294587 w 294587"/>
                  <a:gd name="connsiteY2" fmla="*/ 79491 h 250941"/>
                  <a:gd name="connsiteX3" fmla="*/ 82785 w 294587"/>
                  <a:gd name="connsiteY3" fmla="*/ 250941 h 250941"/>
                  <a:gd name="connsiteX0" fmla="*/ 63735 w 275537"/>
                  <a:gd name="connsiteY0" fmla="*/ 250941 h 250941"/>
                  <a:gd name="connsiteX1" fmla="*/ 0 w 275537"/>
                  <a:gd name="connsiteY1" fmla="*/ 0 h 250941"/>
                  <a:gd name="connsiteX2" fmla="*/ 275537 w 275537"/>
                  <a:gd name="connsiteY2" fmla="*/ 79491 h 250941"/>
                  <a:gd name="connsiteX3" fmla="*/ 63735 w 275537"/>
                  <a:gd name="connsiteY3" fmla="*/ 250941 h 2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537" h="250941">
                    <a:moveTo>
                      <a:pt x="63735" y="250941"/>
                    </a:moveTo>
                    <a:lnTo>
                      <a:pt x="0" y="0"/>
                    </a:lnTo>
                    <a:lnTo>
                      <a:pt x="275537" y="79491"/>
                    </a:lnTo>
                    <a:lnTo>
                      <a:pt x="63735" y="250941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382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86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A37C87E-962F-414F-9513-5863E5FD0C12}"/>
                  </a:ext>
                </a:extLst>
              </p:cNvPr>
              <p:cNvGrpSpPr/>
              <p:nvPr/>
            </p:nvGrpSpPr>
            <p:grpSpPr>
              <a:xfrm>
                <a:off x="9690442" y="2757410"/>
                <a:ext cx="1250279" cy="1142771"/>
                <a:chOff x="1943323" y="3045808"/>
                <a:chExt cx="2425890" cy="2112879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BFE1F589-FD97-43D3-9353-68524566DF93}"/>
                    </a:ext>
                  </a:extLst>
                </p:cNvPr>
                <p:cNvSpPr/>
                <p:nvPr/>
              </p:nvSpPr>
              <p:spPr>
                <a:xfrm>
                  <a:off x="2091801" y="3045808"/>
                  <a:ext cx="2187480" cy="2112879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Isosceles Triangle 25">
                  <a:extLst>
                    <a:ext uri="{FF2B5EF4-FFF2-40B4-BE49-F238E27FC236}">
                      <a16:creationId xmlns:a16="http://schemas.microsoft.com/office/drawing/2014/main" id="{22FF8A96-254C-4919-93B2-1DD4856AA3AB}"/>
                    </a:ext>
                  </a:extLst>
                </p:cNvPr>
                <p:cNvSpPr/>
                <p:nvPr/>
              </p:nvSpPr>
              <p:spPr>
                <a:xfrm rot="415770">
                  <a:off x="4093676" y="3531918"/>
                  <a:ext cx="275537" cy="250942"/>
                </a:xfrm>
                <a:custGeom>
                  <a:avLst/>
                  <a:gdLst>
                    <a:gd name="connsiteX0" fmla="*/ 0 w 249902"/>
                    <a:gd name="connsiteY0" fmla="*/ 233705 h 233705"/>
                    <a:gd name="connsiteX1" fmla="*/ 124951 w 249902"/>
                    <a:gd name="connsiteY1" fmla="*/ 0 h 233705"/>
                    <a:gd name="connsiteX2" fmla="*/ 249902 w 249902"/>
                    <a:gd name="connsiteY2" fmla="*/ 233705 h 233705"/>
                    <a:gd name="connsiteX3" fmla="*/ 0 w 249902"/>
                    <a:gd name="connsiteY3" fmla="*/ 233705 h 233705"/>
                    <a:gd name="connsiteX0" fmla="*/ 165335 w 415237"/>
                    <a:gd name="connsiteY0" fmla="*/ 219191 h 219191"/>
                    <a:gd name="connsiteX1" fmla="*/ 0 w 415237"/>
                    <a:gd name="connsiteY1" fmla="*/ 0 h 219191"/>
                    <a:gd name="connsiteX2" fmla="*/ 415237 w 415237"/>
                    <a:gd name="connsiteY2" fmla="*/ 219191 h 219191"/>
                    <a:gd name="connsiteX3" fmla="*/ 165335 w 415237"/>
                    <a:gd name="connsiteY3" fmla="*/ 219191 h 219191"/>
                    <a:gd name="connsiteX0" fmla="*/ 165335 w 262837"/>
                    <a:gd name="connsiteY0" fmla="*/ 234950 h 234950"/>
                    <a:gd name="connsiteX1" fmla="*/ 0 w 262837"/>
                    <a:gd name="connsiteY1" fmla="*/ 15759 h 234950"/>
                    <a:gd name="connsiteX2" fmla="*/ 262837 w 262837"/>
                    <a:gd name="connsiteY2" fmla="*/ 0 h 234950"/>
                    <a:gd name="connsiteX3" fmla="*/ 165335 w 262837"/>
                    <a:gd name="connsiteY3" fmla="*/ 234950 h 234950"/>
                    <a:gd name="connsiteX0" fmla="*/ 82785 w 262837"/>
                    <a:gd name="connsiteY0" fmla="*/ 266700 h 266700"/>
                    <a:gd name="connsiteX1" fmla="*/ 0 w 262837"/>
                    <a:gd name="connsiteY1" fmla="*/ 15759 h 266700"/>
                    <a:gd name="connsiteX2" fmla="*/ 262837 w 262837"/>
                    <a:gd name="connsiteY2" fmla="*/ 0 h 266700"/>
                    <a:gd name="connsiteX3" fmla="*/ 82785 w 262837"/>
                    <a:gd name="connsiteY3" fmla="*/ 266700 h 266700"/>
                    <a:gd name="connsiteX0" fmla="*/ 82785 w 294587"/>
                    <a:gd name="connsiteY0" fmla="*/ 250941 h 250941"/>
                    <a:gd name="connsiteX1" fmla="*/ 0 w 294587"/>
                    <a:gd name="connsiteY1" fmla="*/ 0 h 250941"/>
                    <a:gd name="connsiteX2" fmla="*/ 294587 w 294587"/>
                    <a:gd name="connsiteY2" fmla="*/ 79491 h 250941"/>
                    <a:gd name="connsiteX3" fmla="*/ 82785 w 294587"/>
                    <a:gd name="connsiteY3" fmla="*/ 250941 h 250941"/>
                    <a:gd name="connsiteX0" fmla="*/ 63735 w 275537"/>
                    <a:gd name="connsiteY0" fmla="*/ 250941 h 250941"/>
                    <a:gd name="connsiteX1" fmla="*/ 0 w 275537"/>
                    <a:gd name="connsiteY1" fmla="*/ 0 h 250941"/>
                    <a:gd name="connsiteX2" fmla="*/ 275537 w 275537"/>
                    <a:gd name="connsiteY2" fmla="*/ 79491 h 250941"/>
                    <a:gd name="connsiteX3" fmla="*/ 63735 w 275537"/>
                    <a:gd name="connsiteY3" fmla="*/ 250941 h 25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537" h="250941">
                      <a:moveTo>
                        <a:pt x="63735" y="250941"/>
                      </a:moveTo>
                      <a:lnTo>
                        <a:pt x="0" y="0"/>
                      </a:lnTo>
                      <a:lnTo>
                        <a:pt x="275537" y="79491"/>
                      </a:lnTo>
                      <a:lnTo>
                        <a:pt x="63735" y="250941"/>
                      </a:ln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>
                      <a:shade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Isosceles Triangle 25">
                  <a:extLst>
                    <a:ext uri="{FF2B5EF4-FFF2-40B4-BE49-F238E27FC236}">
                      <a16:creationId xmlns:a16="http://schemas.microsoft.com/office/drawing/2014/main" id="{BCA33D7F-68DE-4367-ACEE-AB0419F8D67C}"/>
                    </a:ext>
                  </a:extLst>
                </p:cNvPr>
                <p:cNvSpPr/>
                <p:nvPr/>
              </p:nvSpPr>
              <p:spPr>
                <a:xfrm rot="15665874">
                  <a:off x="2307563" y="3167721"/>
                  <a:ext cx="275537" cy="250941"/>
                </a:xfrm>
                <a:custGeom>
                  <a:avLst/>
                  <a:gdLst>
                    <a:gd name="connsiteX0" fmla="*/ 0 w 249902"/>
                    <a:gd name="connsiteY0" fmla="*/ 233705 h 233705"/>
                    <a:gd name="connsiteX1" fmla="*/ 124951 w 249902"/>
                    <a:gd name="connsiteY1" fmla="*/ 0 h 233705"/>
                    <a:gd name="connsiteX2" fmla="*/ 249902 w 249902"/>
                    <a:gd name="connsiteY2" fmla="*/ 233705 h 233705"/>
                    <a:gd name="connsiteX3" fmla="*/ 0 w 249902"/>
                    <a:gd name="connsiteY3" fmla="*/ 233705 h 233705"/>
                    <a:gd name="connsiteX0" fmla="*/ 165335 w 415237"/>
                    <a:gd name="connsiteY0" fmla="*/ 219191 h 219191"/>
                    <a:gd name="connsiteX1" fmla="*/ 0 w 415237"/>
                    <a:gd name="connsiteY1" fmla="*/ 0 h 219191"/>
                    <a:gd name="connsiteX2" fmla="*/ 415237 w 415237"/>
                    <a:gd name="connsiteY2" fmla="*/ 219191 h 219191"/>
                    <a:gd name="connsiteX3" fmla="*/ 165335 w 415237"/>
                    <a:gd name="connsiteY3" fmla="*/ 219191 h 219191"/>
                    <a:gd name="connsiteX0" fmla="*/ 165335 w 262837"/>
                    <a:gd name="connsiteY0" fmla="*/ 234950 h 234950"/>
                    <a:gd name="connsiteX1" fmla="*/ 0 w 262837"/>
                    <a:gd name="connsiteY1" fmla="*/ 15759 h 234950"/>
                    <a:gd name="connsiteX2" fmla="*/ 262837 w 262837"/>
                    <a:gd name="connsiteY2" fmla="*/ 0 h 234950"/>
                    <a:gd name="connsiteX3" fmla="*/ 165335 w 262837"/>
                    <a:gd name="connsiteY3" fmla="*/ 234950 h 234950"/>
                    <a:gd name="connsiteX0" fmla="*/ 82785 w 262837"/>
                    <a:gd name="connsiteY0" fmla="*/ 266700 h 266700"/>
                    <a:gd name="connsiteX1" fmla="*/ 0 w 262837"/>
                    <a:gd name="connsiteY1" fmla="*/ 15759 h 266700"/>
                    <a:gd name="connsiteX2" fmla="*/ 262837 w 262837"/>
                    <a:gd name="connsiteY2" fmla="*/ 0 h 266700"/>
                    <a:gd name="connsiteX3" fmla="*/ 82785 w 262837"/>
                    <a:gd name="connsiteY3" fmla="*/ 266700 h 266700"/>
                    <a:gd name="connsiteX0" fmla="*/ 82785 w 294587"/>
                    <a:gd name="connsiteY0" fmla="*/ 250941 h 250941"/>
                    <a:gd name="connsiteX1" fmla="*/ 0 w 294587"/>
                    <a:gd name="connsiteY1" fmla="*/ 0 h 250941"/>
                    <a:gd name="connsiteX2" fmla="*/ 294587 w 294587"/>
                    <a:gd name="connsiteY2" fmla="*/ 79491 h 250941"/>
                    <a:gd name="connsiteX3" fmla="*/ 82785 w 294587"/>
                    <a:gd name="connsiteY3" fmla="*/ 250941 h 250941"/>
                    <a:gd name="connsiteX0" fmla="*/ 63735 w 275537"/>
                    <a:gd name="connsiteY0" fmla="*/ 250941 h 250941"/>
                    <a:gd name="connsiteX1" fmla="*/ 0 w 275537"/>
                    <a:gd name="connsiteY1" fmla="*/ 0 h 250941"/>
                    <a:gd name="connsiteX2" fmla="*/ 275537 w 275537"/>
                    <a:gd name="connsiteY2" fmla="*/ 79491 h 250941"/>
                    <a:gd name="connsiteX3" fmla="*/ 63735 w 275537"/>
                    <a:gd name="connsiteY3" fmla="*/ 250941 h 25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537" h="250941">
                      <a:moveTo>
                        <a:pt x="63735" y="250941"/>
                      </a:moveTo>
                      <a:lnTo>
                        <a:pt x="0" y="0"/>
                      </a:lnTo>
                      <a:lnTo>
                        <a:pt x="275537" y="79491"/>
                      </a:lnTo>
                      <a:lnTo>
                        <a:pt x="63735" y="250941"/>
                      </a:ln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>
                      <a:shade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Isosceles Triangle 25">
                  <a:extLst>
                    <a:ext uri="{FF2B5EF4-FFF2-40B4-BE49-F238E27FC236}">
                      <a16:creationId xmlns:a16="http://schemas.microsoft.com/office/drawing/2014/main" id="{A173B872-CA47-4B06-B32D-E4139EB69075}"/>
                    </a:ext>
                  </a:extLst>
                </p:cNvPr>
                <p:cNvSpPr/>
                <p:nvPr/>
              </p:nvSpPr>
              <p:spPr>
                <a:xfrm rot="12027036">
                  <a:off x="1943323" y="4139806"/>
                  <a:ext cx="262716" cy="264567"/>
                </a:xfrm>
                <a:custGeom>
                  <a:avLst/>
                  <a:gdLst>
                    <a:gd name="connsiteX0" fmla="*/ 0 w 249902"/>
                    <a:gd name="connsiteY0" fmla="*/ 233705 h 233705"/>
                    <a:gd name="connsiteX1" fmla="*/ 124951 w 249902"/>
                    <a:gd name="connsiteY1" fmla="*/ 0 h 233705"/>
                    <a:gd name="connsiteX2" fmla="*/ 249902 w 249902"/>
                    <a:gd name="connsiteY2" fmla="*/ 233705 h 233705"/>
                    <a:gd name="connsiteX3" fmla="*/ 0 w 249902"/>
                    <a:gd name="connsiteY3" fmla="*/ 233705 h 233705"/>
                    <a:gd name="connsiteX0" fmla="*/ 165335 w 415237"/>
                    <a:gd name="connsiteY0" fmla="*/ 219191 h 219191"/>
                    <a:gd name="connsiteX1" fmla="*/ 0 w 415237"/>
                    <a:gd name="connsiteY1" fmla="*/ 0 h 219191"/>
                    <a:gd name="connsiteX2" fmla="*/ 415237 w 415237"/>
                    <a:gd name="connsiteY2" fmla="*/ 219191 h 219191"/>
                    <a:gd name="connsiteX3" fmla="*/ 165335 w 415237"/>
                    <a:gd name="connsiteY3" fmla="*/ 219191 h 219191"/>
                    <a:gd name="connsiteX0" fmla="*/ 165335 w 262837"/>
                    <a:gd name="connsiteY0" fmla="*/ 234950 h 234950"/>
                    <a:gd name="connsiteX1" fmla="*/ 0 w 262837"/>
                    <a:gd name="connsiteY1" fmla="*/ 15759 h 234950"/>
                    <a:gd name="connsiteX2" fmla="*/ 262837 w 262837"/>
                    <a:gd name="connsiteY2" fmla="*/ 0 h 234950"/>
                    <a:gd name="connsiteX3" fmla="*/ 165335 w 262837"/>
                    <a:gd name="connsiteY3" fmla="*/ 234950 h 234950"/>
                    <a:gd name="connsiteX0" fmla="*/ 82785 w 262837"/>
                    <a:gd name="connsiteY0" fmla="*/ 266700 h 266700"/>
                    <a:gd name="connsiteX1" fmla="*/ 0 w 262837"/>
                    <a:gd name="connsiteY1" fmla="*/ 15759 h 266700"/>
                    <a:gd name="connsiteX2" fmla="*/ 262837 w 262837"/>
                    <a:gd name="connsiteY2" fmla="*/ 0 h 266700"/>
                    <a:gd name="connsiteX3" fmla="*/ 82785 w 262837"/>
                    <a:gd name="connsiteY3" fmla="*/ 266700 h 266700"/>
                    <a:gd name="connsiteX0" fmla="*/ 82785 w 294587"/>
                    <a:gd name="connsiteY0" fmla="*/ 250941 h 250941"/>
                    <a:gd name="connsiteX1" fmla="*/ 0 w 294587"/>
                    <a:gd name="connsiteY1" fmla="*/ 0 h 250941"/>
                    <a:gd name="connsiteX2" fmla="*/ 294587 w 294587"/>
                    <a:gd name="connsiteY2" fmla="*/ 79491 h 250941"/>
                    <a:gd name="connsiteX3" fmla="*/ 82785 w 294587"/>
                    <a:gd name="connsiteY3" fmla="*/ 250941 h 250941"/>
                    <a:gd name="connsiteX0" fmla="*/ 63735 w 275537"/>
                    <a:gd name="connsiteY0" fmla="*/ 250941 h 250941"/>
                    <a:gd name="connsiteX1" fmla="*/ 0 w 275537"/>
                    <a:gd name="connsiteY1" fmla="*/ 0 h 250941"/>
                    <a:gd name="connsiteX2" fmla="*/ 275537 w 275537"/>
                    <a:gd name="connsiteY2" fmla="*/ 79491 h 250941"/>
                    <a:gd name="connsiteX3" fmla="*/ 63735 w 275537"/>
                    <a:gd name="connsiteY3" fmla="*/ 250941 h 25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537" h="250941">
                      <a:moveTo>
                        <a:pt x="63735" y="250941"/>
                      </a:moveTo>
                      <a:lnTo>
                        <a:pt x="0" y="0"/>
                      </a:lnTo>
                      <a:lnTo>
                        <a:pt x="275537" y="79491"/>
                      </a:lnTo>
                      <a:lnTo>
                        <a:pt x="63735" y="250941"/>
                      </a:ln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>
                      <a:shade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382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2D177CC-5280-48B3-B9C3-F35A49D92BDD}"/>
                  </a:ext>
                </a:extLst>
              </p:cNvPr>
              <p:cNvCxnSpPr/>
              <p:nvPr/>
            </p:nvCxnSpPr>
            <p:spPr>
              <a:xfrm flipV="1">
                <a:off x="10233579" y="3916341"/>
                <a:ext cx="116043" cy="44927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>
                    <a:lumMod val="50000"/>
                  </a:srgbClr>
                </a:solidFill>
                <a:prstDash val="sysDash"/>
                <a:miter lim="800000"/>
              </a:ln>
              <a:effectLst/>
            </p:spPr>
          </p:cxnSp>
          <p:sp>
            <p:nvSpPr>
              <p:cNvPr id="62" name="Arc 61">
                <a:extLst>
                  <a:ext uri="{FF2B5EF4-FFF2-40B4-BE49-F238E27FC236}">
                    <a16:creationId xmlns:a16="http://schemas.microsoft.com/office/drawing/2014/main" id="{85FB3566-8875-4A81-BD75-8FA950D33DB4}"/>
                  </a:ext>
                </a:extLst>
              </p:cNvPr>
              <p:cNvSpPr/>
              <p:nvPr/>
            </p:nvSpPr>
            <p:spPr>
              <a:xfrm rot="5400000">
                <a:off x="9463808" y="1269297"/>
                <a:ext cx="1452855" cy="3824464"/>
              </a:xfrm>
              <a:prstGeom prst="arc">
                <a:avLst>
                  <a:gd name="adj1" fmla="val 17541134"/>
                  <a:gd name="adj2" fmla="val 20824547"/>
                </a:avLst>
              </a:prstGeom>
              <a:noFill/>
              <a:ln w="127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382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863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Isosceles Triangle 25">
                <a:extLst>
                  <a:ext uri="{FF2B5EF4-FFF2-40B4-BE49-F238E27FC236}">
                    <a16:creationId xmlns:a16="http://schemas.microsoft.com/office/drawing/2014/main" id="{4BA81AD5-0322-4B57-A810-836488BFCABE}"/>
                  </a:ext>
                </a:extLst>
              </p:cNvPr>
              <p:cNvSpPr/>
              <p:nvPr/>
            </p:nvSpPr>
            <p:spPr>
              <a:xfrm>
                <a:off x="11060257" y="3763043"/>
                <a:ext cx="142009" cy="135724"/>
              </a:xfrm>
              <a:custGeom>
                <a:avLst/>
                <a:gdLst>
                  <a:gd name="connsiteX0" fmla="*/ 0 w 249902"/>
                  <a:gd name="connsiteY0" fmla="*/ 233705 h 233705"/>
                  <a:gd name="connsiteX1" fmla="*/ 124951 w 249902"/>
                  <a:gd name="connsiteY1" fmla="*/ 0 h 233705"/>
                  <a:gd name="connsiteX2" fmla="*/ 249902 w 249902"/>
                  <a:gd name="connsiteY2" fmla="*/ 233705 h 233705"/>
                  <a:gd name="connsiteX3" fmla="*/ 0 w 249902"/>
                  <a:gd name="connsiteY3" fmla="*/ 233705 h 233705"/>
                  <a:gd name="connsiteX0" fmla="*/ 165335 w 415237"/>
                  <a:gd name="connsiteY0" fmla="*/ 219191 h 219191"/>
                  <a:gd name="connsiteX1" fmla="*/ 0 w 415237"/>
                  <a:gd name="connsiteY1" fmla="*/ 0 h 219191"/>
                  <a:gd name="connsiteX2" fmla="*/ 415237 w 415237"/>
                  <a:gd name="connsiteY2" fmla="*/ 219191 h 219191"/>
                  <a:gd name="connsiteX3" fmla="*/ 165335 w 415237"/>
                  <a:gd name="connsiteY3" fmla="*/ 219191 h 219191"/>
                  <a:gd name="connsiteX0" fmla="*/ 165335 w 262837"/>
                  <a:gd name="connsiteY0" fmla="*/ 234950 h 234950"/>
                  <a:gd name="connsiteX1" fmla="*/ 0 w 262837"/>
                  <a:gd name="connsiteY1" fmla="*/ 15759 h 234950"/>
                  <a:gd name="connsiteX2" fmla="*/ 262837 w 262837"/>
                  <a:gd name="connsiteY2" fmla="*/ 0 h 234950"/>
                  <a:gd name="connsiteX3" fmla="*/ 165335 w 262837"/>
                  <a:gd name="connsiteY3" fmla="*/ 234950 h 234950"/>
                  <a:gd name="connsiteX0" fmla="*/ 82785 w 262837"/>
                  <a:gd name="connsiteY0" fmla="*/ 266700 h 266700"/>
                  <a:gd name="connsiteX1" fmla="*/ 0 w 262837"/>
                  <a:gd name="connsiteY1" fmla="*/ 15759 h 266700"/>
                  <a:gd name="connsiteX2" fmla="*/ 262837 w 262837"/>
                  <a:gd name="connsiteY2" fmla="*/ 0 h 266700"/>
                  <a:gd name="connsiteX3" fmla="*/ 82785 w 262837"/>
                  <a:gd name="connsiteY3" fmla="*/ 266700 h 266700"/>
                  <a:gd name="connsiteX0" fmla="*/ 82785 w 294587"/>
                  <a:gd name="connsiteY0" fmla="*/ 250941 h 250941"/>
                  <a:gd name="connsiteX1" fmla="*/ 0 w 294587"/>
                  <a:gd name="connsiteY1" fmla="*/ 0 h 250941"/>
                  <a:gd name="connsiteX2" fmla="*/ 294587 w 294587"/>
                  <a:gd name="connsiteY2" fmla="*/ 79491 h 250941"/>
                  <a:gd name="connsiteX3" fmla="*/ 82785 w 294587"/>
                  <a:gd name="connsiteY3" fmla="*/ 250941 h 250941"/>
                  <a:gd name="connsiteX0" fmla="*/ 63735 w 275537"/>
                  <a:gd name="connsiteY0" fmla="*/ 250941 h 250941"/>
                  <a:gd name="connsiteX1" fmla="*/ 0 w 275537"/>
                  <a:gd name="connsiteY1" fmla="*/ 0 h 250941"/>
                  <a:gd name="connsiteX2" fmla="*/ 275537 w 275537"/>
                  <a:gd name="connsiteY2" fmla="*/ 79491 h 250941"/>
                  <a:gd name="connsiteX3" fmla="*/ 63735 w 275537"/>
                  <a:gd name="connsiteY3" fmla="*/ 250941 h 2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537" h="250941">
                    <a:moveTo>
                      <a:pt x="63735" y="250941"/>
                    </a:moveTo>
                    <a:lnTo>
                      <a:pt x="0" y="0"/>
                    </a:lnTo>
                    <a:lnTo>
                      <a:pt x="275537" y="79491"/>
                    </a:lnTo>
                    <a:lnTo>
                      <a:pt x="63735" y="250941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382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863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48">
              <a:extLst>
                <a:ext uri="{FF2B5EF4-FFF2-40B4-BE49-F238E27FC236}">
                  <a16:creationId xmlns:a16="http://schemas.microsoft.com/office/drawing/2014/main" id="{0DF04D56-0197-491F-BF1B-275E63DB5006}"/>
                </a:ext>
              </a:extLst>
            </p:cNvPr>
            <p:cNvSpPr txBox="1"/>
            <p:nvPr/>
          </p:nvSpPr>
          <p:spPr>
            <a:xfrm>
              <a:off x="2046924" y="4290934"/>
              <a:ext cx="1008381" cy="15388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Prepare for change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2ACCEDF9-680E-4583-852D-3C1E5E670AE2}"/>
                </a:ext>
              </a:extLst>
            </p:cNvPr>
            <p:cNvSpPr txBox="1"/>
            <p:nvPr/>
          </p:nvSpPr>
          <p:spPr>
            <a:xfrm>
              <a:off x="2693300" y="4864450"/>
              <a:ext cx="109409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Sustainability</a:t>
              </a:r>
            </a:p>
          </p:txBody>
        </p:sp>
        <p:sp>
          <p:nvSpPr>
            <p:cNvPr id="9" name="TextBox 149">
              <a:extLst>
                <a:ext uri="{FF2B5EF4-FFF2-40B4-BE49-F238E27FC236}">
                  <a16:creationId xmlns:a16="http://schemas.microsoft.com/office/drawing/2014/main" id="{C1673E3B-C664-4CD5-899D-0438826C52F9}"/>
                </a:ext>
              </a:extLst>
            </p:cNvPr>
            <p:cNvSpPr txBox="1"/>
            <p:nvPr/>
          </p:nvSpPr>
          <p:spPr>
            <a:xfrm>
              <a:off x="2678537" y="4038302"/>
              <a:ext cx="1371131" cy="15388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Leverage and resources</a:t>
              </a:r>
              <a:endParaRPr kumimoji="0" lang="en-A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54">
              <a:extLst>
                <a:ext uri="{FF2B5EF4-FFF2-40B4-BE49-F238E27FC236}">
                  <a16:creationId xmlns:a16="http://schemas.microsoft.com/office/drawing/2014/main" id="{1FF2B83B-A5E5-4DDD-9502-CC7C340E5B8E}"/>
                </a:ext>
              </a:extLst>
            </p:cNvPr>
            <p:cNvSpPr txBox="1"/>
            <p:nvPr/>
          </p:nvSpPr>
          <p:spPr>
            <a:xfrm>
              <a:off x="3975131" y="3765110"/>
              <a:ext cx="1008381" cy="15388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Prepare for change</a:t>
              </a:r>
            </a:p>
          </p:txBody>
        </p:sp>
        <p:sp>
          <p:nvSpPr>
            <p:cNvPr id="11" name="TextBox 156">
              <a:extLst>
                <a:ext uri="{FF2B5EF4-FFF2-40B4-BE49-F238E27FC236}">
                  <a16:creationId xmlns:a16="http://schemas.microsoft.com/office/drawing/2014/main" id="{78CC315D-BFCC-45D4-B4AF-C8DA6F2FBFB4}"/>
                </a:ext>
              </a:extLst>
            </p:cNvPr>
            <p:cNvSpPr txBox="1"/>
            <p:nvPr/>
          </p:nvSpPr>
          <p:spPr>
            <a:xfrm>
              <a:off x="3312029" y="2794381"/>
              <a:ext cx="1543115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Capacity for implementation</a:t>
              </a:r>
            </a:p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People and setting</a:t>
              </a:r>
              <a:endParaRPr kumimoji="0" lang="en-AU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57">
              <a:extLst>
                <a:ext uri="{FF2B5EF4-FFF2-40B4-BE49-F238E27FC236}">
                  <a16:creationId xmlns:a16="http://schemas.microsoft.com/office/drawing/2014/main" id="{C554C6A9-7FF8-490F-BBC2-9D76D8BA85C7}"/>
                </a:ext>
              </a:extLst>
            </p:cNvPr>
            <p:cNvSpPr txBox="1"/>
            <p:nvPr/>
          </p:nvSpPr>
          <p:spPr>
            <a:xfrm>
              <a:off x="2959493" y="3384920"/>
              <a:ext cx="1385051" cy="15388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17255" tIns="0" rIns="17255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Types of implementation</a:t>
              </a:r>
              <a:endParaRPr kumimoji="0" lang="en-A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61">
              <a:extLst>
                <a:ext uri="{FF2B5EF4-FFF2-40B4-BE49-F238E27FC236}">
                  <a16:creationId xmlns:a16="http://schemas.microsoft.com/office/drawing/2014/main" id="{08CBA81B-0021-453E-9461-09C85D9398C9}"/>
                </a:ext>
              </a:extLst>
            </p:cNvPr>
            <p:cNvSpPr txBox="1"/>
            <p:nvPr/>
          </p:nvSpPr>
          <p:spPr>
            <a:xfrm>
              <a:off x="4745172" y="3536834"/>
              <a:ext cx="1305061" cy="15388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Leverage and resources</a:t>
              </a:r>
              <a:endParaRPr kumimoji="0" lang="en-A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62">
              <a:extLst>
                <a:ext uri="{FF2B5EF4-FFF2-40B4-BE49-F238E27FC236}">
                  <a16:creationId xmlns:a16="http://schemas.microsoft.com/office/drawing/2014/main" id="{477E0E9E-0CF7-4ABC-BD0B-BC53C56A1526}"/>
                </a:ext>
              </a:extLst>
            </p:cNvPr>
            <p:cNvSpPr txBox="1"/>
            <p:nvPr/>
          </p:nvSpPr>
          <p:spPr>
            <a:xfrm>
              <a:off x="5790160" y="3263929"/>
              <a:ext cx="1008381" cy="15388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Prepare for change</a:t>
              </a:r>
            </a:p>
          </p:txBody>
        </p:sp>
        <p:sp>
          <p:nvSpPr>
            <p:cNvPr id="15" name="TextBox 172">
              <a:extLst>
                <a:ext uri="{FF2B5EF4-FFF2-40B4-BE49-F238E27FC236}">
                  <a16:creationId xmlns:a16="http://schemas.microsoft.com/office/drawing/2014/main" id="{9BD91B60-7282-4139-B7ED-66DECB1E66DD}"/>
                </a:ext>
              </a:extLst>
            </p:cNvPr>
            <p:cNvSpPr txBox="1"/>
            <p:nvPr/>
          </p:nvSpPr>
          <p:spPr>
            <a:xfrm>
              <a:off x="4972449" y="2311328"/>
              <a:ext cx="1543115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Capacity for implementation</a:t>
              </a:r>
            </a:p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People and setting</a:t>
              </a:r>
              <a:endParaRPr kumimoji="0" lang="en-AU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73">
              <a:extLst>
                <a:ext uri="{FF2B5EF4-FFF2-40B4-BE49-F238E27FC236}">
                  <a16:creationId xmlns:a16="http://schemas.microsoft.com/office/drawing/2014/main" id="{DD4B38DC-EDBB-44EF-810C-3E8AD244B411}"/>
                </a:ext>
              </a:extLst>
            </p:cNvPr>
            <p:cNvSpPr txBox="1"/>
            <p:nvPr/>
          </p:nvSpPr>
          <p:spPr>
            <a:xfrm>
              <a:off x="4727917" y="2944449"/>
              <a:ext cx="1385051" cy="15388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17255" tIns="0" rIns="17255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Types of implementation</a:t>
              </a:r>
              <a:endParaRPr kumimoji="0" lang="en-A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75">
              <a:extLst>
                <a:ext uri="{FF2B5EF4-FFF2-40B4-BE49-F238E27FC236}">
                  <a16:creationId xmlns:a16="http://schemas.microsoft.com/office/drawing/2014/main" id="{ACEEA7C7-F20F-47EF-998A-BB06F2EC62C0}"/>
                </a:ext>
              </a:extLst>
            </p:cNvPr>
            <p:cNvSpPr txBox="1"/>
            <p:nvPr/>
          </p:nvSpPr>
          <p:spPr>
            <a:xfrm>
              <a:off x="6465114" y="3079358"/>
              <a:ext cx="1305061" cy="15388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Leverage and resources</a:t>
              </a:r>
              <a:endParaRPr kumimoji="0" lang="en-A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6">
              <a:extLst>
                <a:ext uri="{FF2B5EF4-FFF2-40B4-BE49-F238E27FC236}">
                  <a16:creationId xmlns:a16="http://schemas.microsoft.com/office/drawing/2014/main" id="{BAEC6D77-8FF1-4476-82EE-886FA8EE1630}"/>
                </a:ext>
              </a:extLst>
            </p:cNvPr>
            <p:cNvSpPr txBox="1"/>
            <p:nvPr/>
          </p:nvSpPr>
          <p:spPr>
            <a:xfrm>
              <a:off x="7690875" y="2745821"/>
              <a:ext cx="1008381" cy="15388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Prepare for change</a:t>
              </a:r>
            </a:p>
          </p:txBody>
        </p:sp>
        <p:sp>
          <p:nvSpPr>
            <p:cNvPr id="19" name="TextBox 177">
              <a:extLst>
                <a:ext uri="{FF2B5EF4-FFF2-40B4-BE49-F238E27FC236}">
                  <a16:creationId xmlns:a16="http://schemas.microsoft.com/office/drawing/2014/main" id="{EDA16718-5F94-4071-AD55-5D647CEF61EC}"/>
                </a:ext>
              </a:extLst>
            </p:cNvPr>
            <p:cNvSpPr txBox="1"/>
            <p:nvPr/>
          </p:nvSpPr>
          <p:spPr>
            <a:xfrm>
              <a:off x="6959581" y="1871132"/>
              <a:ext cx="1543115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Capacity for implementation</a:t>
              </a:r>
            </a:p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People and setting</a:t>
              </a:r>
              <a:endParaRPr kumimoji="0" lang="en-AU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78">
              <a:extLst>
                <a:ext uri="{FF2B5EF4-FFF2-40B4-BE49-F238E27FC236}">
                  <a16:creationId xmlns:a16="http://schemas.microsoft.com/office/drawing/2014/main" id="{F44DF124-31AE-49B2-8E94-EE8F6DDBEE08}"/>
                </a:ext>
              </a:extLst>
            </p:cNvPr>
            <p:cNvSpPr txBox="1"/>
            <p:nvPr/>
          </p:nvSpPr>
          <p:spPr>
            <a:xfrm>
              <a:off x="6314669" y="2570018"/>
              <a:ext cx="1385051" cy="15388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17255" tIns="0" rIns="17255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Types of implementation</a:t>
              </a:r>
              <a:endParaRPr kumimoji="0" lang="en-A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179">
              <a:extLst>
                <a:ext uri="{FF2B5EF4-FFF2-40B4-BE49-F238E27FC236}">
                  <a16:creationId xmlns:a16="http://schemas.microsoft.com/office/drawing/2014/main" id="{83FB8F55-8BBB-4D15-8173-4FCC7AEBFD08}"/>
                </a:ext>
              </a:extLst>
            </p:cNvPr>
            <p:cNvSpPr txBox="1"/>
            <p:nvPr/>
          </p:nvSpPr>
          <p:spPr>
            <a:xfrm>
              <a:off x="8265823" y="2077702"/>
              <a:ext cx="1385051" cy="15388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17255" tIns="0" rIns="17255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Types of implementation</a:t>
              </a:r>
              <a:endParaRPr kumimoji="0" lang="en-A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182">
              <a:extLst>
                <a:ext uri="{FF2B5EF4-FFF2-40B4-BE49-F238E27FC236}">
                  <a16:creationId xmlns:a16="http://schemas.microsoft.com/office/drawing/2014/main" id="{A22B04AB-E7B3-465F-A196-AB6BBE0BD44A}"/>
                </a:ext>
              </a:extLst>
            </p:cNvPr>
            <p:cNvSpPr txBox="1"/>
            <p:nvPr/>
          </p:nvSpPr>
          <p:spPr>
            <a:xfrm>
              <a:off x="8411334" y="2562016"/>
              <a:ext cx="1305061" cy="15388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Leverage and resources</a:t>
              </a:r>
              <a:endParaRPr kumimoji="0" lang="en-A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183">
              <a:extLst>
                <a:ext uri="{FF2B5EF4-FFF2-40B4-BE49-F238E27FC236}">
                  <a16:creationId xmlns:a16="http://schemas.microsoft.com/office/drawing/2014/main" id="{AF8C8781-47AB-4BA6-9666-5AEF36BD0C7F}"/>
                </a:ext>
              </a:extLst>
            </p:cNvPr>
            <p:cNvSpPr txBox="1"/>
            <p:nvPr/>
          </p:nvSpPr>
          <p:spPr>
            <a:xfrm>
              <a:off x="9646195" y="2201224"/>
              <a:ext cx="1008381" cy="15388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Prepare for change</a:t>
              </a:r>
            </a:p>
          </p:txBody>
        </p:sp>
        <p:sp>
          <p:nvSpPr>
            <p:cNvPr id="24" name="TextBox 184">
              <a:extLst>
                <a:ext uri="{FF2B5EF4-FFF2-40B4-BE49-F238E27FC236}">
                  <a16:creationId xmlns:a16="http://schemas.microsoft.com/office/drawing/2014/main" id="{38519C27-1B92-4596-9048-5994153D23B3}"/>
                </a:ext>
              </a:extLst>
            </p:cNvPr>
            <p:cNvSpPr txBox="1"/>
            <p:nvPr/>
          </p:nvSpPr>
          <p:spPr>
            <a:xfrm>
              <a:off x="8931185" y="1465265"/>
              <a:ext cx="1543115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Capacity for implementation</a:t>
              </a:r>
            </a:p>
            <a:p>
              <a:pPr marL="0" marR="0" lvl="0" indent="0" algn="ctr" defTabSz="43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People and setting</a:t>
              </a:r>
              <a:endParaRPr kumimoji="0" lang="en-AU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185">
              <a:extLst>
                <a:ext uri="{FF2B5EF4-FFF2-40B4-BE49-F238E27FC236}">
                  <a16:creationId xmlns:a16="http://schemas.microsoft.com/office/drawing/2014/main" id="{9A810690-B23A-4C03-8831-780CF23B0BED}"/>
                </a:ext>
              </a:extLst>
            </p:cNvPr>
            <p:cNvSpPr txBox="1"/>
            <p:nvPr/>
          </p:nvSpPr>
          <p:spPr>
            <a:xfrm>
              <a:off x="4450953" y="4366362"/>
              <a:ext cx="109409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Sustainability</a:t>
              </a:r>
            </a:p>
          </p:txBody>
        </p:sp>
        <p:sp>
          <p:nvSpPr>
            <p:cNvPr id="28" name="TextBox 186">
              <a:extLst>
                <a:ext uri="{FF2B5EF4-FFF2-40B4-BE49-F238E27FC236}">
                  <a16:creationId xmlns:a16="http://schemas.microsoft.com/office/drawing/2014/main" id="{63C97F10-6F96-4CFE-9F00-4899EA845F2C}"/>
                </a:ext>
              </a:extLst>
            </p:cNvPr>
            <p:cNvSpPr txBox="1"/>
            <p:nvPr/>
          </p:nvSpPr>
          <p:spPr>
            <a:xfrm>
              <a:off x="6251495" y="3957438"/>
              <a:ext cx="109409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Sustainability</a:t>
              </a:r>
            </a:p>
          </p:txBody>
        </p:sp>
        <p:sp>
          <p:nvSpPr>
            <p:cNvPr id="29" name="TextBox 203">
              <a:extLst>
                <a:ext uri="{FF2B5EF4-FFF2-40B4-BE49-F238E27FC236}">
                  <a16:creationId xmlns:a16="http://schemas.microsoft.com/office/drawing/2014/main" id="{E204EA81-A5AC-40F7-8B55-000F88FFBE7E}"/>
                </a:ext>
              </a:extLst>
            </p:cNvPr>
            <p:cNvSpPr txBox="1"/>
            <p:nvPr/>
          </p:nvSpPr>
          <p:spPr>
            <a:xfrm>
              <a:off x="8063445" y="3427747"/>
              <a:ext cx="109409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Sustainability</a:t>
              </a:r>
            </a:p>
          </p:txBody>
        </p:sp>
        <p:sp>
          <p:nvSpPr>
            <p:cNvPr id="30" name="TextBox 204">
              <a:extLst>
                <a:ext uri="{FF2B5EF4-FFF2-40B4-BE49-F238E27FC236}">
                  <a16:creationId xmlns:a16="http://schemas.microsoft.com/office/drawing/2014/main" id="{D3B45B1C-7F55-4540-A66B-C93838F53D58}"/>
                </a:ext>
              </a:extLst>
            </p:cNvPr>
            <p:cNvSpPr txBox="1"/>
            <p:nvPr/>
          </p:nvSpPr>
          <p:spPr>
            <a:xfrm>
              <a:off x="9932579" y="2919754"/>
              <a:ext cx="109409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Sustainability</a:t>
              </a:r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95A2591C-AD08-A31E-6F45-B7558D79D161}"/>
              </a:ext>
            </a:extLst>
          </p:cNvPr>
          <p:cNvSpPr/>
          <p:nvPr/>
        </p:nvSpPr>
        <p:spPr>
          <a:xfrm>
            <a:off x="829533" y="6022991"/>
            <a:ext cx="1080135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[Adapted from Braithwaite et al. (2014). Harnessing implementation science to improve care quality and patient safety: a systematic review of targeted literature. 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 J Qual Health Care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Braithwaite et al. (2007). An action research protocol to strengthen system-wide inter-professional learning and practice. 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BMC Health Serv Res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187647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58D4D-FD02-7937-83FB-9173DEDF8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FAFB2FED-7D65-F61D-B246-075E846CBB5C}"/>
              </a:ext>
            </a:extLst>
          </p:cNvPr>
          <p:cNvSpPr txBox="1">
            <a:spLocks/>
          </p:cNvSpPr>
          <p:nvPr/>
        </p:nvSpPr>
        <p:spPr>
          <a:xfrm>
            <a:off x="695325" y="368300"/>
            <a:ext cx="8709755" cy="982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rPr>
              <a:t>7. Implementation at scale</a:t>
            </a:r>
          </a:p>
        </p:txBody>
      </p:sp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663EE4F3-43A6-0A44-A61A-047F5EA61A8C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EF9132E-116B-4E67-B926-7F4704878DC0}"/>
              </a:ext>
            </a:extLst>
          </p:cNvPr>
          <p:cNvGraphicFramePr/>
          <p:nvPr/>
        </p:nvGraphicFramePr>
        <p:xfrm>
          <a:off x="732167" y="1048816"/>
          <a:ext cx="10727669" cy="6007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FA64E6E-C927-40AC-A832-23625E4C4C14}"/>
              </a:ext>
            </a:extLst>
          </p:cNvPr>
          <p:cNvSpPr/>
          <p:nvPr/>
        </p:nvSpPr>
        <p:spPr>
          <a:xfrm>
            <a:off x="10066285" y="5288340"/>
            <a:ext cx="21257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[Clay-Williams et al. (2014). Large-scale hospital- and system-wide interventions. </a:t>
            </a:r>
            <a:b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BMC Health Services Research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922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4F9359-46C3-4DA0-91A0-B006FB318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525" y="1176171"/>
            <a:ext cx="7002463" cy="4505657"/>
          </a:xfrm>
        </p:spPr>
        <p:txBody>
          <a:bodyPr wrap="square">
            <a:normAutofit/>
          </a:bodyPr>
          <a:lstStyle/>
          <a:p>
            <a:r>
              <a:rPr lang="en-AU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Prologue:</a:t>
            </a:r>
            <a:br>
              <a:rPr lang="en-AU" sz="6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AU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6600" b="1" dirty="0">
                <a:latin typeface="Arial" panose="020B0604020202020204" pitchFamily="34" charset="0"/>
                <a:cs typeface="Arial" panose="020B0604020202020204" pitchFamily="34" charset="0"/>
              </a:rPr>
              <a:t>How do you feel about the future of Healthcare?</a:t>
            </a:r>
            <a:endParaRPr lang="en-AU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11D5970E-04D5-B0A0-657D-B6F0EAAD700F}"/>
              </a:ext>
            </a:extLst>
          </p:cNvPr>
          <p:cNvSpPr/>
          <p:nvPr/>
        </p:nvSpPr>
        <p:spPr>
          <a:xfrm>
            <a:off x="354012" y="1208457"/>
            <a:ext cx="4207714" cy="4185475"/>
          </a:xfrm>
          <a:prstGeom prst="wedgeRectCallout">
            <a:avLst>
              <a:gd name="adj1" fmla="val 133954"/>
              <a:gd name="adj2" fmla="val -1002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It’s not about me, it’s about you …</a:t>
            </a:r>
            <a:endParaRPr kumimoji="0" lang="en-AU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74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35087-76CF-DA4F-E81E-E301A44F4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525C3C6-096B-6F5F-3EB1-F2781D1A1189}"/>
              </a:ext>
            </a:extLst>
          </p:cNvPr>
          <p:cNvSpPr txBox="1"/>
          <p:nvPr/>
        </p:nvSpPr>
        <p:spPr>
          <a:xfrm>
            <a:off x="546538" y="1444201"/>
            <a:ext cx="11519338" cy="40164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"/>
              </a:rPr>
              <a:t>We are in deep trouble. The </a:t>
            </a:r>
            <a:r>
              <a:rPr lang="en-US" sz="5000" b="1" dirty="0">
                <a:solidFill>
                  <a:prstClr val="black"/>
                </a:solidFill>
                <a:latin typeface="Arial"/>
              </a:rPr>
              <a:t>polycrisis</a:t>
            </a:r>
            <a:r>
              <a:rPr lang="en-US" sz="3600" dirty="0">
                <a:solidFill>
                  <a:prstClr val="black"/>
                </a:solidFill>
                <a:latin typeface="Arial"/>
              </a:rPr>
              <a:t> is upon us: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Strongly agree	          Neutral  	   Strongly disagree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			4			3			2			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EC4322-67B0-6280-E696-B58A9ADA6A50}"/>
              </a:ext>
            </a:extLst>
          </p:cNvPr>
          <p:cNvSpPr txBox="1"/>
          <p:nvPr/>
        </p:nvSpPr>
        <p:spPr>
          <a:xfrm>
            <a:off x="594803" y="470516"/>
            <a:ext cx="9831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let’s see what you think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7EF73-1BCF-4231-773F-FF6936900B7D}"/>
              </a:ext>
            </a:extLst>
          </p:cNvPr>
          <p:cNvSpPr txBox="1"/>
          <p:nvPr/>
        </p:nvSpPr>
        <p:spPr>
          <a:xfrm>
            <a:off x="594803" y="4126564"/>
            <a:ext cx="11355459" cy="1272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E5B414A9-4F14-4230-E880-8E1E928A5D7A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3145309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3A3C8-A2A9-27C0-7B56-57F10049C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595C1D0-1BE8-2082-D8A3-69BDDB080927}"/>
              </a:ext>
            </a:extLst>
          </p:cNvPr>
          <p:cNvSpPr txBox="1"/>
          <p:nvPr/>
        </p:nvSpPr>
        <p:spPr>
          <a:xfrm>
            <a:off x="265862" y="1391259"/>
            <a:ext cx="11657592" cy="51090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state of the world out there is existential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Its not just the health system that’s facing headwinds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Wars, droughts, ecological degradation, wildfires, changing vector-borne diseases, rising seas, cyclones …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 it is </a:t>
            </a:r>
            <a:r>
              <a:rPr kumimoji="0" lang="en-US" sz="5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multiple mental health crises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happening simultaneously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09002E-A058-35ED-E841-BF35B9A06099}"/>
              </a:ext>
            </a:extLst>
          </p:cNvPr>
          <p:cNvSpPr txBox="1"/>
          <p:nvPr/>
        </p:nvSpPr>
        <p:spPr>
          <a:xfrm>
            <a:off x="594803" y="470516"/>
            <a:ext cx="9831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Polycrisis defined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906EBCB-E5F3-E65E-35C6-6A7CD694B3F9}"/>
              </a:ext>
            </a:extLst>
          </p:cNvPr>
          <p:cNvSpPr txBox="1">
            <a:spLocks/>
          </p:cNvSpPr>
          <p:nvPr/>
        </p:nvSpPr>
        <p:spPr>
          <a:xfrm>
            <a:off x="695325" y="6635142"/>
            <a:ext cx="5024157" cy="22285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AUSTRALIAN INSTITUTE OF HEALTH INNOVATION | 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28210072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.9|1.6|3.4|1.8|1.6"/>
</p:tagLst>
</file>

<file path=ppt/theme/theme1.xml><?xml version="1.0" encoding="utf-8"?>
<a:theme xmlns:a="http://schemas.openxmlformats.org/drawingml/2006/main" name="MAC UNI BASIC_Round 1 Draft for feedback">
  <a:themeElements>
    <a:clrScheme name="MQU Colours">
      <a:dk1>
        <a:sysClr val="windowText" lastClr="000000"/>
      </a:dk1>
      <a:lt1>
        <a:sysClr val="window" lastClr="FFFFFF"/>
      </a:lt1>
      <a:dk2>
        <a:srgbClr val="D6D2C4"/>
      </a:dk2>
      <a:lt2>
        <a:srgbClr val="E6E4DC"/>
      </a:lt2>
      <a:accent1>
        <a:srgbClr val="A6192E"/>
      </a:accent1>
      <a:accent2>
        <a:srgbClr val="76232F"/>
      </a:accent2>
      <a:accent3>
        <a:srgbClr val="D6001C"/>
      </a:accent3>
      <a:accent4>
        <a:srgbClr val="C6007E"/>
      </a:accent4>
      <a:accent5>
        <a:srgbClr val="80225F"/>
      </a:accent5>
      <a:accent6>
        <a:srgbClr val="373A36"/>
      </a:accent6>
      <a:hlink>
        <a:srgbClr val="A6192E"/>
      </a:hlink>
      <a:folHlink>
        <a:srgbClr val="954F72"/>
      </a:folHlink>
    </a:clrScheme>
    <a:fontScheme name="MQ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5507705-4D18-462B-933C-EC275BFE1EA7}" vid="{0798BD65-5D89-4EBF-ABBF-FF67E9EC48B1}"/>
    </a:ext>
  </a:extLst>
</a:theme>
</file>

<file path=ppt/theme/theme10.xml><?xml version="1.0" encoding="utf-8"?>
<a:theme xmlns:a="http://schemas.openxmlformats.org/drawingml/2006/main" name="5_MAC UNI BASIC_Round 1 Draft for feedback">
  <a:themeElements>
    <a:clrScheme name="MQU Colours">
      <a:dk1>
        <a:sysClr val="windowText" lastClr="000000"/>
      </a:dk1>
      <a:lt1>
        <a:sysClr val="window" lastClr="FFFFFF"/>
      </a:lt1>
      <a:dk2>
        <a:srgbClr val="D6D2C4"/>
      </a:dk2>
      <a:lt2>
        <a:srgbClr val="E6E4DC"/>
      </a:lt2>
      <a:accent1>
        <a:srgbClr val="A6192E"/>
      </a:accent1>
      <a:accent2>
        <a:srgbClr val="76232F"/>
      </a:accent2>
      <a:accent3>
        <a:srgbClr val="D6001C"/>
      </a:accent3>
      <a:accent4>
        <a:srgbClr val="C6007E"/>
      </a:accent4>
      <a:accent5>
        <a:srgbClr val="80225F"/>
      </a:accent5>
      <a:accent6>
        <a:srgbClr val="373A36"/>
      </a:accent6>
      <a:hlink>
        <a:srgbClr val="A6192E"/>
      </a:hlink>
      <a:folHlink>
        <a:srgbClr val="954F72"/>
      </a:folHlink>
    </a:clrScheme>
    <a:fontScheme name="MQ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HI Presenter slide deck master 202301 v1" id="{34C4BB30-D50E-453F-A6AD-560DBBCAC57D}" vid="{5DBF9A76-EE9A-48CD-AE65-82CF3E1E121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ysClr val="window" lastClr="FFFFFF"/>
      </a:lt1>
      <a:dk2>
        <a:srgbClr val="0E2841"/>
      </a:dk2>
      <a:lt2>
        <a:srgbClr val="E8E8E8"/>
      </a:lt2>
      <a:accent1>
        <a:srgbClr val="A6192E"/>
      </a:accent1>
      <a:accent2>
        <a:srgbClr val="373A36"/>
      </a:accent2>
      <a:accent3>
        <a:srgbClr val="C6007E"/>
      </a:accent3>
      <a:accent4>
        <a:srgbClr val="80225F"/>
      </a:accent4>
      <a:accent5>
        <a:srgbClr val="76232F"/>
      </a:accent5>
      <a:accent6>
        <a:srgbClr val="D6001C"/>
      </a:accent6>
      <a:hlink>
        <a:srgbClr val="A6192E"/>
      </a:hlink>
      <a:folHlink>
        <a:srgbClr val="96607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AC UNI BASIC_Round 1 Draft for feedback">
  <a:themeElements>
    <a:clrScheme name="MQU Colours">
      <a:dk1>
        <a:sysClr val="windowText" lastClr="000000"/>
      </a:dk1>
      <a:lt1>
        <a:sysClr val="window" lastClr="FFFFFF"/>
      </a:lt1>
      <a:dk2>
        <a:srgbClr val="D6D2C4"/>
      </a:dk2>
      <a:lt2>
        <a:srgbClr val="E6E4DC"/>
      </a:lt2>
      <a:accent1>
        <a:srgbClr val="A6192E"/>
      </a:accent1>
      <a:accent2>
        <a:srgbClr val="76232F"/>
      </a:accent2>
      <a:accent3>
        <a:srgbClr val="D6001C"/>
      </a:accent3>
      <a:accent4>
        <a:srgbClr val="C6007E"/>
      </a:accent4>
      <a:accent5>
        <a:srgbClr val="80225F"/>
      </a:accent5>
      <a:accent6>
        <a:srgbClr val="373A36"/>
      </a:accent6>
      <a:hlink>
        <a:srgbClr val="A6192E"/>
      </a:hlink>
      <a:folHlink>
        <a:srgbClr val="954F72"/>
      </a:folHlink>
    </a:clrScheme>
    <a:fontScheme name="MQ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HI Presenter slide deck master 202301 v1" id="{34C4BB30-D50E-453F-A6AD-560DBBCAC57D}" vid="{5DBF9A76-EE9A-48CD-AE65-82CF3E1E121A}"/>
    </a:ext>
  </a:extLst>
</a:theme>
</file>

<file path=ppt/theme/theme4.xml><?xml version="1.0" encoding="utf-8"?>
<a:theme xmlns:a="http://schemas.openxmlformats.org/drawingml/2006/main" name="8_MAC UNI BASIC_Round 1 Draft for feedback">
  <a:themeElements>
    <a:clrScheme name="MQU Colours">
      <a:dk1>
        <a:sysClr val="windowText" lastClr="000000"/>
      </a:dk1>
      <a:lt1>
        <a:sysClr val="window" lastClr="FFFFFF"/>
      </a:lt1>
      <a:dk2>
        <a:srgbClr val="D6D2C4"/>
      </a:dk2>
      <a:lt2>
        <a:srgbClr val="E6E4DC"/>
      </a:lt2>
      <a:accent1>
        <a:srgbClr val="A6192E"/>
      </a:accent1>
      <a:accent2>
        <a:srgbClr val="76232F"/>
      </a:accent2>
      <a:accent3>
        <a:srgbClr val="D6001C"/>
      </a:accent3>
      <a:accent4>
        <a:srgbClr val="C6007E"/>
      </a:accent4>
      <a:accent5>
        <a:srgbClr val="80225F"/>
      </a:accent5>
      <a:accent6>
        <a:srgbClr val="373A36"/>
      </a:accent6>
      <a:hlink>
        <a:srgbClr val="A6192E"/>
      </a:hlink>
      <a:folHlink>
        <a:srgbClr val="954F72"/>
      </a:folHlink>
    </a:clrScheme>
    <a:fontScheme name="MQ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5507705-4D18-462B-933C-EC275BFE1EA7}" vid="{0798BD65-5D89-4EBF-ABBF-FF67E9EC48B1}"/>
    </a:ext>
  </a:extLst>
</a:theme>
</file>

<file path=ppt/theme/theme5.xml><?xml version="1.0" encoding="utf-8"?>
<a:theme xmlns:a="http://schemas.openxmlformats.org/drawingml/2006/main" name="3_MAC UNI BASIC_Round 1 Draft for feedback">
  <a:themeElements>
    <a:clrScheme name="MQU Colours">
      <a:dk1>
        <a:sysClr val="windowText" lastClr="000000"/>
      </a:dk1>
      <a:lt1>
        <a:sysClr val="window" lastClr="FFFFFF"/>
      </a:lt1>
      <a:dk2>
        <a:srgbClr val="D6D2C4"/>
      </a:dk2>
      <a:lt2>
        <a:srgbClr val="E6E4DC"/>
      </a:lt2>
      <a:accent1>
        <a:srgbClr val="A6192E"/>
      </a:accent1>
      <a:accent2>
        <a:srgbClr val="76232F"/>
      </a:accent2>
      <a:accent3>
        <a:srgbClr val="D6001C"/>
      </a:accent3>
      <a:accent4>
        <a:srgbClr val="C6007E"/>
      </a:accent4>
      <a:accent5>
        <a:srgbClr val="80225F"/>
      </a:accent5>
      <a:accent6>
        <a:srgbClr val="373A36"/>
      </a:accent6>
      <a:hlink>
        <a:srgbClr val="A6192E"/>
      </a:hlink>
      <a:folHlink>
        <a:srgbClr val="954F72"/>
      </a:folHlink>
    </a:clrScheme>
    <a:fontScheme name="MQ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HI Presenter slide deck master 202301 v1" id="{34C4BB30-D50E-453F-A6AD-560DBBCAC57D}" vid="{5DBF9A76-EE9A-48CD-AE65-82CF3E1E121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1_MAC UNI BASIC_Round 1 Draft for feedback">
  <a:themeElements>
    <a:clrScheme name="MQU Colours">
      <a:dk1>
        <a:sysClr val="windowText" lastClr="000000"/>
      </a:dk1>
      <a:lt1>
        <a:sysClr val="window" lastClr="FFFFFF"/>
      </a:lt1>
      <a:dk2>
        <a:srgbClr val="D6D2C4"/>
      </a:dk2>
      <a:lt2>
        <a:srgbClr val="E6E4DC"/>
      </a:lt2>
      <a:accent1>
        <a:srgbClr val="A6192E"/>
      </a:accent1>
      <a:accent2>
        <a:srgbClr val="76232F"/>
      </a:accent2>
      <a:accent3>
        <a:srgbClr val="D6001C"/>
      </a:accent3>
      <a:accent4>
        <a:srgbClr val="C6007E"/>
      </a:accent4>
      <a:accent5>
        <a:srgbClr val="80225F"/>
      </a:accent5>
      <a:accent6>
        <a:srgbClr val="373A36"/>
      </a:accent6>
      <a:hlink>
        <a:srgbClr val="A6192E"/>
      </a:hlink>
      <a:folHlink>
        <a:srgbClr val="954F72"/>
      </a:folHlink>
    </a:clrScheme>
    <a:fontScheme name="MQ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5507705-4D18-462B-933C-EC275BFE1EA7}" vid="{0798BD65-5D89-4EBF-ABBF-FF67E9EC48B1}"/>
    </a:ext>
  </a:extLst>
</a:theme>
</file>

<file path=ppt/theme/theme9.xml><?xml version="1.0" encoding="utf-8"?>
<a:theme xmlns:a="http://schemas.openxmlformats.org/drawingml/2006/main" name="2_MAC UNI BASIC_Round 1 Draft for feedback">
  <a:themeElements>
    <a:clrScheme name="MQU Colours">
      <a:dk1>
        <a:sysClr val="windowText" lastClr="000000"/>
      </a:dk1>
      <a:lt1>
        <a:sysClr val="window" lastClr="FFFFFF"/>
      </a:lt1>
      <a:dk2>
        <a:srgbClr val="D6D2C4"/>
      </a:dk2>
      <a:lt2>
        <a:srgbClr val="E6E4DC"/>
      </a:lt2>
      <a:accent1>
        <a:srgbClr val="A6192E"/>
      </a:accent1>
      <a:accent2>
        <a:srgbClr val="76232F"/>
      </a:accent2>
      <a:accent3>
        <a:srgbClr val="D6001C"/>
      </a:accent3>
      <a:accent4>
        <a:srgbClr val="C6007E"/>
      </a:accent4>
      <a:accent5>
        <a:srgbClr val="80225F"/>
      </a:accent5>
      <a:accent6>
        <a:srgbClr val="373A36"/>
      </a:accent6>
      <a:hlink>
        <a:srgbClr val="A6192E"/>
      </a:hlink>
      <a:folHlink>
        <a:srgbClr val="954F72"/>
      </a:folHlink>
    </a:clrScheme>
    <a:fontScheme name="MQ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HI Presenter slide deck master 202301 v1" id="{34C4BB30-D50E-453F-A6AD-560DBBCAC57D}" vid="{5DBF9A76-EE9A-48CD-AE65-82CF3E1E121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 xmlns="e8449524-c352-4a86-8a5d-5211215c15f5" xsi:nil="true"/>
    <TaxCatchAll xmlns="286429ba-59bb-4552-95b5-6775a3c3dcc5" xsi:nil="true"/>
    <lcf76f155ced4ddcb4097134ff3c332f xmlns="e8449524-c352-4a86-8a5d-5211215c15f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3F4EE98894FB4DB863378322365E53" ma:contentTypeVersion="16" ma:contentTypeDescription="Create a new document." ma:contentTypeScope="" ma:versionID="adfa2c7bd8a5166d450fe3e982dcf10b">
  <xsd:schema xmlns:xsd="http://www.w3.org/2001/XMLSchema" xmlns:xs="http://www.w3.org/2001/XMLSchema" xmlns:p="http://schemas.microsoft.com/office/2006/metadata/properties" xmlns:ns2="e8449524-c352-4a86-8a5d-5211215c15f5" xmlns:ns3="286429ba-59bb-4552-95b5-6775a3c3dcc5" targetNamespace="http://schemas.microsoft.com/office/2006/metadata/properties" ma:root="true" ma:fieldsID="d4c859f1299c3a0eec9d59a1ec606674" ns2:_="" ns3:_="">
    <xsd:import namespace="e8449524-c352-4a86-8a5d-5211215c15f5"/>
    <xsd:import namespace="286429ba-59bb-4552-95b5-6775a3c3dc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Comment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449524-c352-4a86-8a5d-5211215c15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Comment" ma:index="12" nillable="true" ma:displayName="Comment" ma:format="Dropdown" ma:internalName="Comment">
      <xsd:simpleType>
        <xsd:restriction base="dms:Note">
          <xsd:maxLength value="255"/>
        </xsd:restriction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f0fa888-949a-464e-a270-b091e030d5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429ba-59bb-4552-95b5-6775a3c3dcc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67532820-038f-4b02-ac9d-e82c96830f99}" ma:internalName="TaxCatchAll" ma:showField="CatchAllData" ma:web="286429ba-59bb-4552-95b5-6775a3c3dc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052EA6-788C-4D10-8069-3A4A1D0063DD}">
  <ds:schemaRefs>
    <ds:schemaRef ds:uri="http://purl.org/dc/terms/"/>
    <ds:schemaRef ds:uri="http://www.w3.org/XML/1998/namespace"/>
    <ds:schemaRef ds:uri="286429ba-59bb-4552-95b5-6775a3c3dcc5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e8449524-c352-4a86-8a5d-5211215c15f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0CC72E4-5F70-4847-B53A-7CF0F8659B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449524-c352-4a86-8a5d-5211215c15f5"/>
    <ds:schemaRef ds:uri="286429ba-59bb-4552-95b5-6775a3c3dc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C824CC-EE0C-4301-B784-512CA738975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2c514c1-a717-4087-be06-d40d2070ad52}" enabled="0" method="" siteId="{82c514c1-a717-4087-be06-d40d2070ad5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3238</Words>
  <Application>Microsoft Office PowerPoint</Application>
  <PresentationFormat>Widescreen</PresentationFormat>
  <Paragraphs>491</Paragraphs>
  <Slides>69</Slides>
  <Notes>16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90" baseType="lpstr">
      <vt:lpstr>Aptos</vt:lpstr>
      <vt:lpstr>Arial</vt:lpstr>
      <vt:lpstr>Calibri</vt:lpstr>
      <vt:lpstr>Calibri Light</vt:lpstr>
      <vt:lpstr>Courier New</vt:lpstr>
      <vt:lpstr>Georgia</vt:lpstr>
      <vt:lpstr>Poppins</vt:lpstr>
      <vt:lpstr>Times New Roman</vt:lpstr>
      <vt:lpstr>Wingdings</vt:lpstr>
      <vt:lpstr>Work Sans</vt:lpstr>
      <vt:lpstr>MAC UNI BASIC_Round 1 Draft for feedback</vt:lpstr>
      <vt:lpstr>Custom Design</vt:lpstr>
      <vt:lpstr>1_MAC UNI BASIC_Round 1 Draft for feedback</vt:lpstr>
      <vt:lpstr>8_MAC UNI BASIC_Round 1 Draft for feedback</vt:lpstr>
      <vt:lpstr>3_MAC UNI BASIC_Round 1 Draft for feedback</vt:lpstr>
      <vt:lpstr>1_Custom Design</vt:lpstr>
      <vt:lpstr>2_Office Theme</vt:lpstr>
      <vt:lpstr>11_MAC UNI BASIC_Round 1 Draft for feedback</vt:lpstr>
      <vt:lpstr>2_MAC UNI BASIC_Round 1 Draft for feedback</vt:lpstr>
      <vt:lpstr>5_MAC UNI BASIC_Round 1 Draft for feedback</vt:lpstr>
      <vt:lpstr>Visio</vt:lpstr>
      <vt:lpstr>PowerPoint Presentation</vt:lpstr>
      <vt:lpstr>Acknowledgement of Country</vt:lpstr>
      <vt:lpstr>PowerPoint Presentation</vt:lpstr>
      <vt:lpstr>Australian Institute of Health Innovation</vt:lpstr>
      <vt:lpstr>Applications of our work</vt:lpstr>
      <vt:lpstr>Australian Institute of Health Innovation</vt:lpstr>
      <vt:lpstr>Prologue:  How do you feel about the future of Healthcare?</vt:lpstr>
      <vt:lpstr>PowerPoint Presentation</vt:lpstr>
      <vt:lpstr>PowerPoint Presentation</vt:lpstr>
      <vt:lpstr>PowerPoint Presentation</vt:lpstr>
      <vt:lpstr>PowerPoint Presentation</vt:lpstr>
      <vt:lpstr>Part 1:  What you want and what I did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2:  My perspective</vt:lpstr>
      <vt:lpstr>Just three numbers – 60:30:10</vt:lpstr>
      <vt:lpstr>PowerPoint Presentation</vt:lpstr>
      <vt:lpstr>PowerPoint Presentation</vt:lpstr>
      <vt:lpstr>PowerPoint Presentation</vt:lpstr>
      <vt:lpstr>A “solution” - the knowledge pipeline</vt:lpstr>
      <vt:lpstr>But the pipeline is an idealisation</vt:lpstr>
      <vt:lpstr>PowerPoint Presentation</vt:lpstr>
      <vt:lpstr>PowerPoint Presentation</vt:lpstr>
      <vt:lpstr>Complex systems are everywhere</vt:lpstr>
      <vt:lpstr>Two views of the world</vt:lpstr>
      <vt:lpstr>PowerPoint Presentation</vt:lpstr>
      <vt:lpstr>Part 3:  So we need to take a complex systems, EBM approach</vt:lpstr>
      <vt:lpstr>PowerPoint Presentation</vt:lpstr>
      <vt:lpstr>PowerPoint Presentation</vt:lpstr>
      <vt:lpstr>Better than 60% in Australian kids’ mental health</vt:lpstr>
      <vt:lpstr>PowerPoint Presentation</vt:lpstr>
      <vt:lpstr>Key features of complexity in health and mental health care</vt:lpstr>
      <vt:lpstr>PowerPoint Presentation</vt:lpstr>
      <vt:lpstr>PowerPoint Presentation</vt:lpstr>
      <vt:lpstr>A prevention network in regional Australia:  the LifeSpan suicide prevention initiative </vt:lpstr>
      <vt:lpstr>Support4Resilience (S4R)</vt:lpstr>
      <vt:lpstr>Part 4:  Next generation mental health research</vt:lpstr>
      <vt:lpstr>PowerPoint Presentation</vt:lpstr>
      <vt:lpstr>PowerPoint Presentation</vt:lpstr>
      <vt:lpstr>Part 5:  An early warning system: The Lancet Psychiatry  Commission </vt:lpstr>
      <vt:lpstr>PowerPoint Presentation</vt:lpstr>
      <vt:lpstr>PowerPoint Presentation</vt:lpstr>
      <vt:lpstr>Conclusion: Reform and renewal: systems suggestions ….</vt:lpstr>
      <vt:lpstr>PowerPoint Presentation</vt:lpstr>
      <vt:lpstr>PowerPoint Presentation</vt:lpstr>
      <vt:lpstr>PowerPoint Presentation</vt:lpstr>
      <vt:lpstr>PowerPoint Presentation</vt:lpstr>
      <vt:lpstr>Discussion: comments, questions, observations?</vt:lpstr>
      <vt:lpstr>Acknowledgements</vt:lpstr>
      <vt:lpstr>Recently published books</vt:lpstr>
      <vt:lpstr>PowerPoint Presentation</vt:lpstr>
      <vt:lpstr>PowerPoint Presentation</vt:lpstr>
      <vt:lpstr>Appendices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Macquarie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Romika Patel</dc:creator>
  <cp:lastModifiedBy>Jeffrey Braithwaite</cp:lastModifiedBy>
  <cp:revision>18</cp:revision>
  <dcterms:created xsi:type="dcterms:W3CDTF">2024-02-13T22:55:25Z</dcterms:created>
  <dcterms:modified xsi:type="dcterms:W3CDTF">2026-05-25T21:10:01Z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0x010100A83F4EE98894FB4DB863378322365E53</vt:lpwstr>
  </property>
  <property fmtid="{D5CDD505-2E9C-101B-9397-08002B2CF9AE}" pid="3" name="MediaServiceImageTags">
    <vt:lpwstr/>
  </property>
</Properties>
</file>