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5" r:id="rId6"/>
    <p:sldId id="260" r:id="rId7"/>
    <p:sldId id="261" r:id="rId8"/>
    <p:sldId id="262" r:id="rId9"/>
    <p:sldId id="263" r:id="rId10"/>
    <p:sldId id="264"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E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54176" autoAdjust="0"/>
  </p:normalViewPr>
  <p:slideViewPr>
    <p:cSldViewPr snapToGrid="0">
      <p:cViewPr>
        <p:scale>
          <a:sx n="75" d="100"/>
          <a:sy n="75" d="100"/>
        </p:scale>
        <p:origin x="691"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1288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Thank you for the opportunity to speak today and I want to acknowledge the </a:t>
            </a:r>
            <a:r>
              <a:rPr lang="en-AU" sz="1200" kern="1200" dirty="0" err="1">
                <a:solidFill>
                  <a:schemeClr val="tx1"/>
                </a:solidFill>
                <a:effectLst/>
                <a:latin typeface="+mn-lt"/>
                <a:ea typeface="+mn-ea"/>
                <a:cs typeface="+mn-cs"/>
              </a:rPr>
              <a:t>Yuggera</a:t>
            </a:r>
            <a:r>
              <a:rPr lang="en-AU" sz="1200" kern="1200" dirty="0">
                <a:solidFill>
                  <a:schemeClr val="tx1"/>
                </a:solidFill>
                <a:effectLst/>
                <a:latin typeface="+mn-lt"/>
                <a:ea typeface="+mn-ea"/>
                <a:cs typeface="+mn-cs"/>
              </a:rPr>
              <a:t> and </a:t>
            </a:r>
            <a:r>
              <a:rPr lang="en-AU" sz="1200" kern="1200" dirty="0" err="1">
                <a:solidFill>
                  <a:schemeClr val="tx1"/>
                </a:solidFill>
                <a:effectLst/>
                <a:latin typeface="+mn-lt"/>
                <a:ea typeface="+mn-ea"/>
                <a:cs typeface="+mn-cs"/>
              </a:rPr>
              <a:t>Turrbal</a:t>
            </a:r>
            <a:r>
              <a:rPr lang="en-AU" sz="1200" kern="1200" dirty="0">
                <a:solidFill>
                  <a:schemeClr val="tx1"/>
                </a:solidFill>
                <a:effectLst/>
                <a:latin typeface="+mn-lt"/>
                <a:ea typeface="+mn-ea"/>
                <a:cs typeface="+mn-cs"/>
              </a:rPr>
              <a:t> peoples as the traditional custodians of this land.</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I am here to introduce reform lab 2 on governance and stewardship across systems. In my role leading MHLEPQ and working across state and national reform processes, I’ve seen how governance settings directly shape outcomes and whether reform is able to take hold. Personally, I have also worked inside mental health and human rights commissions, royal commissions and have written extensively on the intersection of regulation and governance in mental health.</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Today I’ll show how stewardship helps us move from a system that manages demand to one that improves people’s lives.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So what are some of the ideas I want to leave with you for this discussion: stewardship is about steering towards the better outcomes for the community. It sounds good, but we need to be clear on the systems’ purpose, embed lived expertise, re-allocate roles and redirect the flow of resources. All do-able. Let’s discuss together. Thank you.</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Despite the hard work of individuals and even </a:t>
            </a:r>
            <a:r>
              <a:rPr lang="en-AU" sz="1200" kern="1200" dirty="0" err="1">
                <a:solidFill>
                  <a:schemeClr val="tx1"/>
                </a:solidFill>
                <a:effectLst/>
                <a:latin typeface="+mn-lt"/>
                <a:ea typeface="+mn-ea"/>
                <a:cs typeface="+mn-cs"/>
              </a:rPr>
              <a:t>organsations</a:t>
            </a:r>
            <a:r>
              <a:rPr lang="en-AU" sz="1200" kern="1200" dirty="0">
                <a:solidFill>
                  <a:schemeClr val="tx1"/>
                </a:solidFill>
                <a:effectLst/>
                <a:latin typeface="+mn-lt"/>
                <a:ea typeface="+mn-ea"/>
                <a:cs typeface="+mn-cs"/>
              </a:rPr>
              <a:t>, we are struggling to address the problems we have been routinely talking about.</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Since 2016, involuntary treatment in Queensland has risen by 50%.</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Only 4.7% goes to community NGO-managed services, showing underinvestment in flexible community-based supports. </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We also have the second highest rate of mental health emergency presentations, behind only the Northern Territory.</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Only 6% of complaints to the Queensland Ombudsman relate to mental health, which the Ombudsman says reflects significant under-representation. We are not seeing the scale of the problems because people are unable or unwilling to reach out to regulators.</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And if we look at AIHW data, we see that post-levy, there was a 184% increase in NGO investment in Victoria, contrasted with an 11% investment here in Queensland. </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Taken together, this tells us three things: </a:t>
            </a:r>
          </a:p>
          <a:p>
            <a:pPr marL="228600" lvl="0" indent="-228600">
              <a:buFont typeface="+mj-lt"/>
              <a:buAutoNum type="arabicPeriod"/>
            </a:pPr>
            <a:r>
              <a:rPr lang="en-AU" sz="1200" kern="1200" dirty="0">
                <a:solidFill>
                  <a:schemeClr val="tx1"/>
                </a:solidFill>
                <a:effectLst/>
                <a:latin typeface="+mn-lt"/>
                <a:ea typeface="+mn-ea"/>
                <a:cs typeface="+mn-cs"/>
              </a:rPr>
              <a:t>Lived experience isn’t adequately shaping decisions</a:t>
            </a:r>
          </a:p>
          <a:p>
            <a:pPr marL="228600" lvl="0" indent="-228600">
              <a:buFont typeface="+mj-lt"/>
              <a:buAutoNum type="arabicPeriod"/>
            </a:pPr>
            <a:r>
              <a:rPr lang="en-AU" sz="1200" kern="1200" dirty="0">
                <a:solidFill>
                  <a:schemeClr val="tx1"/>
                </a:solidFill>
                <a:effectLst/>
                <a:latin typeface="+mn-lt"/>
                <a:ea typeface="+mn-ea"/>
                <a:cs typeface="+mn-cs"/>
              </a:rPr>
              <a:t>Funding is often going where its needed most and where people with lived experience ask for it</a:t>
            </a:r>
          </a:p>
          <a:p>
            <a:pPr marL="228600" lvl="0" indent="-228600">
              <a:buFont typeface="+mj-lt"/>
              <a:buAutoNum type="arabicPeriod"/>
            </a:pPr>
            <a:r>
              <a:rPr lang="en-AU" sz="1200" kern="1200" dirty="0">
                <a:solidFill>
                  <a:schemeClr val="tx1"/>
                </a:solidFill>
                <a:effectLst/>
                <a:latin typeface="+mn-lt"/>
                <a:ea typeface="+mn-ea"/>
                <a:cs typeface="+mn-cs"/>
              </a:rPr>
              <a:t>Accountability mechanisms are weak, invisible or lacking public trust.</a:t>
            </a:r>
          </a:p>
          <a:p>
            <a:r>
              <a:rPr lang="en-AU" sz="1200" kern="1200" dirty="0">
                <a:solidFill>
                  <a:schemeClr val="tx1"/>
                </a:solidFill>
                <a:effectLst/>
                <a:latin typeface="+mn-lt"/>
                <a:ea typeface="+mn-ea"/>
                <a:cs typeface="+mn-cs"/>
              </a:rPr>
              <a:t>While individual leadership is critical, these issues cannot be addressed without a focus on stewardship.</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System stewardship and governance is one way for us to deal with what are multi-causal and complex systems challenges.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System governance and system stewardship are becoming more common ideas as governments seek to secure outcomes in complex systems. Stewardship is defined as:</a:t>
            </a:r>
            <a:endParaRPr lang="en-AU" sz="1200" kern="1200" dirty="0">
              <a:solidFill>
                <a:schemeClr val="tx1"/>
              </a:solidFill>
              <a:effectLst/>
              <a:latin typeface="+mn-lt"/>
              <a:ea typeface="+mn-ea"/>
              <a:cs typeface="+mn-cs"/>
            </a:endParaRPr>
          </a:p>
          <a:p>
            <a:r>
              <a:rPr lang="en-AU" sz="1200" i="1" kern="1200" dirty="0">
                <a:solidFill>
                  <a:schemeClr val="tx1"/>
                </a:solidFill>
                <a:effectLst/>
                <a:latin typeface="+mn-lt"/>
                <a:ea typeface="+mn-ea"/>
                <a:cs typeface="+mn-cs"/>
              </a:rPr>
              <a:t>‘…the careful and responsible management of the well-being of the population.’</a:t>
            </a:r>
          </a:p>
          <a:p>
            <a:r>
              <a:rPr lang="en-AU" sz="1200" kern="1200" dirty="0">
                <a:solidFill>
                  <a:schemeClr val="tx1"/>
                </a:solidFill>
                <a:effectLst/>
                <a:latin typeface="+mn-lt"/>
                <a:ea typeface="+mn-ea"/>
                <a:cs typeface="+mn-cs"/>
              </a:rPr>
              <a:t>Stewardship is about making sure the system actually improves people’s lives.</a:t>
            </a:r>
            <a:br>
              <a:rPr lang="en-AU" sz="1200" kern="1200" dirty="0">
                <a:solidFill>
                  <a:schemeClr val="tx1"/>
                </a:solidFill>
                <a:effectLst/>
                <a:latin typeface="+mn-lt"/>
                <a:ea typeface="+mn-ea"/>
                <a:cs typeface="+mn-cs"/>
              </a:rPr>
            </a:br>
            <a:r>
              <a:rPr lang="en-AU" sz="1200" kern="1200" dirty="0">
                <a:solidFill>
                  <a:schemeClr val="tx1"/>
                </a:solidFill>
                <a:effectLst/>
                <a:latin typeface="+mn-lt"/>
                <a:ea typeface="+mn-ea"/>
                <a:cs typeface="+mn-cs"/>
              </a:rPr>
              <a:t>It means setting direction, coordinating the system, and ensuring accountability across government, services and communities.</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514350" y="4400550"/>
            <a:ext cx="4114800" cy="3600450"/>
          </a:xfrm>
          <a:prstGeom prst="rect">
            <a:avLst/>
          </a:prstGeom>
        </p:spPr>
        <p:txBody>
          <a:bodyPr/>
          <a:lstStyle/>
          <a:p>
            <a:r>
              <a:rPr lang="en-AU" sz="1200" kern="1200" dirty="0">
                <a:solidFill>
                  <a:schemeClr val="tx1"/>
                </a:solidFill>
                <a:effectLst/>
                <a:latin typeface="+mn-lt"/>
                <a:ea typeface="+mn-ea"/>
                <a:cs typeface="+mn-cs"/>
              </a:rPr>
              <a:t>At MHLEPQ we have been doing work to make these roles clearer and to expand the value of lived experience leadership. Part of accountability is to spell out the role of the roles and functions inherent in systems governance and stewardship.</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These include:</a:t>
            </a:r>
          </a:p>
          <a:p>
            <a:endParaRPr lang="en-AU"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AU" sz="1200" b="1" kern="1200" dirty="0">
                <a:solidFill>
                  <a:schemeClr val="tx1"/>
                </a:solidFill>
                <a:effectLst/>
                <a:latin typeface="+mn-lt"/>
                <a:ea typeface="+mn-ea"/>
                <a:cs typeface="+mn-cs"/>
              </a:rPr>
              <a:t>Designing the system </a:t>
            </a:r>
            <a:r>
              <a:rPr lang="en-AU" sz="1200" kern="1200" dirty="0">
                <a:solidFill>
                  <a:schemeClr val="tx1"/>
                </a:solidFill>
                <a:effectLst/>
                <a:latin typeface="+mn-lt"/>
                <a:ea typeface="+mn-ea"/>
                <a:cs typeface="+mn-cs"/>
              </a:rPr>
              <a:t>and setting the long-term direction, making sure we understand what people actually need</a:t>
            </a:r>
            <a:endParaRPr lang="en-AU" sz="1200" b="1" kern="1200" dirty="0">
              <a:solidFill>
                <a:schemeClr val="tx1"/>
              </a:solidFill>
              <a:effectLst/>
              <a:latin typeface="+mn-lt"/>
              <a:ea typeface="+mn-ea"/>
              <a:cs typeface="+mn-cs"/>
            </a:endParaRPr>
          </a:p>
          <a:p>
            <a:pPr marL="171450" lvl="0" indent="-171450">
              <a:buFont typeface="Arial" panose="020B0604020202020204" pitchFamily="34" charset="0"/>
              <a:buChar char="•"/>
            </a:pPr>
            <a:r>
              <a:rPr lang="en-AU" sz="1200" b="1" kern="1200" dirty="0">
                <a:solidFill>
                  <a:schemeClr val="tx1"/>
                </a:solidFill>
                <a:effectLst/>
                <a:latin typeface="+mn-lt"/>
                <a:ea typeface="+mn-ea"/>
                <a:cs typeface="+mn-cs"/>
              </a:rPr>
              <a:t>Managing the system</a:t>
            </a:r>
            <a:r>
              <a:rPr lang="en-AU" sz="1200" kern="1200" dirty="0">
                <a:solidFill>
                  <a:schemeClr val="tx1"/>
                </a:solidFill>
                <a:effectLst/>
                <a:latin typeface="+mn-lt"/>
                <a:ea typeface="+mn-ea"/>
                <a:cs typeface="+mn-cs"/>
              </a:rPr>
              <a:t> and how practically ensuring money and decisions flow on a daily basis</a:t>
            </a:r>
          </a:p>
          <a:p>
            <a:pPr marL="171450" lvl="0" indent="-171450">
              <a:buFont typeface="Arial" panose="020B0604020202020204" pitchFamily="34" charset="0"/>
              <a:buChar char="•"/>
            </a:pPr>
            <a:r>
              <a:rPr lang="en-AU" sz="1200" b="1" kern="1200" dirty="0">
                <a:solidFill>
                  <a:schemeClr val="tx1"/>
                </a:solidFill>
                <a:effectLst/>
                <a:latin typeface="+mn-lt"/>
                <a:ea typeface="+mn-ea"/>
                <a:cs typeface="+mn-cs"/>
              </a:rPr>
              <a:t>Tracking how the system </a:t>
            </a:r>
            <a:r>
              <a:rPr lang="en-AU" sz="1200" kern="1200" dirty="0">
                <a:solidFill>
                  <a:schemeClr val="tx1"/>
                </a:solidFill>
                <a:effectLst/>
                <a:latin typeface="+mn-lt"/>
                <a:ea typeface="+mn-ea"/>
                <a:cs typeface="+mn-cs"/>
              </a:rPr>
              <a:t>is performing and sharing that information openly to drive accountability</a:t>
            </a:r>
          </a:p>
          <a:p>
            <a:pPr marL="171450" lvl="0" indent="-171450">
              <a:buFont typeface="Arial" panose="020B0604020202020204" pitchFamily="34" charset="0"/>
              <a:buChar char="•"/>
            </a:pPr>
            <a:r>
              <a:rPr lang="en-AU" sz="1200" b="1" kern="1200" dirty="0">
                <a:solidFill>
                  <a:schemeClr val="tx1"/>
                </a:solidFill>
                <a:effectLst/>
                <a:latin typeface="+mn-lt"/>
                <a:ea typeface="+mn-ea"/>
                <a:cs typeface="+mn-cs"/>
              </a:rPr>
              <a:t>Commissioning services, </a:t>
            </a:r>
            <a:r>
              <a:rPr lang="en-AU" sz="1200" kern="1200" dirty="0">
                <a:solidFill>
                  <a:schemeClr val="tx1"/>
                </a:solidFill>
                <a:effectLst/>
                <a:latin typeface="+mn-lt"/>
                <a:ea typeface="+mn-ea"/>
                <a:cs typeface="+mn-cs"/>
              </a:rPr>
              <a:t>supports and local community initiatives that meet local needs</a:t>
            </a:r>
          </a:p>
          <a:p>
            <a:pPr marL="171450" lvl="0" indent="-171450">
              <a:buFont typeface="Arial" panose="020B0604020202020204" pitchFamily="34" charset="0"/>
              <a:buChar char="•"/>
            </a:pPr>
            <a:r>
              <a:rPr lang="en-AU" sz="1200" b="1" kern="1200" dirty="0">
                <a:solidFill>
                  <a:schemeClr val="tx1"/>
                </a:solidFill>
                <a:effectLst/>
                <a:latin typeface="+mn-lt"/>
                <a:ea typeface="+mn-ea"/>
                <a:cs typeface="+mn-cs"/>
              </a:rPr>
              <a:t>Learning from what works and what harms</a:t>
            </a:r>
            <a:r>
              <a:rPr lang="en-AU" sz="1200" kern="1200" dirty="0">
                <a:solidFill>
                  <a:schemeClr val="tx1"/>
                </a:solidFill>
                <a:effectLst/>
                <a:latin typeface="+mn-lt"/>
                <a:ea typeface="+mn-ea"/>
                <a:cs typeface="+mn-cs"/>
              </a:rPr>
              <a:t>, supporting improvement and innovating new models</a:t>
            </a:r>
          </a:p>
          <a:p>
            <a:pPr marL="171450" lvl="0" indent="-171450">
              <a:buFont typeface="Arial" panose="020B0604020202020204" pitchFamily="34" charset="0"/>
              <a:buChar char="•"/>
            </a:pPr>
            <a:r>
              <a:rPr lang="en-AU" sz="1200" b="1" kern="1200" dirty="0">
                <a:solidFill>
                  <a:schemeClr val="tx1"/>
                </a:solidFill>
                <a:effectLst/>
                <a:latin typeface="+mn-lt"/>
                <a:ea typeface="+mn-ea"/>
                <a:cs typeface="+mn-cs"/>
              </a:rPr>
              <a:t>Setting standards </a:t>
            </a:r>
            <a:r>
              <a:rPr lang="en-AU" sz="1200" kern="1200" dirty="0">
                <a:solidFill>
                  <a:schemeClr val="tx1"/>
                </a:solidFill>
                <a:effectLst/>
                <a:latin typeface="+mn-lt"/>
                <a:ea typeface="+mn-ea"/>
                <a:cs typeface="+mn-cs"/>
              </a:rPr>
              <a:t>for mental health care and support services</a:t>
            </a:r>
          </a:p>
          <a:p>
            <a:pPr marL="171450" lvl="0" indent="-171450">
              <a:buFont typeface="Arial" panose="020B0604020202020204" pitchFamily="34" charset="0"/>
              <a:buChar char="•"/>
            </a:pPr>
            <a:r>
              <a:rPr lang="en-AU" sz="1200" b="1" kern="1200" dirty="0">
                <a:solidFill>
                  <a:schemeClr val="tx1"/>
                </a:solidFill>
                <a:effectLst/>
                <a:latin typeface="+mn-lt"/>
                <a:ea typeface="+mn-ea"/>
                <a:cs typeface="+mn-cs"/>
              </a:rPr>
              <a:t>Regulating mental health care and support services</a:t>
            </a:r>
            <a:r>
              <a:rPr lang="en-AU" sz="1200" kern="1200" dirty="0">
                <a:solidFill>
                  <a:schemeClr val="tx1"/>
                </a:solidFill>
                <a:effectLst/>
                <a:latin typeface="+mn-lt"/>
                <a:ea typeface="+mn-ea"/>
                <a:cs typeface="+mn-cs"/>
              </a:rPr>
              <a:t>, including investigating when things go wrong and enforcing standards when they’re not met</a:t>
            </a:r>
          </a:p>
          <a:p>
            <a:pPr marL="171450" lvl="0" indent="-171450">
              <a:buFont typeface="Arial" panose="020B0604020202020204" pitchFamily="34" charset="0"/>
              <a:buChar char="•"/>
            </a:pPr>
            <a:r>
              <a:rPr lang="en-AU" sz="1200" b="1" kern="1200" dirty="0">
                <a:solidFill>
                  <a:schemeClr val="tx1"/>
                </a:solidFill>
                <a:effectLst/>
                <a:latin typeface="+mn-lt"/>
                <a:ea typeface="+mn-ea"/>
                <a:cs typeface="+mn-cs"/>
              </a:rPr>
              <a:t>Designing, building and supporting the workforce</a:t>
            </a:r>
            <a:r>
              <a:rPr lang="en-AU" sz="1200" kern="1200" dirty="0">
                <a:solidFill>
                  <a:schemeClr val="tx1"/>
                </a:solidFill>
                <a:effectLst/>
                <a:latin typeface="+mn-lt"/>
                <a:ea typeface="+mn-ea"/>
                <a:cs typeface="+mn-cs"/>
              </a:rPr>
              <a:t> so that we have the skills, leadership and lived expertise needed for reform.</a:t>
            </a:r>
          </a:p>
          <a:p>
            <a:pPr marL="0" lvl="0" indent="0">
              <a:buFont typeface="Arial" panose="020B0604020202020204" pitchFamily="34" charset="0"/>
              <a:buNone/>
            </a:pPr>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In Queensland, too many of these roles sit in the same parts of government. That weakens accountability and makes reform harder.</a:t>
            </a:r>
          </a:p>
          <a:p>
            <a:endParaRPr lang="en-AU"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So if we know that stewardship is about driving reform, what are four moves that we can make to address this.</a:t>
            </a:r>
          </a:p>
        </p:txBody>
      </p:sp>
    </p:spTree>
    <p:extLst>
      <p:ext uri="{BB962C8B-B14F-4D97-AF65-F5344CB8AC3E}">
        <p14:creationId xmlns:p14="http://schemas.microsoft.com/office/powerpoint/2010/main" val="2008826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Donella Meadows reminds us that a system’s purpose shapes how it behaves. The problem is that our mental health system is still largely organised around illness.</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In order to enable better stewardship of the system we need to shift from an illness-focused system to one that supports a person’s self-defined good life. This shift is important because it changes what we fund, what we measure, and what outcomes we value.</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A system that is focused on supporting someone’s self-defined good life can include treatment, but it does so in service of that person’s story, not in place of it. It does not sacrifice someone’s biography at the alter of a narrowly defined biology.</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Right now, lived experience is often consulted well after crucial decisions are made. We saw in the Queensland Audit Office’s analysis that there was little place for it in understanding and responding to performance failures in the mental health levy. This was wrong. Stewardship requires it at the start — in design, commissioning and oversight.</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We can only do that first move if we better embed lived experience. At this time MHLEPQ members are working on a national report about how lived expertise enhances system design, monitoring, commissioning, and more. Stay tuned.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kern="1200" dirty="0">
                <a:solidFill>
                  <a:schemeClr val="tx1"/>
                </a:solidFill>
                <a:effectLst/>
                <a:latin typeface="+mn-lt"/>
                <a:ea typeface="+mn-ea"/>
                <a:cs typeface="+mn-cs"/>
              </a:rPr>
              <a:t>If we think of ourselves collectively as a team seeking this better system, we need to ask whether the players are in the right positions. There are profound structural conflicts of interest with so many functions located within the same places, meaning we stall and never get out of first gear when it comes to reform. </a:t>
            </a:r>
          </a:p>
          <a:p>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In order to do get change and redirect resources to better outcomes, there are three changes in roles that we need to explore:</a:t>
            </a:r>
          </a:p>
          <a:p>
            <a:endParaRPr lang="en-AU" sz="1200" kern="1200" dirty="0">
              <a:solidFill>
                <a:schemeClr val="tx1"/>
              </a:solidFill>
              <a:effectLst/>
              <a:latin typeface="+mn-lt"/>
              <a:ea typeface="+mn-ea"/>
              <a:cs typeface="+mn-cs"/>
            </a:endParaRPr>
          </a:p>
          <a:p>
            <a:pPr marL="228600" lvl="0" indent="-228600">
              <a:buFont typeface="+mj-lt"/>
              <a:buAutoNum type="arabicPeriod"/>
            </a:pPr>
            <a:r>
              <a:rPr lang="en-AU" sz="1200" kern="1200" dirty="0">
                <a:solidFill>
                  <a:schemeClr val="tx1"/>
                </a:solidFill>
                <a:effectLst/>
                <a:latin typeface="+mn-lt"/>
                <a:ea typeface="+mn-ea"/>
                <a:cs typeface="+mn-cs"/>
              </a:rPr>
              <a:t>We need to more clearly separate the role of service regulation and enforcement from the departments that are commissioning, standard setting and managing the system, because investigations and regulatory oversight of services often should reveal issues with how standards are designed, how services are funded and departments are less likely to criticise from within their own house</a:t>
            </a:r>
          </a:p>
          <a:p>
            <a:pPr marL="228600" lvl="0" indent="-228600">
              <a:buFont typeface="+mj-lt"/>
              <a:buAutoNum type="arabicPeriod"/>
            </a:pPr>
            <a:r>
              <a:rPr lang="en-AU" sz="1200" kern="1200" dirty="0">
                <a:solidFill>
                  <a:schemeClr val="tx1"/>
                </a:solidFill>
                <a:effectLst/>
                <a:latin typeface="+mn-lt"/>
                <a:ea typeface="+mn-ea"/>
                <a:cs typeface="+mn-cs"/>
              </a:rPr>
              <a:t>We need to more clearly designate the spaces for innovation, noting that this is made difficult within government departments, HHS or other government bodies, and that we don’t have clear spaces for research translation that is co-led by lived experience</a:t>
            </a:r>
          </a:p>
          <a:p>
            <a:pPr marL="228600" lvl="0" indent="-228600">
              <a:buFont typeface="+mj-lt"/>
              <a:buAutoNum type="arabicPeriod"/>
            </a:pPr>
            <a:r>
              <a:rPr lang="en-AU" sz="1200" kern="1200" dirty="0">
                <a:solidFill>
                  <a:schemeClr val="tx1"/>
                </a:solidFill>
                <a:effectLst/>
                <a:latin typeface="+mn-lt"/>
                <a:ea typeface="+mn-ea"/>
                <a:cs typeface="+mn-cs"/>
              </a:rPr>
              <a:t>We need to ensure local communities have a direct role in commissioning, but that this occurs within an overall framework that has been co-developed by lived experience.</a:t>
            </a:r>
          </a:p>
          <a:p>
            <a:pPr lvl="0"/>
            <a:endParaRPr lang="en-AU" sz="1200" kern="1200" dirty="0">
              <a:solidFill>
                <a:schemeClr val="tx1"/>
              </a:solidFill>
              <a:effectLst/>
              <a:latin typeface="+mn-lt"/>
              <a:ea typeface="+mn-ea"/>
              <a:cs typeface="+mn-cs"/>
            </a:endParaRPr>
          </a:p>
          <a:p>
            <a:r>
              <a:rPr lang="en-AU" sz="1200" kern="1200" dirty="0">
                <a:solidFill>
                  <a:schemeClr val="tx1"/>
                </a:solidFill>
                <a:effectLst/>
                <a:latin typeface="+mn-lt"/>
                <a:ea typeface="+mn-ea"/>
                <a:cs typeface="+mn-cs"/>
              </a:rPr>
              <a:t>This reduces conflicts of interest and allows reform to actually happen. It also centres Queensland Health’s role as one more manageably focused on systems management and strategic planning. But these changes need structural reform. This is one of the reasons why we call for law reform.</a:t>
            </a:r>
          </a:p>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If we change who decides and what matters, funding follows.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The establishment of regional councils for people with lived experience and the community to drive regional planning and commissioning is one mechanism.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Legislating targets for a rebalance of mental health care towards the community. Not just for community mental health NGO and peer-led services, but funding for the community itself to connect and engage in mutual aid.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Ensuring that lived experience is part of all stages of the decision-making chain, from the higher-level frameworks that set the direction for funding, to the local people with lived experience selecting for their local needs.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AU" sz="1200" kern="1200" dirty="0">
                <a:solidFill>
                  <a:schemeClr val="tx1"/>
                </a:solidFill>
                <a:effectLst/>
                <a:latin typeface="+mn-lt"/>
                <a:ea typeface="+mn-ea"/>
                <a:cs typeface="+mn-cs"/>
              </a:rPr>
              <a:t>These elements are all achievable.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5943600" y="0"/>
            <a:ext cx="3200400" cy="73152"/>
          </a:xfrm>
          <a:prstGeom prst="rect">
            <a:avLst/>
          </a:prstGeom>
          <a:solidFill>
            <a:srgbClr val="00BEAE"/>
          </a:solidFill>
          <a:ln/>
        </p:spPr>
        <p:txBody>
          <a:bodyPr/>
          <a:lstStyle/>
          <a:p>
            <a:endParaRPr lang="en-AU"/>
          </a:p>
        </p:txBody>
      </p:sp>
      <p:sp>
        <p:nvSpPr>
          <p:cNvPr id="3" name="Shape 1"/>
          <p:cNvSpPr/>
          <p:nvPr/>
        </p:nvSpPr>
        <p:spPr>
          <a:xfrm>
            <a:off x="9070848" y="0"/>
            <a:ext cx="73152" cy="2286000"/>
          </a:xfrm>
          <a:prstGeom prst="rect">
            <a:avLst/>
          </a:prstGeom>
          <a:solidFill>
            <a:srgbClr val="00BEAE"/>
          </a:solidFill>
          <a:ln/>
        </p:spPr>
        <p:txBody>
          <a:bodyPr/>
          <a:lstStyle/>
          <a:p>
            <a:endParaRPr lang="en-AU"/>
          </a:p>
        </p:txBody>
      </p:sp>
      <p:sp>
        <p:nvSpPr>
          <p:cNvPr id="4" name="Text 2"/>
          <p:cNvSpPr/>
          <p:nvPr/>
        </p:nvSpPr>
        <p:spPr>
          <a:xfrm>
            <a:off x="731520" y="914400"/>
            <a:ext cx="7680960" cy="2011680"/>
          </a:xfrm>
          <a:prstGeom prst="rect">
            <a:avLst/>
          </a:prstGeom>
          <a:noFill/>
          <a:ln/>
        </p:spPr>
        <p:txBody>
          <a:bodyPr wrap="square" lIns="0" tIns="0" rIns="0" bIns="0" rtlCol="0" anchor="t"/>
          <a:lstStyle/>
          <a:p>
            <a:pPr marL="0" indent="0" algn="l">
              <a:lnSpc>
                <a:spcPct val="110000"/>
              </a:lnSpc>
              <a:buNone/>
            </a:pPr>
            <a:r>
              <a:rPr lang="en-US" sz="3800" b="1">
                <a:solidFill>
                  <a:srgbClr val="1E293B"/>
                </a:solidFill>
                <a:latin typeface="Poppins" pitchFamily="34" charset="0"/>
                <a:ea typeface="Poppins" pitchFamily="34" charset="-122"/>
                <a:cs typeface="Poppins" pitchFamily="34" charset="-120"/>
              </a:rPr>
              <a:t>Stewardship, Lived Expertise</a:t>
            </a:r>
            <a:endParaRPr lang="en-US" sz="3800" dirty="0"/>
          </a:p>
          <a:p>
            <a:pPr marL="0" indent="0" algn="l">
              <a:lnSpc>
                <a:spcPct val="110000"/>
              </a:lnSpc>
              <a:buNone/>
            </a:pPr>
            <a:r>
              <a:rPr lang="en-US" sz="3800" b="1">
                <a:solidFill>
                  <a:srgbClr val="1E293B"/>
                </a:solidFill>
                <a:latin typeface="Poppins" pitchFamily="34" charset="0"/>
                <a:ea typeface="Poppins" pitchFamily="34" charset="-122"/>
                <a:cs typeface="Poppins" pitchFamily="34" charset="-120"/>
              </a:rPr>
              <a:t>&amp; Human Rights</a:t>
            </a:r>
            <a:endParaRPr lang="en-US" sz="3800" dirty="0"/>
          </a:p>
        </p:txBody>
      </p:sp>
      <p:sp>
        <p:nvSpPr>
          <p:cNvPr id="5" name="Text 3"/>
          <p:cNvSpPr/>
          <p:nvPr/>
        </p:nvSpPr>
        <p:spPr>
          <a:xfrm>
            <a:off x="731520" y="2926080"/>
            <a:ext cx="6400800" cy="822960"/>
          </a:xfrm>
          <a:prstGeom prst="rect">
            <a:avLst/>
          </a:prstGeom>
          <a:noFill/>
          <a:ln/>
        </p:spPr>
        <p:txBody>
          <a:bodyPr wrap="square" lIns="0" tIns="0" rIns="0" bIns="0" rtlCol="0" anchor="ctr"/>
          <a:lstStyle/>
          <a:p>
            <a:pPr marL="0" indent="0" algn="l">
              <a:lnSpc>
                <a:spcPct val="120000"/>
              </a:lnSpc>
              <a:buNone/>
            </a:pPr>
            <a:r>
              <a:rPr lang="en-US" sz="2000" b="1" dirty="0">
                <a:solidFill>
                  <a:srgbClr val="00BEAE"/>
                </a:solidFill>
                <a:latin typeface="Poppins" pitchFamily="34" charset="0"/>
                <a:ea typeface="Poppins" pitchFamily="34" charset="-122"/>
                <a:cs typeface="Poppins" pitchFamily="34" charset="-120"/>
              </a:rPr>
              <a:t>How change actually happens</a:t>
            </a:r>
            <a:endParaRPr lang="en-US" sz="2000" b="1" dirty="0"/>
          </a:p>
          <a:p>
            <a:pPr marL="0" indent="0" algn="l">
              <a:lnSpc>
                <a:spcPct val="120000"/>
              </a:lnSpc>
              <a:buNone/>
            </a:pPr>
            <a:r>
              <a:rPr lang="en-US" sz="2000" b="1" dirty="0">
                <a:solidFill>
                  <a:srgbClr val="00BEAE"/>
                </a:solidFill>
                <a:latin typeface="Poppins" pitchFamily="34" charset="0"/>
                <a:ea typeface="Poppins" pitchFamily="34" charset="-122"/>
                <a:cs typeface="Poppins" pitchFamily="34" charset="-120"/>
              </a:rPr>
              <a:t>through governance levers</a:t>
            </a:r>
            <a:endParaRPr lang="en-US" sz="2000" b="1" dirty="0"/>
          </a:p>
        </p:txBody>
      </p:sp>
      <p:sp>
        <p:nvSpPr>
          <p:cNvPr id="6" name="Text 4"/>
          <p:cNvSpPr/>
          <p:nvPr/>
        </p:nvSpPr>
        <p:spPr>
          <a:xfrm>
            <a:off x="731520" y="4023360"/>
            <a:ext cx="6400800" cy="365760"/>
          </a:xfrm>
          <a:prstGeom prst="rect">
            <a:avLst/>
          </a:prstGeom>
          <a:noFill/>
          <a:ln/>
        </p:spPr>
        <p:txBody>
          <a:bodyPr wrap="square" lIns="0" tIns="0" rIns="0" bIns="0" rtlCol="0" anchor="ctr"/>
          <a:lstStyle/>
          <a:p>
            <a:pPr marL="0" indent="0" algn="l">
              <a:buNone/>
            </a:pPr>
            <a:r>
              <a:rPr lang="en-US" sz="1200">
                <a:solidFill>
                  <a:srgbClr val="00BEAE"/>
                </a:solidFill>
                <a:latin typeface="Poppins" pitchFamily="34" charset="0"/>
                <a:ea typeface="Poppins" pitchFamily="34" charset="-122"/>
                <a:cs typeface="Poppins" pitchFamily="34" charset="-120"/>
              </a:rPr>
              <a:t>Reform Lab 2: Governance &amp; Stewardship Across Systems</a:t>
            </a:r>
            <a:endParaRPr lang="en-US" sz="1200" dirty="0"/>
          </a:p>
        </p:txBody>
      </p:sp>
      <p:pic>
        <p:nvPicPr>
          <p:cNvPr id="1026" name="Picture 2" descr="MHLEPQ logo sqr — Queensland Mental Health Week">
            <a:extLst>
              <a:ext uri="{FF2B5EF4-FFF2-40B4-BE49-F238E27FC236}">
                <a16:creationId xmlns:a16="http://schemas.microsoft.com/office/drawing/2014/main" id="{3B67E6B1-2C91-7C8D-B07E-2F83789CE4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9926" y="3596902"/>
            <a:ext cx="2011680" cy="20116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0F2027"/>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0BEAE"/>
          </a:solidFill>
          <a:ln/>
        </p:spPr>
        <p:txBody>
          <a:bodyPr/>
          <a:lstStyle/>
          <a:p>
            <a:endParaRPr lang="en-AU"/>
          </a:p>
        </p:txBody>
      </p:sp>
      <p:sp>
        <p:nvSpPr>
          <p:cNvPr id="3" name="Shape 1"/>
          <p:cNvSpPr/>
          <p:nvPr/>
        </p:nvSpPr>
        <p:spPr>
          <a:xfrm>
            <a:off x="0" y="5070348"/>
            <a:ext cx="9144000" cy="73152"/>
          </a:xfrm>
          <a:prstGeom prst="rect">
            <a:avLst/>
          </a:prstGeom>
          <a:solidFill>
            <a:srgbClr val="00BEAE"/>
          </a:solidFill>
          <a:ln/>
        </p:spPr>
        <p:txBody>
          <a:bodyPr/>
          <a:lstStyle/>
          <a:p>
            <a:endParaRPr lang="en-AU"/>
          </a:p>
        </p:txBody>
      </p:sp>
      <p:sp>
        <p:nvSpPr>
          <p:cNvPr id="4" name="Text 2"/>
          <p:cNvSpPr/>
          <p:nvPr/>
        </p:nvSpPr>
        <p:spPr>
          <a:xfrm>
            <a:off x="731520" y="548640"/>
            <a:ext cx="7680960" cy="731520"/>
          </a:xfrm>
          <a:prstGeom prst="rect">
            <a:avLst/>
          </a:prstGeom>
          <a:noFill/>
          <a:ln/>
        </p:spPr>
        <p:txBody>
          <a:bodyPr wrap="square" lIns="0" tIns="0" rIns="0" bIns="0" rtlCol="0" anchor="ctr"/>
          <a:lstStyle/>
          <a:p>
            <a:pPr marL="0" indent="0">
              <a:buNone/>
            </a:pPr>
            <a:r>
              <a:rPr lang="en-US" sz="3600" b="1" dirty="0">
                <a:solidFill>
                  <a:srgbClr val="FFFFFF"/>
                </a:solidFill>
                <a:latin typeface="Poppins" pitchFamily="34" charset="0"/>
                <a:cs typeface="Poppins" pitchFamily="34" charset="-120"/>
              </a:rPr>
              <a:t>Driving transformation</a:t>
            </a:r>
            <a:endParaRPr lang="en-US" sz="3600" dirty="0"/>
          </a:p>
        </p:txBody>
      </p:sp>
      <p:sp>
        <p:nvSpPr>
          <p:cNvPr id="5" name="Text 3"/>
          <p:cNvSpPr/>
          <p:nvPr/>
        </p:nvSpPr>
        <p:spPr>
          <a:xfrm>
            <a:off x="731520" y="1463040"/>
            <a:ext cx="7680960" cy="457200"/>
          </a:xfrm>
          <a:prstGeom prst="rect">
            <a:avLst/>
          </a:prstGeom>
          <a:noFill/>
          <a:ln/>
        </p:spPr>
        <p:txBody>
          <a:bodyPr wrap="square" lIns="0" tIns="0" rIns="0" bIns="0" rtlCol="0" anchor="ctr"/>
          <a:lstStyle/>
          <a:p>
            <a:pPr marL="0" indent="0">
              <a:buNone/>
            </a:pPr>
            <a:r>
              <a:rPr lang="en-US" sz="1800" dirty="0">
                <a:solidFill>
                  <a:srgbClr val="00BEAE"/>
                </a:solidFill>
                <a:latin typeface="Poppins" pitchFamily="34" charset="0"/>
                <a:ea typeface="Poppins" pitchFamily="34" charset="-122"/>
                <a:cs typeface="Poppins" pitchFamily="34" charset="-120"/>
              </a:rPr>
              <a:t>Stewardship is </a:t>
            </a:r>
            <a:r>
              <a:rPr lang="en-US" dirty="0">
                <a:solidFill>
                  <a:srgbClr val="00BEAE"/>
                </a:solidFill>
                <a:latin typeface="Poppins" pitchFamily="34" charset="0"/>
                <a:ea typeface="Poppins" pitchFamily="34" charset="-122"/>
                <a:cs typeface="Poppins" pitchFamily="34" charset="-120"/>
              </a:rPr>
              <a:t>about simple (but difficult) steps</a:t>
            </a:r>
            <a:r>
              <a:rPr lang="en-US" sz="1800" dirty="0">
                <a:solidFill>
                  <a:srgbClr val="00BEAE"/>
                </a:solidFill>
                <a:latin typeface="Poppins" pitchFamily="34" charset="0"/>
                <a:ea typeface="Poppins" pitchFamily="34" charset="-122"/>
                <a:cs typeface="Poppins" pitchFamily="34" charset="-120"/>
              </a:rPr>
              <a:t>:</a:t>
            </a:r>
            <a:endParaRPr lang="en-US" sz="1800" dirty="0"/>
          </a:p>
        </p:txBody>
      </p:sp>
      <p:sp>
        <p:nvSpPr>
          <p:cNvPr id="6" name="Text 4"/>
          <p:cNvSpPr/>
          <p:nvPr/>
        </p:nvSpPr>
        <p:spPr>
          <a:xfrm>
            <a:off x="1097280" y="2194560"/>
            <a:ext cx="6858000" cy="1828800"/>
          </a:xfrm>
          <a:prstGeom prst="rect">
            <a:avLst/>
          </a:prstGeom>
          <a:noFill/>
          <a:ln/>
        </p:spPr>
        <p:txBody>
          <a:bodyPr wrap="square" lIns="0" tIns="0" rIns="0" bIns="0" rtlCol="0" anchor="ctr"/>
          <a:lstStyle/>
          <a:p>
            <a:pPr marL="342900" indent="-342900">
              <a:spcAft>
                <a:spcPts val="1400"/>
              </a:spcAft>
              <a:buSzPct val="100000"/>
              <a:buChar char="•"/>
            </a:pPr>
            <a:r>
              <a:rPr lang="en-US" sz="2200">
                <a:solidFill>
                  <a:srgbClr val="FFFFFF"/>
                </a:solidFill>
                <a:latin typeface="Poppins" pitchFamily="34" charset="0"/>
                <a:ea typeface="Poppins" pitchFamily="34" charset="-122"/>
                <a:cs typeface="Poppins" pitchFamily="34" charset="-120"/>
              </a:rPr>
              <a:t>Setting the right purpose</a:t>
            </a:r>
            <a:endParaRPr lang="en-US" sz="2200" dirty="0"/>
          </a:p>
          <a:p>
            <a:pPr marL="342900" indent="-342900">
              <a:spcAft>
                <a:spcPts val="1400"/>
              </a:spcAft>
              <a:buSzPct val="100000"/>
              <a:buChar char="•"/>
            </a:pPr>
            <a:r>
              <a:rPr lang="en-US" sz="2200">
                <a:solidFill>
                  <a:srgbClr val="FFFFFF"/>
                </a:solidFill>
                <a:latin typeface="Poppins" pitchFamily="34" charset="0"/>
                <a:ea typeface="Poppins" pitchFamily="34" charset="-122"/>
                <a:cs typeface="Poppins" pitchFamily="34" charset="-120"/>
              </a:rPr>
              <a:t>Putting the right people in the right roles</a:t>
            </a:r>
            <a:endParaRPr lang="en-US" sz="2200" dirty="0"/>
          </a:p>
          <a:p>
            <a:pPr marL="342900" indent="-342900">
              <a:spcAft>
                <a:spcPts val="1400"/>
              </a:spcAft>
              <a:buSzPct val="100000"/>
              <a:buChar char="•"/>
            </a:pPr>
            <a:r>
              <a:rPr lang="en-US" sz="2200">
                <a:solidFill>
                  <a:srgbClr val="FFFFFF"/>
                </a:solidFill>
                <a:latin typeface="Poppins" pitchFamily="34" charset="0"/>
                <a:ea typeface="Poppins" pitchFamily="34" charset="-122"/>
                <a:cs typeface="Poppins" pitchFamily="34" charset="-120"/>
              </a:rPr>
              <a:t>Ensuring resources follow what matters</a:t>
            </a:r>
            <a:endParaRPr lang="en-US" sz="2200" dirty="0"/>
          </a:p>
        </p:txBody>
      </p:sp>
      <p:sp>
        <p:nvSpPr>
          <p:cNvPr id="7" name="Text 5"/>
          <p:cNvSpPr/>
          <p:nvPr/>
        </p:nvSpPr>
        <p:spPr>
          <a:xfrm>
            <a:off x="731520" y="4114800"/>
            <a:ext cx="7680960" cy="457200"/>
          </a:xfrm>
          <a:prstGeom prst="rect">
            <a:avLst/>
          </a:prstGeom>
          <a:noFill/>
          <a:ln/>
        </p:spPr>
        <p:txBody>
          <a:bodyPr wrap="square" lIns="0" tIns="0" rIns="0" bIns="0" rtlCol="0" anchor="ctr"/>
          <a:lstStyle/>
          <a:p>
            <a:pPr marL="0" indent="0">
              <a:buNone/>
            </a:pPr>
            <a:r>
              <a:rPr lang="en-US" sz="2000" b="1" dirty="0">
                <a:solidFill>
                  <a:srgbClr val="00BEAE"/>
                </a:solidFill>
                <a:latin typeface="Poppins" pitchFamily="34" charset="0"/>
                <a:ea typeface="Poppins" pitchFamily="34" charset="-122"/>
                <a:cs typeface="Poppins" pitchFamily="34" charset="-120"/>
              </a:rPr>
              <a:t>That's how reform becomes real.</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731520" y="274320"/>
            <a:ext cx="7680960" cy="457200"/>
          </a:xfrm>
          <a:prstGeom prst="rect">
            <a:avLst/>
          </a:prstGeom>
          <a:noFill/>
          <a:ln/>
        </p:spPr>
        <p:txBody>
          <a:bodyPr wrap="square" lIns="0" tIns="0" rIns="0" bIns="0" rtlCol="0" anchor="ctr"/>
          <a:lstStyle/>
          <a:p>
            <a:pPr marL="0" indent="0">
              <a:buNone/>
            </a:pPr>
            <a:r>
              <a:rPr lang="en-US" sz="2800" b="1">
                <a:solidFill>
                  <a:srgbClr val="1E293B"/>
                </a:solidFill>
                <a:latin typeface="Poppins" pitchFamily="34" charset="0"/>
                <a:ea typeface="Poppins" pitchFamily="34" charset="-122"/>
                <a:cs typeface="Poppins" pitchFamily="34" charset="-120"/>
              </a:rPr>
              <a:t>Where Our System Struggles</a:t>
            </a:r>
            <a:endParaRPr lang="en-US" sz="2800"/>
          </a:p>
        </p:txBody>
      </p:sp>
      <p:sp>
        <p:nvSpPr>
          <p:cNvPr id="3" name="Shape 1"/>
          <p:cNvSpPr/>
          <p:nvPr/>
        </p:nvSpPr>
        <p:spPr>
          <a:xfrm>
            <a:off x="731520" y="1036320"/>
            <a:ext cx="1783080" cy="1371600"/>
          </a:xfrm>
          <a:prstGeom prst="rect">
            <a:avLst/>
          </a:prstGeom>
          <a:solidFill>
            <a:srgbClr val="F0FAF8"/>
          </a:solidFill>
          <a:ln/>
          <a:effectLst>
            <a:outerShdw blurRad="50800" dist="25400" dir="8100000" algn="bl" rotWithShape="0">
              <a:srgbClr val="000000">
                <a:alpha val="8000"/>
              </a:srgbClr>
            </a:outerShdw>
          </a:effectLst>
        </p:spPr>
        <p:txBody>
          <a:bodyPr/>
          <a:lstStyle/>
          <a:p>
            <a:endParaRPr lang="en-AU"/>
          </a:p>
        </p:txBody>
      </p:sp>
      <p:sp>
        <p:nvSpPr>
          <p:cNvPr id="4" name="Text 2"/>
          <p:cNvSpPr/>
          <p:nvPr/>
        </p:nvSpPr>
        <p:spPr>
          <a:xfrm>
            <a:off x="731520" y="1127760"/>
            <a:ext cx="1783080" cy="457200"/>
          </a:xfrm>
          <a:prstGeom prst="rect">
            <a:avLst/>
          </a:prstGeom>
          <a:noFill/>
          <a:ln/>
        </p:spPr>
        <p:txBody>
          <a:bodyPr wrap="square" lIns="0" tIns="0" rIns="0" bIns="0" rtlCol="0" anchor="ctr"/>
          <a:lstStyle/>
          <a:p>
            <a:pPr marL="0" indent="0" algn="ctr">
              <a:buNone/>
            </a:pPr>
            <a:r>
              <a:rPr lang="en-US" sz="3200" b="1">
                <a:solidFill>
                  <a:srgbClr val="FF6B6B"/>
                </a:solidFill>
                <a:latin typeface="Poppins" pitchFamily="34" charset="0"/>
                <a:ea typeface="Poppins" pitchFamily="34" charset="-122"/>
                <a:cs typeface="Poppins" pitchFamily="34" charset="-120"/>
              </a:rPr>
              <a:t>50%</a:t>
            </a:r>
            <a:endParaRPr lang="en-US" sz="3200"/>
          </a:p>
        </p:txBody>
      </p:sp>
      <p:sp>
        <p:nvSpPr>
          <p:cNvPr id="5" name="Text 3"/>
          <p:cNvSpPr/>
          <p:nvPr/>
        </p:nvSpPr>
        <p:spPr>
          <a:xfrm>
            <a:off x="822960" y="1584960"/>
            <a:ext cx="1600200" cy="640080"/>
          </a:xfrm>
          <a:prstGeom prst="rect">
            <a:avLst/>
          </a:prstGeom>
          <a:noFill/>
          <a:ln/>
        </p:spPr>
        <p:txBody>
          <a:bodyPr wrap="square" lIns="0" tIns="0" rIns="0" bIns="0" rtlCol="0" anchor="t"/>
          <a:lstStyle/>
          <a:p>
            <a:pPr marL="0" indent="0" algn="ctr">
              <a:lnSpc>
                <a:spcPct val="120000"/>
              </a:lnSpc>
              <a:buNone/>
            </a:pPr>
            <a:r>
              <a:rPr lang="en-US" sz="1100">
                <a:solidFill>
                  <a:srgbClr val="64748B"/>
                </a:solidFill>
                <a:latin typeface="Poppins" pitchFamily="34" charset="0"/>
                <a:ea typeface="Poppins" pitchFamily="34" charset="-122"/>
                <a:cs typeface="Poppins" pitchFamily="34" charset="-120"/>
              </a:rPr>
              <a:t>Rise in involuntary treatment since 2016</a:t>
            </a:r>
            <a:endParaRPr lang="en-US" sz="1100"/>
          </a:p>
        </p:txBody>
      </p:sp>
      <p:sp>
        <p:nvSpPr>
          <p:cNvPr id="6" name="Shape 4"/>
          <p:cNvSpPr/>
          <p:nvPr/>
        </p:nvSpPr>
        <p:spPr>
          <a:xfrm>
            <a:off x="2697480" y="1036320"/>
            <a:ext cx="1783080" cy="1371600"/>
          </a:xfrm>
          <a:prstGeom prst="rect">
            <a:avLst/>
          </a:prstGeom>
          <a:solidFill>
            <a:srgbClr val="F0FAF8"/>
          </a:solidFill>
          <a:ln/>
          <a:effectLst>
            <a:outerShdw blurRad="50800" dist="25400" dir="8100000" algn="bl" rotWithShape="0">
              <a:srgbClr val="000000">
                <a:alpha val="8000"/>
              </a:srgbClr>
            </a:outerShdw>
          </a:effectLst>
        </p:spPr>
        <p:txBody>
          <a:bodyPr/>
          <a:lstStyle/>
          <a:p>
            <a:endParaRPr lang="en-AU"/>
          </a:p>
        </p:txBody>
      </p:sp>
      <p:sp>
        <p:nvSpPr>
          <p:cNvPr id="7" name="Text 5"/>
          <p:cNvSpPr/>
          <p:nvPr/>
        </p:nvSpPr>
        <p:spPr>
          <a:xfrm>
            <a:off x="2697480" y="1127760"/>
            <a:ext cx="1783080" cy="457200"/>
          </a:xfrm>
          <a:prstGeom prst="rect">
            <a:avLst/>
          </a:prstGeom>
          <a:noFill/>
          <a:ln/>
        </p:spPr>
        <p:txBody>
          <a:bodyPr wrap="square" lIns="0" tIns="0" rIns="0" bIns="0" rtlCol="0" anchor="ctr"/>
          <a:lstStyle/>
          <a:p>
            <a:pPr marL="0" indent="0" algn="ctr">
              <a:buNone/>
            </a:pPr>
            <a:r>
              <a:rPr lang="en-US" sz="3200" b="1">
                <a:solidFill>
                  <a:srgbClr val="00BEAE"/>
                </a:solidFill>
                <a:latin typeface="Poppins" pitchFamily="34" charset="0"/>
                <a:ea typeface="Poppins" pitchFamily="34" charset="-122"/>
                <a:cs typeface="Poppins" pitchFamily="34" charset="-120"/>
              </a:rPr>
              <a:t>4.7%</a:t>
            </a:r>
            <a:endParaRPr lang="en-US" sz="3200"/>
          </a:p>
        </p:txBody>
      </p:sp>
      <p:sp>
        <p:nvSpPr>
          <p:cNvPr id="8" name="Text 6"/>
          <p:cNvSpPr/>
          <p:nvPr/>
        </p:nvSpPr>
        <p:spPr>
          <a:xfrm>
            <a:off x="2788920" y="1584960"/>
            <a:ext cx="1600200" cy="640080"/>
          </a:xfrm>
          <a:prstGeom prst="rect">
            <a:avLst/>
          </a:prstGeom>
          <a:noFill/>
          <a:ln/>
        </p:spPr>
        <p:txBody>
          <a:bodyPr wrap="square" lIns="0" tIns="0" rIns="0" bIns="0" rtlCol="0" anchor="t"/>
          <a:lstStyle/>
          <a:p>
            <a:pPr marL="0" indent="0" algn="ctr">
              <a:lnSpc>
                <a:spcPct val="120000"/>
              </a:lnSpc>
              <a:buNone/>
            </a:pPr>
            <a:r>
              <a:rPr lang="en-US" sz="1100">
                <a:solidFill>
                  <a:srgbClr val="64748B"/>
                </a:solidFill>
                <a:latin typeface="Poppins" pitchFamily="34" charset="0"/>
                <a:ea typeface="Poppins" pitchFamily="34" charset="-122"/>
                <a:cs typeface="Poppins" pitchFamily="34" charset="-120"/>
              </a:rPr>
              <a:t>Of spending goes to community NGO services</a:t>
            </a:r>
            <a:endParaRPr lang="en-US" sz="1100"/>
          </a:p>
        </p:txBody>
      </p:sp>
      <p:sp>
        <p:nvSpPr>
          <p:cNvPr id="9" name="Shape 7"/>
          <p:cNvSpPr/>
          <p:nvPr/>
        </p:nvSpPr>
        <p:spPr>
          <a:xfrm>
            <a:off x="4663440" y="1036320"/>
            <a:ext cx="1783080" cy="1371600"/>
          </a:xfrm>
          <a:prstGeom prst="rect">
            <a:avLst/>
          </a:prstGeom>
          <a:solidFill>
            <a:srgbClr val="F0FAF8"/>
          </a:solidFill>
          <a:ln/>
          <a:effectLst>
            <a:outerShdw blurRad="50800" dist="25400" dir="8100000" algn="bl" rotWithShape="0">
              <a:srgbClr val="000000">
                <a:alpha val="8000"/>
              </a:srgbClr>
            </a:outerShdw>
          </a:effectLst>
        </p:spPr>
        <p:txBody>
          <a:bodyPr/>
          <a:lstStyle/>
          <a:p>
            <a:endParaRPr lang="en-AU"/>
          </a:p>
        </p:txBody>
      </p:sp>
      <p:sp>
        <p:nvSpPr>
          <p:cNvPr id="10" name="Text 8"/>
          <p:cNvSpPr/>
          <p:nvPr/>
        </p:nvSpPr>
        <p:spPr>
          <a:xfrm>
            <a:off x="4663440" y="1127760"/>
            <a:ext cx="1783080" cy="457200"/>
          </a:xfrm>
          <a:prstGeom prst="rect">
            <a:avLst/>
          </a:prstGeom>
          <a:noFill/>
          <a:ln/>
        </p:spPr>
        <p:txBody>
          <a:bodyPr wrap="square" lIns="0" tIns="0" rIns="0" bIns="0" rtlCol="0" anchor="ctr"/>
          <a:lstStyle/>
          <a:p>
            <a:pPr marL="0" indent="0" algn="ctr">
              <a:buNone/>
            </a:pPr>
            <a:r>
              <a:rPr lang="en-US" sz="3200" b="1">
                <a:solidFill>
                  <a:srgbClr val="009E91"/>
                </a:solidFill>
                <a:latin typeface="Poppins" pitchFamily="34" charset="0"/>
                <a:ea typeface="Poppins" pitchFamily="34" charset="-122"/>
                <a:cs typeface="Poppins" pitchFamily="34" charset="-120"/>
              </a:rPr>
              <a:t>6%</a:t>
            </a:r>
            <a:endParaRPr lang="en-US" sz="3200"/>
          </a:p>
        </p:txBody>
      </p:sp>
      <p:sp>
        <p:nvSpPr>
          <p:cNvPr id="11" name="Text 9"/>
          <p:cNvSpPr/>
          <p:nvPr/>
        </p:nvSpPr>
        <p:spPr>
          <a:xfrm>
            <a:off x="4754880" y="1584960"/>
            <a:ext cx="1600200" cy="640080"/>
          </a:xfrm>
          <a:prstGeom prst="rect">
            <a:avLst/>
          </a:prstGeom>
          <a:noFill/>
          <a:ln/>
        </p:spPr>
        <p:txBody>
          <a:bodyPr wrap="square" lIns="0" tIns="0" rIns="0" bIns="0" rtlCol="0" anchor="t"/>
          <a:lstStyle/>
          <a:p>
            <a:pPr marL="0" indent="0" algn="ctr">
              <a:lnSpc>
                <a:spcPct val="120000"/>
              </a:lnSpc>
              <a:buNone/>
            </a:pPr>
            <a:r>
              <a:rPr lang="en-US" sz="1100">
                <a:solidFill>
                  <a:srgbClr val="64748B"/>
                </a:solidFill>
                <a:latin typeface="Poppins" pitchFamily="34" charset="0"/>
                <a:ea typeface="Poppins" pitchFamily="34" charset="-122"/>
                <a:cs typeface="Poppins" pitchFamily="34" charset="-120"/>
              </a:rPr>
              <a:t>Of complaints to the Ombudsman are mental health</a:t>
            </a:r>
            <a:endParaRPr lang="en-US" sz="1100"/>
          </a:p>
        </p:txBody>
      </p:sp>
      <p:sp>
        <p:nvSpPr>
          <p:cNvPr id="14" name="Shape 13"/>
          <p:cNvSpPr/>
          <p:nvPr/>
        </p:nvSpPr>
        <p:spPr>
          <a:xfrm>
            <a:off x="6629400" y="1036320"/>
            <a:ext cx="1783080" cy="1371600"/>
          </a:xfrm>
          <a:prstGeom prst="rect">
            <a:avLst/>
          </a:prstGeom>
          <a:solidFill>
            <a:srgbClr val="F0FAF8"/>
          </a:solidFill>
          <a:ln/>
          <a:effectLst>
            <a:outerShdw blurRad="50800" dist="25400" dir="8100000" algn="bl" rotWithShape="0">
              <a:srgbClr val="000000">
                <a:alpha val="8000"/>
              </a:srgbClr>
            </a:outerShdw>
          </a:effectLst>
        </p:spPr>
        <p:txBody>
          <a:bodyPr/>
          <a:lstStyle/>
          <a:p>
            <a:endParaRPr lang="en-AU"/>
          </a:p>
        </p:txBody>
      </p:sp>
      <p:sp>
        <p:nvSpPr>
          <p:cNvPr id="15" name="Text 14"/>
          <p:cNvSpPr/>
          <p:nvPr/>
        </p:nvSpPr>
        <p:spPr>
          <a:xfrm>
            <a:off x="6629400" y="1127760"/>
            <a:ext cx="1783080" cy="457200"/>
          </a:xfrm>
          <a:prstGeom prst="rect">
            <a:avLst/>
          </a:prstGeom>
          <a:noFill/>
          <a:ln/>
        </p:spPr>
        <p:txBody>
          <a:bodyPr wrap="square" lIns="0" tIns="0" rIns="0" bIns="0" rtlCol="0" anchor="ctr"/>
          <a:lstStyle/>
          <a:p>
            <a:pPr marL="0" indent="0" algn="ctr">
              <a:buNone/>
            </a:pPr>
            <a:r>
              <a:rPr lang="en-US" sz="3200" b="1">
                <a:solidFill>
                  <a:srgbClr val="E67E22"/>
                </a:solidFill>
                <a:latin typeface="Poppins" pitchFamily="34" charset="0"/>
                <a:ea typeface="Poppins" pitchFamily="34" charset="-122"/>
                <a:cs typeface="Poppins" pitchFamily="34" charset="-120"/>
              </a:rPr>
              <a:t>2nd</a:t>
            </a:r>
            <a:endParaRPr lang="en-US" sz="3200"/>
          </a:p>
        </p:txBody>
      </p:sp>
      <p:sp>
        <p:nvSpPr>
          <p:cNvPr id="16" name="Text 15"/>
          <p:cNvSpPr/>
          <p:nvPr/>
        </p:nvSpPr>
        <p:spPr>
          <a:xfrm>
            <a:off x="6720840" y="1584960"/>
            <a:ext cx="1600200" cy="640080"/>
          </a:xfrm>
          <a:prstGeom prst="rect">
            <a:avLst/>
          </a:prstGeom>
          <a:noFill/>
          <a:ln/>
        </p:spPr>
        <p:txBody>
          <a:bodyPr wrap="square" lIns="0" tIns="0" rIns="0" bIns="0" rtlCol="0" anchor="t"/>
          <a:lstStyle/>
          <a:p>
            <a:pPr marL="0" indent="0" algn="ctr">
              <a:lnSpc>
                <a:spcPct val="120000"/>
              </a:lnSpc>
              <a:buNone/>
            </a:pPr>
            <a:r>
              <a:rPr lang="en-US" sz="1100">
                <a:solidFill>
                  <a:srgbClr val="64748B"/>
                </a:solidFill>
                <a:latin typeface="Poppins" pitchFamily="34" charset="0"/>
                <a:ea typeface="Poppins" pitchFamily="34" charset="-122"/>
                <a:cs typeface="Poppins" pitchFamily="34" charset="-120"/>
              </a:rPr>
              <a:t>Highest rates of mental health ED presentations nationally</a:t>
            </a:r>
            <a:endParaRPr lang="en-US" sz="1100"/>
          </a:p>
        </p:txBody>
      </p:sp>
      <p:sp>
        <p:nvSpPr>
          <p:cNvPr id="17" name="Text 16"/>
          <p:cNvSpPr/>
          <p:nvPr/>
        </p:nvSpPr>
        <p:spPr>
          <a:xfrm>
            <a:off x="731520" y="2743200"/>
            <a:ext cx="7680960" cy="365760"/>
          </a:xfrm>
          <a:prstGeom prst="rect">
            <a:avLst/>
          </a:prstGeom>
          <a:noFill/>
          <a:ln/>
        </p:spPr>
        <p:txBody>
          <a:bodyPr wrap="square" lIns="0" tIns="0" rIns="0" bIns="0" rtlCol="0" anchor="b"/>
          <a:lstStyle/>
          <a:p>
            <a:pPr marL="0" indent="0" algn="l">
              <a:buNone/>
            </a:pPr>
            <a:r>
              <a:rPr lang="en-US" sz="1400" b="1" dirty="0">
                <a:solidFill>
                  <a:srgbClr val="1E293B"/>
                </a:solidFill>
                <a:latin typeface="Poppins" pitchFamily="34" charset="0"/>
                <a:ea typeface="Poppins" pitchFamily="34" charset="-122"/>
                <a:cs typeface="Poppins" pitchFamily="34" charset="-120"/>
              </a:rPr>
              <a:t>NGO Expenditure Increase Post-Levy</a:t>
            </a:r>
            <a:endParaRPr lang="en-US" sz="1400" dirty="0"/>
          </a:p>
        </p:txBody>
      </p:sp>
      <p:sp>
        <p:nvSpPr>
          <p:cNvPr id="18" name="Text 17"/>
          <p:cNvSpPr/>
          <p:nvPr/>
        </p:nvSpPr>
        <p:spPr>
          <a:xfrm>
            <a:off x="731520" y="3200400"/>
            <a:ext cx="1554480" cy="365760"/>
          </a:xfrm>
          <a:prstGeom prst="rect">
            <a:avLst/>
          </a:prstGeom>
          <a:noFill/>
          <a:ln/>
        </p:spPr>
        <p:txBody>
          <a:bodyPr wrap="square" lIns="0" tIns="0" rIns="0" bIns="0" rtlCol="0" anchor="ctr"/>
          <a:lstStyle/>
          <a:p>
            <a:pPr marL="0" indent="0" algn="l">
              <a:buNone/>
            </a:pPr>
            <a:r>
              <a:rPr lang="en-US" sz="1200" b="1">
                <a:solidFill>
                  <a:srgbClr val="1E293B"/>
                </a:solidFill>
                <a:latin typeface="Poppins" pitchFamily="34" charset="0"/>
                <a:ea typeface="Poppins" pitchFamily="34" charset="-122"/>
                <a:cs typeface="Poppins" pitchFamily="34" charset="-120"/>
              </a:rPr>
              <a:t>Victoria</a:t>
            </a:r>
            <a:endParaRPr lang="en-US" sz="1200"/>
          </a:p>
        </p:txBody>
      </p:sp>
      <p:sp>
        <p:nvSpPr>
          <p:cNvPr id="19" name="Shape 18"/>
          <p:cNvSpPr/>
          <p:nvPr/>
        </p:nvSpPr>
        <p:spPr>
          <a:xfrm>
            <a:off x="2286000" y="3200400"/>
            <a:ext cx="5852160" cy="365760"/>
          </a:xfrm>
          <a:prstGeom prst="roundRect">
            <a:avLst>
              <a:gd name="adj" fmla="val 16667"/>
            </a:avLst>
          </a:prstGeom>
          <a:solidFill>
            <a:srgbClr val="00BEAE"/>
          </a:solidFill>
          <a:ln>
            <a:noFill/>
          </a:ln>
        </p:spPr>
        <p:txBody>
          <a:bodyPr wrap="square" lIns="91440" tIns="0" rIns="91440" bIns="0" rtlCol="0" anchor="ctr"/>
          <a:lstStyle/>
          <a:p>
            <a:pPr marL="0" indent="0" algn="r">
              <a:buNone/>
            </a:pPr>
            <a:r>
              <a:rPr lang="en-US" sz="1400" b="1">
                <a:solidFill>
                  <a:srgbClr val="FFFFFF"/>
                </a:solidFill>
                <a:latin typeface="Poppins" pitchFamily="34" charset="0"/>
                <a:ea typeface="Poppins" pitchFamily="34" charset="-122"/>
                <a:cs typeface="Poppins" pitchFamily="34" charset="-120"/>
              </a:rPr>
              <a:t>184%</a:t>
            </a:r>
            <a:endParaRPr lang="en-US" sz="1400"/>
          </a:p>
        </p:txBody>
      </p:sp>
      <p:sp>
        <p:nvSpPr>
          <p:cNvPr id="20" name="Text 19"/>
          <p:cNvSpPr/>
          <p:nvPr/>
        </p:nvSpPr>
        <p:spPr>
          <a:xfrm>
            <a:off x="731520" y="3657600"/>
            <a:ext cx="1554480" cy="365760"/>
          </a:xfrm>
          <a:prstGeom prst="rect">
            <a:avLst/>
          </a:prstGeom>
          <a:noFill/>
          <a:ln/>
        </p:spPr>
        <p:txBody>
          <a:bodyPr wrap="square" lIns="0" tIns="0" rIns="0" bIns="0" rtlCol="0" anchor="ctr"/>
          <a:lstStyle/>
          <a:p>
            <a:pPr marL="0" indent="0" algn="l">
              <a:buNone/>
            </a:pPr>
            <a:r>
              <a:rPr lang="en-US" sz="1200" b="1">
                <a:solidFill>
                  <a:srgbClr val="1E293B"/>
                </a:solidFill>
                <a:latin typeface="Poppins" pitchFamily="34" charset="0"/>
                <a:ea typeface="Poppins" pitchFamily="34" charset="-122"/>
                <a:cs typeface="Poppins" pitchFamily="34" charset="-120"/>
              </a:rPr>
              <a:t>Queensland</a:t>
            </a:r>
            <a:endParaRPr lang="en-US" sz="1200"/>
          </a:p>
        </p:txBody>
      </p:sp>
      <p:sp>
        <p:nvSpPr>
          <p:cNvPr id="21" name="Shape 20"/>
          <p:cNvSpPr/>
          <p:nvPr/>
        </p:nvSpPr>
        <p:spPr>
          <a:xfrm>
            <a:off x="2286000" y="3657600"/>
            <a:ext cx="548640" cy="365760"/>
          </a:xfrm>
          <a:prstGeom prst="roundRect">
            <a:avLst>
              <a:gd name="adj" fmla="val 16667"/>
            </a:avLst>
          </a:prstGeom>
          <a:solidFill>
            <a:srgbClr val="FF6B6B"/>
          </a:solidFill>
          <a:ln>
            <a:noFill/>
          </a:ln>
        </p:spPr>
        <p:txBody>
          <a:bodyPr wrap="square" lIns="0" tIns="0" rIns="0" bIns="0" rtlCol="0" anchor="ctr"/>
          <a:lstStyle/>
          <a:p>
            <a:endParaRPr lang="en-US"/>
          </a:p>
        </p:txBody>
      </p:sp>
      <p:sp>
        <p:nvSpPr>
          <p:cNvPr id="22" name="Text 21"/>
          <p:cNvSpPr/>
          <p:nvPr/>
        </p:nvSpPr>
        <p:spPr>
          <a:xfrm>
            <a:off x="2926080" y="3657600"/>
            <a:ext cx="914400" cy="365760"/>
          </a:xfrm>
          <a:prstGeom prst="rect">
            <a:avLst/>
          </a:prstGeom>
          <a:noFill/>
          <a:ln/>
        </p:spPr>
        <p:txBody>
          <a:bodyPr wrap="square" lIns="91440" tIns="0" rIns="0" bIns="0" rtlCol="0" anchor="ctr"/>
          <a:lstStyle/>
          <a:p>
            <a:pPr marL="0" indent="0" algn="l">
              <a:buNone/>
            </a:pPr>
            <a:r>
              <a:rPr lang="en-US" sz="1400" b="1">
                <a:solidFill>
                  <a:srgbClr val="FF6B6B"/>
                </a:solidFill>
                <a:latin typeface="Poppins" pitchFamily="34" charset="0"/>
                <a:ea typeface="Poppins" pitchFamily="34" charset="-122"/>
                <a:cs typeface="Poppins" pitchFamily="34" charset="-120"/>
              </a:rPr>
              <a:t>11%</a:t>
            </a:r>
            <a:endParaRPr lang="en-US" sz="1400"/>
          </a:p>
        </p:txBody>
      </p:sp>
      <p:sp>
        <p:nvSpPr>
          <p:cNvPr id="13" name="Text 11"/>
          <p:cNvSpPr/>
          <p:nvPr/>
        </p:nvSpPr>
        <p:spPr>
          <a:xfrm>
            <a:off x="731520" y="4206240"/>
            <a:ext cx="7680960" cy="640080"/>
          </a:xfrm>
          <a:prstGeom prst="rect">
            <a:avLst/>
          </a:prstGeom>
          <a:noFill/>
          <a:ln/>
        </p:spPr>
        <p:txBody>
          <a:bodyPr wrap="square" lIns="0" tIns="0" rIns="0" bIns="0" rtlCol="0" anchor="t"/>
          <a:lstStyle/>
          <a:p>
            <a:pPr marL="0" indent="0" algn="l">
              <a:buNone/>
            </a:pPr>
            <a:r>
              <a:rPr lang="en-US" sz="1100">
                <a:solidFill>
                  <a:srgbClr val="64748B"/>
                </a:solidFill>
                <a:latin typeface="Poppins" pitchFamily="34" charset="0"/>
                <a:ea typeface="Poppins" pitchFamily="34" charset="-122"/>
                <a:cs typeface="Poppins" pitchFamily="34" charset="-120"/>
              </a:rPr>
              <a:t>Victoria’s increased expenditure on NGOs increased by </a:t>
            </a:r>
            <a:r>
              <a:rPr lang="en-US" sz="1100" b="1">
                <a:solidFill>
                  <a:srgbClr val="1E293B"/>
                </a:solidFill>
                <a:latin typeface="Poppins" pitchFamily="34" charset="0"/>
                <a:cs typeface="Poppins" pitchFamily="34" charset="-120"/>
              </a:rPr>
              <a:t>184% in the 2 years</a:t>
            </a:r>
            <a:r>
              <a:rPr lang="en-US" sz="1100">
                <a:solidFill>
                  <a:srgbClr val="64748B"/>
                </a:solidFill>
                <a:latin typeface="Poppins" pitchFamily="34" charset="0"/>
                <a:cs typeface="Poppins" pitchFamily="34" charset="-120"/>
              </a:rPr>
              <a:t> following the levy. It has increased </a:t>
            </a:r>
            <a:r>
              <a:rPr lang="en-US" sz="1100" b="1">
                <a:solidFill>
                  <a:srgbClr val="1E293B"/>
                </a:solidFill>
                <a:latin typeface="Poppins" pitchFamily="34" charset="0"/>
                <a:cs typeface="Poppins" pitchFamily="34" charset="-120"/>
              </a:rPr>
              <a:t>11% in Queensland.</a:t>
            </a:r>
            <a:endParaRPr lang="en-US" sz="110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F2027"/>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buNone/>
            </a:pPr>
            <a:r>
              <a:rPr lang="en-US" sz="3200" b="1">
                <a:solidFill>
                  <a:srgbClr val="FFFFFF"/>
                </a:solidFill>
                <a:latin typeface="Poppins" pitchFamily="34" charset="0"/>
                <a:ea typeface="Poppins" pitchFamily="34" charset="-122"/>
                <a:cs typeface="Poppins" pitchFamily="34" charset="-120"/>
              </a:rPr>
              <a:t>What This Tells Us</a:t>
            </a:r>
            <a:endParaRPr lang="en-US" sz="3200" dirty="0"/>
          </a:p>
        </p:txBody>
      </p:sp>
      <p:sp>
        <p:nvSpPr>
          <p:cNvPr id="3" name="Shape 1"/>
          <p:cNvSpPr/>
          <p:nvPr/>
        </p:nvSpPr>
        <p:spPr>
          <a:xfrm>
            <a:off x="960120" y="1481328"/>
            <a:ext cx="594360" cy="594360"/>
          </a:xfrm>
          <a:prstGeom prst="ellipse">
            <a:avLst/>
          </a:prstGeom>
          <a:solidFill>
            <a:srgbClr val="1E3A4A"/>
          </a:solidFill>
          <a:ln/>
        </p:spPr>
        <p:txBody>
          <a:bodyPr/>
          <a:lstStyle/>
          <a:p>
            <a:endParaRPr lang="en-AU"/>
          </a:p>
        </p:txBody>
      </p:sp>
      <p:pic>
        <p:nvPicPr>
          <p:cNvPr id="4" name="Image 0" descr="preencoded.png"/>
          <p:cNvPicPr>
            <a:picLocks noChangeAspect="1"/>
          </p:cNvPicPr>
          <p:nvPr/>
        </p:nvPicPr>
        <p:blipFill>
          <a:blip r:embed="rId3"/>
          <a:stretch>
            <a:fillRect/>
          </a:stretch>
        </p:blipFill>
        <p:spPr>
          <a:xfrm>
            <a:off x="1033272" y="1554480"/>
            <a:ext cx="457200" cy="457200"/>
          </a:xfrm>
          <a:prstGeom prst="rect">
            <a:avLst/>
          </a:prstGeom>
        </p:spPr>
      </p:pic>
      <p:sp>
        <p:nvSpPr>
          <p:cNvPr id="5" name="Text 2"/>
          <p:cNvSpPr/>
          <p:nvPr/>
        </p:nvSpPr>
        <p:spPr>
          <a:xfrm>
            <a:off x="1920240" y="1463040"/>
            <a:ext cx="5943600" cy="640080"/>
          </a:xfrm>
          <a:prstGeom prst="rect">
            <a:avLst/>
          </a:prstGeom>
          <a:noFill/>
          <a:ln/>
        </p:spPr>
        <p:txBody>
          <a:bodyPr wrap="square" lIns="0" tIns="0" rIns="0" bIns="0" rtlCol="0" anchor="ctr"/>
          <a:lstStyle/>
          <a:p>
            <a:pPr marL="0" indent="0">
              <a:lnSpc>
                <a:spcPct val="120000"/>
              </a:lnSpc>
              <a:buNone/>
            </a:pPr>
            <a:r>
              <a:rPr lang="en-US" sz="1800" dirty="0">
                <a:solidFill>
                  <a:srgbClr val="FFFFFF"/>
                </a:solidFill>
                <a:latin typeface="Poppins" pitchFamily="34" charset="0"/>
                <a:ea typeface="Poppins" pitchFamily="34" charset="-122"/>
                <a:cs typeface="Poppins" pitchFamily="34" charset="-120"/>
              </a:rPr>
              <a:t>Lived experience isn’t adequately shaping decisions</a:t>
            </a:r>
            <a:endParaRPr lang="en-US" sz="1800" dirty="0"/>
          </a:p>
        </p:txBody>
      </p:sp>
      <p:sp>
        <p:nvSpPr>
          <p:cNvPr id="6" name="Shape 3"/>
          <p:cNvSpPr/>
          <p:nvPr/>
        </p:nvSpPr>
        <p:spPr>
          <a:xfrm>
            <a:off x="960120" y="2532888"/>
            <a:ext cx="594360" cy="594360"/>
          </a:xfrm>
          <a:prstGeom prst="ellipse">
            <a:avLst/>
          </a:prstGeom>
          <a:solidFill>
            <a:srgbClr val="1E3A4A"/>
          </a:solidFill>
          <a:ln/>
        </p:spPr>
        <p:txBody>
          <a:bodyPr/>
          <a:lstStyle/>
          <a:p>
            <a:endParaRPr lang="en-AU"/>
          </a:p>
        </p:txBody>
      </p:sp>
      <p:pic>
        <p:nvPicPr>
          <p:cNvPr id="7" name="Image 1" descr="preencoded.png"/>
          <p:cNvPicPr>
            <a:picLocks noChangeAspect="1"/>
          </p:cNvPicPr>
          <p:nvPr/>
        </p:nvPicPr>
        <p:blipFill>
          <a:blip r:embed="rId4"/>
          <a:stretch>
            <a:fillRect/>
          </a:stretch>
        </p:blipFill>
        <p:spPr>
          <a:xfrm>
            <a:off x="1033272" y="2606040"/>
            <a:ext cx="457200" cy="457200"/>
          </a:xfrm>
          <a:prstGeom prst="rect">
            <a:avLst/>
          </a:prstGeom>
        </p:spPr>
      </p:pic>
      <p:sp>
        <p:nvSpPr>
          <p:cNvPr id="8" name="Text 4"/>
          <p:cNvSpPr/>
          <p:nvPr/>
        </p:nvSpPr>
        <p:spPr>
          <a:xfrm>
            <a:off x="1920240" y="2514600"/>
            <a:ext cx="5943600" cy="640080"/>
          </a:xfrm>
          <a:prstGeom prst="rect">
            <a:avLst/>
          </a:prstGeom>
          <a:noFill/>
          <a:ln/>
        </p:spPr>
        <p:txBody>
          <a:bodyPr wrap="square" lIns="0" tIns="0" rIns="0" bIns="0" rtlCol="0" anchor="ctr"/>
          <a:lstStyle/>
          <a:p>
            <a:pPr marL="0" indent="0">
              <a:lnSpc>
                <a:spcPct val="120000"/>
              </a:lnSpc>
              <a:buNone/>
            </a:pPr>
            <a:r>
              <a:rPr lang="en-US" sz="1800" dirty="0">
                <a:solidFill>
                  <a:srgbClr val="FFFFFF"/>
                </a:solidFill>
                <a:latin typeface="Poppins" pitchFamily="34" charset="0"/>
                <a:ea typeface="Poppins" pitchFamily="34" charset="-122"/>
                <a:cs typeface="Poppins" pitchFamily="34" charset="-120"/>
              </a:rPr>
              <a:t>Funding is often going </a:t>
            </a:r>
            <a:r>
              <a:rPr lang="en-US" dirty="0">
                <a:solidFill>
                  <a:srgbClr val="FFFFFF"/>
                </a:solidFill>
                <a:latin typeface="Poppins" pitchFamily="34" charset="0"/>
                <a:ea typeface="Poppins" pitchFamily="34" charset="-122"/>
                <a:cs typeface="Poppins" pitchFamily="34" charset="-120"/>
              </a:rPr>
              <a:t>where its needed most and where people with lived experience ask for it</a:t>
            </a:r>
            <a:endParaRPr lang="en-US" sz="1800" dirty="0"/>
          </a:p>
        </p:txBody>
      </p:sp>
      <p:sp>
        <p:nvSpPr>
          <p:cNvPr id="9" name="Shape 5"/>
          <p:cNvSpPr/>
          <p:nvPr/>
        </p:nvSpPr>
        <p:spPr>
          <a:xfrm>
            <a:off x="960120" y="3584448"/>
            <a:ext cx="594360" cy="594360"/>
          </a:xfrm>
          <a:prstGeom prst="ellipse">
            <a:avLst/>
          </a:prstGeom>
          <a:solidFill>
            <a:srgbClr val="1E3A4A"/>
          </a:solidFill>
          <a:ln/>
        </p:spPr>
        <p:txBody>
          <a:bodyPr/>
          <a:lstStyle/>
          <a:p>
            <a:endParaRPr lang="en-AU"/>
          </a:p>
        </p:txBody>
      </p:sp>
      <p:pic>
        <p:nvPicPr>
          <p:cNvPr id="10" name="Image 2" descr="preencoded.png"/>
          <p:cNvPicPr>
            <a:picLocks noChangeAspect="1"/>
          </p:cNvPicPr>
          <p:nvPr/>
        </p:nvPicPr>
        <p:blipFill>
          <a:blip r:embed="rId5"/>
          <a:stretch>
            <a:fillRect/>
          </a:stretch>
        </p:blipFill>
        <p:spPr>
          <a:xfrm>
            <a:off x="1033272" y="3657600"/>
            <a:ext cx="457200" cy="457200"/>
          </a:xfrm>
          <a:prstGeom prst="rect">
            <a:avLst/>
          </a:prstGeom>
        </p:spPr>
      </p:pic>
      <p:sp>
        <p:nvSpPr>
          <p:cNvPr id="11" name="Text 6"/>
          <p:cNvSpPr/>
          <p:nvPr/>
        </p:nvSpPr>
        <p:spPr>
          <a:xfrm>
            <a:off x="1920240" y="3566160"/>
            <a:ext cx="5943600" cy="640080"/>
          </a:xfrm>
          <a:prstGeom prst="rect">
            <a:avLst/>
          </a:prstGeom>
          <a:noFill/>
          <a:ln/>
        </p:spPr>
        <p:txBody>
          <a:bodyPr wrap="square" lIns="0" tIns="0" rIns="0" bIns="0" rtlCol="0" anchor="ctr"/>
          <a:lstStyle/>
          <a:p>
            <a:pPr marL="0" indent="0">
              <a:lnSpc>
                <a:spcPct val="120000"/>
              </a:lnSpc>
              <a:buNone/>
            </a:pPr>
            <a:r>
              <a:rPr lang="en-US" sz="1800" dirty="0">
                <a:solidFill>
                  <a:srgbClr val="FFFFFF"/>
                </a:solidFill>
                <a:latin typeface="Poppins" pitchFamily="34" charset="0"/>
                <a:ea typeface="Poppins" pitchFamily="34" charset="-122"/>
                <a:cs typeface="Poppins" pitchFamily="34" charset="-120"/>
              </a:rPr>
              <a:t>Accountability mechanisms are weak, invisible, or lack public trust</a:t>
            </a:r>
            <a:endParaRPr lang="en-US" sz="1800" dirty="0"/>
          </a:p>
        </p:txBody>
      </p:sp>
      <p:sp>
        <p:nvSpPr>
          <p:cNvPr id="12" name="Text 7"/>
          <p:cNvSpPr/>
          <p:nvPr/>
        </p:nvSpPr>
        <p:spPr>
          <a:xfrm>
            <a:off x="731520" y="4471416"/>
            <a:ext cx="7680960" cy="384048"/>
          </a:xfrm>
          <a:prstGeom prst="rect">
            <a:avLst/>
          </a:prstGeom>
          <a:noFill/>
          <a:ln/>
        </p:spPr>
        <p:txBody>
          <a:bodyPr wrap="square" lIns="0" tIns="0" rIns="0" bIns="0" rtlCol="0" anchor="ctr"/>
          <a:lstStyle/>
          <a:p>
            <a:pPr marL="0" indent="0">
              <a:buNone/>
            </a:pPr>
            <a:r>
              <a:rPr lang="en-US" sz="1400" i="1" dirty="0">
                <a:solidFill>
                  <a:srgbClr val="00BEAE"/>
                </a:solidFill>
                <a:latin typeface="Poppins" pitchFamily="34" charset="0"/>
                <a:ea typeface="Poppins" pitchFamily="34" charset="-122"/>
                <a:cs typeface="Poppins" pitchFamily="34" charset="-120"/>
              </a:rPr>
              <a:t>Individual leadership is critical — but these issues cannot be addressed without a focus on stewardship.</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731520" y="365760"/>
            <a:ext cx="7680960" cy="640080"/>
          </a:xfrm>
          <a:prstGeom prst="rect">
            <a:avLst/>
          </a:prstGeom>
          <a:noFill/>
          <a:ln/>
        </p:spPr>
        <p:txBody>
          <a:bodyPr wrap="square" lIns="0" tIns="0" rIns="0" bIns="0" rtlCol="0" anchor="ctr"/>
          <a:lstStyle/>
          <a:p>
            <a:pPr marL="0" indent="0">
              <a:buNone/>
            </a:pPr>
            <a:r>
              <a:rPr lang="en-US" sz="3200" b="1">
                <a:solidFill>
                  <a:srgbClr val="1E293B"/>
                </a:solidFill>
                <a:latin typeface="Poppins" pitchFamily="34" charset="0"/>
                <a:ea typeface="Poppins" pitchFamily="34" charset="-122"/>
                <a:cs typeface="Poppins" pitchFamily="34" charset="-120"/>
              </a:rPr>
              <a:t>What Is Stewardship?</a:t>
            </a:r>
            <a:endParaRPr lang="en-US" sz="3200" dirty="0"/>
          </a:p>
        </p:txBody>
      </p:sp>
      <p:sp>
        <p:nvSpPr>
          <p:cNvPr id="3" name="Shape 1"/>
          <p:cNvSpPr/>
          <p:nvPr/>
        </p:nvSpPr>
        <p:spPr>
          <a:xfrm>
            <a:off x="731520" y="1385790"/>
            <a:ext cx="7680960" cy="1280160"/>
          </a:xfrm>
          <a:prstGeom prst="rect">
            <a:avLst/>
          </a:prstGeom>
          <a:solidFill>
            <a:srgbClr val="F0FAF8"/>
          </a:solidFill>
          <a:ln/>
        </p:spPr>
        <p:txBody>
          <a:bodyPr/>
          <a:lstStyle/>
          <a:p>
            <a:endParaRPr lang="en-AU"/>
          </a:p>
        </p:txBody>
      </p:sp>
      <p:pic>
        <p:nvPicPr>
          <p:cNvPr id="4" name="Image 0" descr="preencoded.png"/>
          <p:cNvPicPr>
            <a:picLocks noChangeAspect="1"/>
          </p:cNvPicPr>
          <p:nvPr/>
        </p:nvPicPr>
        <p:blipFill>
          <a:blip r:embed="rId3"/>
          <a:stretch>
            <a:fillRect/>
          </a:stretch>
        </p:blipFill>
        <p:spPr>
          <a:xfrm>
            <a:off x="1005840" y="1522950"/>
            <a:ext cx="365760" cy="365760"/>
          </a:xfrm>
          <a:prstGeom prst="rect">
            <a:avLst/>
          </a:prstGeom>
        </p:spPr>
      </p:pic>
      <p:sp>
        <p:nvSpPr>
          <p:cNvPr id="5" name="Text 2"/>
          <p:cNvSpPr/>
          <p:nvPr/>
        </p:nvSpPr>
        <p:spPr>
          <a:xfrm>
            <a:off x="1554480" y="1522950"/>
            <a:ext cx="6400800" cy="731520"/>
          </a:xfrm>
          <a:prstGeom prst="rect">
            <a:avLst/>
          </a:prstGeom>
          <a:noFill/>
          <a:ln/>
        </p:spPr>
        <p:txBody>
          <a:bodyPr wrap="square" lIns="0" tIns="0" rIns="0" bIns="0" rtlCol="0" anchor="ctr"/>
          <a:lstStyle/>
          <a:p>
            <a:pPr marL="0" indent="0">
              <a:lnSpc>
                <a:spcPct val="130000"/>
              </a:lnSpc>
              <a:buNone/>
            </a:pPr>
            <a:r>
              <a:rPr lang="en-US" sz="1800" i="1">
                <a:solidFill>
                  <a:srgbClr val="1E293B"/>
                </a:solidFill>
                <a:latin typeface="Poppins" pitchFamily="34" charset="0"/>
                <a:ea typeface="Poppins" pitchFamily="34" charset="-122"/>
                <a:cs typeface="Poppins" pitchFamily="34" charset="-120"/>
              </a:rPr>
              <a:t>The careful and responsible management of the well-being of the population.</a:t>
            </a:r>
            <a:endParaRPr lang="en-US" sz="1800" dirty="0"/>
          </a:p>
        </p:txBody>
      </p:sp>
      <p:sp>
        <p:nvSpPr>
          <p:cNvPr id="6" name="Text 3"/>
          <p:cNvSpPr/>
          <p:nvPr/>
        </p:nvSpPr>
        <p:spPr>
          <a:xfrm>
            <a:off x="1554480" y="2300190"/>
            <a:ext cx="6400800" cy="274320"/>
          </a:xfrm>
          <a:prstGeom prst="rect">
            <a:avLst/>
          </a:prstGeom>
          <a:noFill/>
          <a:ln/>
        </p:spPr>
        <p:txBody>
          <a:bodyPr wrap="square" lIns="0" tIns="0" rIns="0" bIns="0" rtlCol="0" anchor="ctr"/>
          <a:lstStyle/>
          <a:p>
            <a:pPr marL="0" indent="0">
              <a:buNone/>
            </a:pPr>
            <a:r>
              <a:rPr lang="en-US" sz="1100">
                <a:solidFill>
                  <a:srgbClr val="64748B"/>
                </a:solidFill>
                <a:latin typeface="Poppins" pitchFamily="34" charset="0"/>
                <a:ea typeface="Poppins" pitchFamily="34" charset="-122"/>
                <a:cs typeface="Poppins" pitchFamily="34" charset="-120"/>
              </a:rPr>
              <a:t>— World Health Organization, 2000</a:t>
            </a:r>
            <a:endParaRPr lang="en-US" sz="1100" dirty="0"/>
          </a:p>
        </p:txBody>
      </p:sp>
      <p:pic>
        <p:nvPicPr>
          <p:cNvPr id="30" name="Walking Illustration"/>
          <p:cNvPicPr>
            <a:picLocks noChangeAspect="1"/>
          </p:cNvPicPr>
          <p:nvPr/>
        </p:nvPicPr>
        <p:blipFill>
          <a:blip r:embed="rId4"/>
          <a:srcRect t="28743" b="11556"/>
          <a:stretch>
            <a:fillRect/>
          </a:stretch>
        </p:blipFill>
        <p:spPr>
          <a:xfrm>
            <a:off x="731520" y="2750000"/>
            <a:ext cx="2900000" cy="2150000"/>
          </a:xfrm>
          <a:prstGeom prst="roundRect">
            <a:avLst>
              <a:gd name="adj" fmla="val 3000"/>
            </a:avLst>
          </a:prstGeom>
        </p:spPr>
      </p:pic>
      <p:sp>
        <p:nvSpPr>
          <p:cNvPr id="10" name="Text 7"/>
          <p:cNvSpPr/>
          <p:nvPr/>
        </p:nvSpPr>
        <p:spPr>
          <a:xfrm>
            <a:off x="4033520" y="2711670"/>
            <a:ext cx="4378960" cy="1624636"/>
          </a:xfrm>
          <a:prstGeom prst="rect">
            <a:avLst/>
          </a:prstGeom>
          <a:noFill/>
          <a:ln/>
        </p:spPr>
        <p:txBody>
          <a:bodyPr wrap="square" lIns="0" tIns="0" rIns="0" bIns="0" rtlCol="0" anchor="ctr"/>
          <a:lstStyle/>
          <a:p>
            <a:pPr marL="0" indent="0" algn="l">
              <a:lnSpc>
                <a:spcPct val="120000"/>
              </a:lnSpc>
              <a:buNone/>
            </a:pPr>
            <a:endParaRPr lang="en-US" sz="1300" dirty="0">
              <a:solidFill>
                <a:srgbClr val="64748B"/>
              </a:solidFill>
              <a:latin typeface="Poppins" pitchFamily="34" charset="0"/>
              <a:ea typeface="Poppins" pitchFamily="34" charset="-122"/>
              <a:cs typeface="Poppins" pitchFamily="34" charset="-120"/>
            </a:endParaRPr>
          </a:p>
          <a:p>
            <a:pPr marL="0" indent="0" algn="l">
              <a:lnSpc>
                <a:spcPct val="120000"/>
              </a:lnSpc>
              <a:buNone/>
            </a:pPr>
            <a:r>
              <a:rPr lang="en-US" sz="1300" dirty="0">
                <a:solidFill>
                  <a:srgbClr val="64748B"/>
                </a:solidFill>
                <a:latin typeface="Poppins" pitchFamily="34" charset="0"/>
                <a:ea typeface="Poppins" pitchFamily="34" charset="-122"/>
                <a:cs typeface="Poppins" pitchFamily="34" charset="-120"/>
              </a:rPr>
              <a:t>Stewardship is about steering the ship rather than </a:t>
            </a:r>
            <a:r>
              <a:rPr lang="en-US" sz="1300">
                <a:solidFill>
                  <a:srgbClr val="64748B"/>
                </a:solidFill>
                <a:latin typeface="Poppins" pitchFamily="34" charset="0"/>
                <a:ea typeface="Poppins" pitchFamily="34" charset="-122"/>
                <a:cs typeface="Poppins" pitchFamily="34" charset="-120"/>
              </a:rPr>
              <a:t>controlling </a:t>
            </a:r>
            <a:r>
              <a:rPr lang="en-US" sz="1300" dirty="0">
                <a:solidFill>
                  <a:srgbClr val="64748B"/>
                </a:solidFill>
                <a:latin typeface="Poppins" pitchFamily="34" charset="0"/>
                <a:ea typeface="Poppins" pitchFamily="34" charset="-122"/>
                <a:cs typeface="Poppins" pitchFamily="34" charset="-120"/>
              </a:rPr>
              <a:t>all variables.</a:t>
            </a:r>
          </a:p>
          <a:p>
            <a:pPr marL="0" indent="0" algn="l">
              <a:lnSpc>
                <a:spcPct val="120000"/>
              </a:lnSpc>
              <a:buNone/>
            </a:pPr>
            <a:endParaRPr lang="en-US" sz="1300" dirty="0">
              <a:solidFill>
                <a:srgbClr val="64748B"/>
              </a:solidFill>
              <a:latin typeface="Poppins" pitchFamily="34" charset="0"/>
              <a:ea typeface="Poppins" pitchFamily="34" charset="-122"/>
              <a:cs typeface="Poppins" pitchFamily="34" charset="-120"/>
            </a:endParaRPr>
          </a:p>
          <a:p>
            <a:pPr marL="0" indent="0" algn="l">
              <a:lnSpc>
                <a:spcPct val="120000"/>
              </a:lnSpc>
              <a:buNone/>
            </a:pPr>
            <a:r>
              <a:rPr lang="en-US" sz="1300" dirty="0">
                <a:solidFill>
                  <a:srgbClr val="64748B"/>
                </a:solidFill>
                <a:latin typeface="Poppins" pitchFamily="34" charset="0"/>
                <a:ea typeface="Poppins" pitchFamily="34" charset="-122"/>
                <a:cs typeface="Poppins" pitchFamily="34" charset="-120"/>
              </a:rPr>
              <a:t>Stewardship has a central role for government </a:t>
            </a:r>
            <a:r>
              <a:rPr lang="en-US" sz="1300" i="1" dirty="0">
                <a:solidFill>
                  <a:srgbClr val="64748B"/>
                </a:solidFill>
                <a:latin typeface="Poppins" pitchFamily="34" charset="0"/>
                <a:ea typeface="Poppins" pitchFamily="34" charset="-122"/>
                <a:cs typeface="Poppins" pitchFamily="34" charset="-120"/>
              </a:rPr>
              <a:t>and</a:t>
            </a:r>
            <a:r>
              <a:rPr lang="en-US" sz="1300" dirty="0">
                <a:solidFill>
                  <a:srgbClr val="64748B"/>
                </a:solidFill>
                <a:latin typeface="Poppins" pitchFamily="34" charset="0"/>
                <a:ea typeface="Poppins" pitchFamily="34" charset="-122"/>
                <a:cs typeface="Poppins" pitchFamily="34" charset="-120"/>
              </a:rPr>
              <a:t> community in achieving outcomes. This will demand lived experience leadership.</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0BEAE"/>
          </a:solidFill>
          <a:ln/>
        </p:spPr>
        <p:txBody>
          <a:bodyPr/>
          <a:lstStyle/>
          <a:p>
            <a:endParaRPr lang="en-AU"/>
          </a:p>
        </p:txBody>
      </p:sp>
      <p:sp>
        <p:nvSpPr>
          <p:cNvPr id="3" name="Text 1"/>
          <p:cNvSpPr/>
          <p:nvPr/>
        </p:nvSpPr>
        <p:spPr>
          <a:xfrm>
            <a:off x="457200" y="228600"/>
            <a:ext cx="8229600" cy="502920"/>
          </a:xfrm>
          <a:prstGeom prst="rect">
            <a:avLst/>
          </a:prstGeom>
          <a:noFill/>
          <a:ln/>
        </p:spPr>
        <p:txBody>
          <a:bodyPr wrap="square" lIns="0" tIns="0" rIns="0" bIns="0" rtlCol="0" anchor="ctr"/>
          <a:lstStyle/>
          <a:p>
            <a:pPr marL="0" indent="0">
              <a:buNone/>
            </a:pPr>
            <a:r>
              <a:rPr lang="en-US" sz="2800" b="1" dirty="0">
                <a:solidFill>
                  <a:srgbClr val="1E293B"/>
                </a:solidFill>
                <a:latin typeface="Poppins" pitchFamily="34" charset="0"/>
                <a:cs typeface="Poppins" pitchFamily="34" charset="-120"/>
              </a:rPr>
              <a:t>Making system governance roles clear</a:t>
            </a:r>
            <a:endParaRPr lang="en-US" sz="2800" dirty="0"/>
          </a:p>
        </p:txBody>
      </p:sp>
      <p:sp>
        <p:nvSpPr>
          <p:cNvPr id="4" name="Box 1"/>
          <p:cNvSpPr/>
          <p:nvPr/>
        </p:nvSpPr>
        <p:spPr>
          <a:xfrm>
            <a:off x="457200" y="960000"/>
            <a:ext cx="1950000" cy="1580000"/>
          </a:xfrm>
          <a:prstGeom prst="roundRect">
            <a:avLst>
              <a:gd name="adj" fmla="val 5000"/>
            </a:avLst>
          </a:prstGeom>
          <a:solidFill>
            <a:srgbClr val="FFFFFF"/>
          </a:solidFill>
          <a:ln>
            <a:noFill/>
          </a:ln>
          <a:effectLst>
            <a:outerShdw blurRad="50800" dist="25400" dir="8100000" algn="bl" rotWithShape="0">
              <a:srgbClr val="000000">
                <a:alpha val="6000"/>
              </a:srgbClr>
            </a:outerShdw>
          </a:effectLst>
        </p:spPr>
        <p:txBody>
          <a:bodyPr wrap="square" lIns="137160" tIns="137160" rIns="137160" bIns="137160" rtlCol="0" anchor="t"/>
          <a:lstStyle/>
          <a:p>
            <a:pPr marL="0" indent="0">
              <a:spcAft>
                <a:spcPts val="600"/>
              </a:spcAft>
              <a:buNone/>
            </a:pPr>
            <a:r>
              <a:rPr lang="en-US" sz="1200" b="1" dirty="0">
                <a:solidFill>
                  <a:srgbClr val="00BEAE"/>
                </a:solidFill>
                <a:latin typeface="Poppins" pitchFamily="34" charset="0"/>
                <a:ea typeface="Poppins" pitchFamily="34" charset="-122"/>
                <a:cs typeface="Poppins" pitchFamily="34" charset="-120"/>
              </a:rPr>
              <a:t>System design &amp; strategic planning</a:t>
            </a:r>
          </a:p>
          <a:p>
            <a:pPr>
              <a:lnSpc>
                <a:spcPct val="130000"/>
              </a:lnSpc>
            </a:pPr>
            <a:r>
              <a:rPr lang="en-AU" sz="900" dirty="0">
                <a:latin typeface="Poppins" panose="00000500000000000000" pitchFamily="2" charset="0"/>
                <a:cs typeface="Poppins" panose="00000500000000000000" pitchFamily="2" charset="0"/>
              </a:rPr>
              <a:t>Assessing community needs to plan service models. </a:t>
            </a:r>
            <a:r>
              <a:rPr lang="en-AU" sz="900" b="1" dirty="0">
                <a:latin typeface="Poppins" panose="00000500000000000000" pitchFamily="2" charset="0"/>
                <a:cs typeface="Poppins" panose="00000500000000000000" pitchFamily="2" charset="0"/>
              </a:rPr>
              <a:t>Helps define our direction and allocate resources.</a:t>
            </a:r>
            <a:endParaRPr lang="en-US" sz="900" dirty="0">
              <a:solidFill>
                <a:srgbClr val="1E293B"/>
              </a:solidFill>
              <a:latin typeface="Poppins" panose="00000500000000000000" pitchFamily="2" charset="0"/>
              <a:ea typeface="Poppins" pitchFamily="34" charset="-122"/>
              <a:cs typeface="Poppins" panose="00000500000000000000" pitchFamily="2" charset="0"/>
            </a:endParaRPr>
          </a:p>
        </p:txBody>
      </p:sp>
      <p:sp>
        <p:nvSpPr>
          <p:cNvPr id="5" name="Box 2"/>
          <p:cNvSpPr/>
          <p:nvPr/>
        </p:nvSpPr>
        <p:spPr>
          <a:xfrm>
            <a:off x="2550400" y="960000"/>
            <a:ext cx="1950000" cy="1580000"/>
          </a:xfrm>
          <a:prstGeom prst="roundRect">
            <a:avLst>
              <a:gd name="adj" fmla="val 5000"/>
            </a:avLst>
          </a:prstGeom>
          <a:solidFill>
            <a:srgbClr val="FFFFFF"/>
          </a:solidFill>
          <a:ln>
            <a:noFill/>
          </a:ln>
          <a:effectLst>
            <a:outerShdw blurRad="50800" dist="25400" dir="8100000" algn="bl" rotWithShape="0">
              <a:srgbClr val="000000">
                <a:alpha val="6000"/>
              </a:srgbClr>
            </a:outerShdw>
          </a:effectLst>
        </p:spPr>
        <p:txBody>
          <a:bodyPr wrap="square" lIns="137160" tIns="137160" rIns="137160" bIns="137160" rtlCol="0" anchor="t"/>
          <a:lstStyle/>
          <a:p>
            <a:pPr marL="0" indent="0">
              <a:spcAft>
                <a:spcPts val="600"/>
              </a:spcAft>
              <a:buNone/>
            </a:pPr>
            <a:r>
              <a:rPr lang="en-US" sz="1200" b="1" dirty="0">
                <a:solidFill>
                  <a:srgbClr val="00BEAE"/>
                </a:solidFill>
                <a:latin typeface="Poppins" pitchFamily="34" charset="0"/>
                <a:ea typeface="Poppins" pitchFamily="34" charset="-122"/>
                <a:cs typeface="Poppins" pitchFamily="34" charset="-120"/>
              </a:rPr>
              <a:t>System management</a:t>
            </a:r>
          </a:p>
          <a:p>
            <a:pPr marL="0" indent="0">
              <a:lnSpc>
                <a:spcPct val="130000"/>
              </a:lnSpc>
              <a:buNone/>
            </a:pPr>
            <a:r>
              <a:rPr lang="en-US" sz="1000" dirty="0">
                <a:solidFill>
                  <a:srgbClr val="1E293B"/>
                </a:solidFill>
                <a:latin typeface="Poppins" pitchFamily="34" charset="0"/>
                <a:ea typeface="Poppins" pitchFamily="34" charset="-122"/>
                <a:cs typeface="Poppins" pitchFamily="34" charset="-120"/>
              </a:rPr>
              <a:t>Managing daily interactions and transactions. </a:t>
            </a:r>
            <a:r>
              <a:rPr lang="en-US" sz="1000" b="1" dirty="0">
                <a:solidFill>
                  <a:srgbClr val="1E293B"/>
                </a:solidFill>
                <a:latin typeface="Poppins" pitchFamily="34" charset="0"/>
                <a:ea typeface="Poppins" pitchFamily="34" charset="-122"/>
                <a:cs typeface="Poppins" pitchFamily="34" charset="-120"/>
              </a:rPr>
              <a:t>Keeps reform moving forward.</a:t>
            </a:r>
            <a:endParaRPr lang="en-US" sz="1000" dirty="0">
              <a:solidFill>
                <a:srgbClr val="1E293B"/>
              </a:solidFill>
              <a:latin typeface="Poppins" pitchFamily="34" charset="0"/>
              <a:ea typeface="Poppins" pitchFamily="34" charset="-122"/>
              <a:cs typeface="Poppins" pitchFamily="34" charset="-120"/>
            </a:endParaRPr>
          </a:p>
        </p:txBody>
      </p:sp>
      <p:sp>
        <p:nvSpPr>
          <p:cNvPr id="6" name="Box 3"/>
          <p:cNvSpPr/>
          <p:nvPr/>
        </p:nvSpPr>
        <p:spPr>
          <a:xfrm>
            <a:off x="4643600" y="960000"/>
            <a:ext cx="1950000" cy="1580000"/>
          </a:xfrm>
          <a:prstGeom prst="roundRect">
            <a:avLst>
              <a:gd name="adj" fmla="val 5000"/>
            </a:avLst>
          </a:prstGeom>
          <a:solidFill>
            <a:srgbClr val="FFFFFF"/>
          </a:solidFill>
          <a:ln>
            <a:noFill/>
          </a:ln>
          <a:effectLst>
            <a:outerShdw blurRad="50800" dist="25400" dir="8100000" algn="bl" rotWithShape="0">
              <a:srgbClr val="000000">
                <a:alpha val="6000"/>
              </a:srgbClr>
            </a:outerShdw>
          </a:effectLst>
        </p:spPr>
        <p:txBody>
          <a:bodyPr wrap="square" lIns="137160" tIns="137160" rIns="137160" bIns="137160" rtlCol="0" anchor="t"/>
          <a:lstStyle/>
          <a:p>
            <a:pPr marL="0" indent="0">
              <a:spcAft>
                <a:spcPts val="600"/>
              </a:spcAft>
              <a:buNone/>
            </a:pPr>
            <a:r>
              <a:rPr lang="en-US" sz="1200" b="1" dirty="0">
                <a:solidFill>
                  <a:srgbClr val="00BEAE"/>
                </a:solidFill>
                <a:latin typeface="Poppins" pitchFamily="34" charset="0"/>
                <a:ea typeface="Poppins" pitchFamily="34" charset="-122"/>
                <a:cs typeface="Poppins" pitchFamily="34" charset="-120"/>
              </a:rPr>
              <a:t>System monitoring &amp; info sharing</a:t>
            </a:r>
          </a:p>
          <a:p>
            <a:pPr marL="0" indent="0">
              <a:lnSpc>
                <a:spcPct val="130000"/>
              </a:lnSpc>
              <a:buNone/>
            </a:pPr>
            <a:r>
              <a:rPr lang="en-US" sz="1000" dirty="0">
                <a:solidFill>
                  <a:srgbClr val="1E293B"/>
                </a:solidFill>
                <a:latin typeface="Poppins" pitchFamily="34" charset="0"/>
                <a:ea typeface="Poppins" pitchFamily="34" charset="-122"/>
                <a:cs typeface="Poppins" pitchFamily="34" charset="-120"/>
              </a:rPr>
              <a:t>Evaluating whole-system progress and sharing data. </a:t>
            </a:r>
            <a:r>
              <a:rPr lang="en-US" sz="1000" b="1" dirty="0">
                <a:solidFill>
                  <a:srgbClr val="1E293B"/>
                </a:solidFill>
                <a:latin typeface="Poppins" pitchFamily="34" charset="0"/>
                <a:ea typeface="Poppins" pitchFamily="34" charset="-122"/>
                <a:cs typeface="Poppins" pitchFamily="34" charset="-120"/>
              </a:rPr>
              <a:t>Keeps us accountable &amp; focused.</a:t>
            </a:r>
            <a:endParaRPr lang="en-US" sz="1000" dirty="0">
              <a:solidFill>
                <a:srgbClr val="1E293B"/>
              </a:solidFill>
              <a:latin typeface="Poppins" pitchFamily="34" charset="0"/>
              <a:ea typeface="Poppins" pitchFamily="34" charset="-122"/>
              <a:cs typeface="Poppins" pitchFamily="34" charset="-120"/>
            </a:endParaRPr>
          </a:p>
        </p:txBody>
      </p:sp>
      <p:sp>
        <p:nvSpPr>
          <p:cNvPr id="7" name="Box 4"/>
          <p:cNvSpPr/>
          <p:nvPr/>
        </p:nvSpPr>
        <p:spPr>
          <a:xfrm>
            <a:off x="6736800" y="960000"/>
            <a:ext cx="1950000" cy="1580000"/>
          </a:xfrm>
          <a:prstGeom prst="roundRect">
            <a:avLst>
              <a:gd name="adj" fmla="val 5000"/>
            </a:avLst>
          </a:prstGeom>
          <a:solidFill>
            <a:srgbClr val="FFFFFF"/>
          </a:solidFill>
          <a:ln>
            <a:noFill/>
          </a:ln>
          <a:effectLst>
            <a:outerShdw blurRad="50800" dist="25400" dir="8100000" algn="bl" rotWithShape="0">
              <a:srgbClr val="000000">
                <a:alpha val="6000"/>
              </a:srgbClr>
            </a:outerShdw>
          </a:effectLst>
        </p:spPr>
        <p:txBody>
          <a:bodyPr wrap="square" lIns="137160" tIns="137160" rIns="137160" bIns="137160" rtlCol="0" anchor="t"/>
          <a:lstStyle/>
          <a:p>
            <a:pPr marL="0" indent="0">
              <a:spcAft>
                <a:spcPts val="600"/>
              </a:spcAft>
              <a:buNone/>
            </a:pPr>
            <a:r>
              <a:rPr lang="en-US" sz="1200" b="1" dirty="0">
                <a:solidFill>
                  <a:srgbClr val="00BEAE"/>
                </a:solidFill>
                <a:latin typeface="Poppins" pitchFamily="34" charset="0"/>
                <a:ea typeface="Poppins" pitchFamily="34" charset="-122"/>
                <a:cs typeface="Poppins" pitchFamily="34" charset="-120"/>
              </a:rPr>
              <a:t>Commissioning</a:t>
            </a:r>
          </a:p>
          <a:p>
            <a:pPr marL="0" indent="0">
              <a:lnSpc>
                <a:spcPct val="130000"/>
              </a:lnSpc>
              <a:buNone/>
            </a:pPr>
            <a:r>
              <a:rPr lang="en-US" sz="1000" dirty="0">
                <a:solidFill>
                  <a:srgbClr val="1E293B"/>
                </a:solidFill>
                <a:latin typeface="Poppins" pitchFamily="34" charset="0"/>
                <a:ea typeface="Poppins" pitchFamily="34" charset="-122"/>
                <a:cs typeface="Poppins" pitchFamily="34" charset="-120"/>
              </a:rPr>
              <a:t>Communities funding and regional planning for services. </a:t>
            </a:r>
            <a:r>
              <a:rPr lang="en-US" sz="1000" b="1" dirty="0">
                <a:solidFill>
                  <a:srgbClr val="1E293B"/>
                </a:solidFill>
                <a:latin typeface="Poppins" pitchFamily="34" charset="0"/>
                <a:ea typeface="Poppins" pitchFamily="34" charset="-122"/>
                <a:cs typeface="Poppins" pitchFamily="34" charset="-120"/>
              </a:rPr>
              <a:t>Uses government wallet for systems change.</a:t>
            </a:r>
            <a:endParaRPr lang="en-US" sz="1000" dirty="0">
              <a:solidFill>
                <a:srgbClr val="1E293B"/>
              </a:solidFill>
              <a:latin typeface="Poppins" pitchFamily="34" charset="0"/>
              <a:ea typeface="Poppins" pitchFamily="34" charset="-122"/>
              <a:cs typeface="Poppins" pitchFamily="34" charset="-120"/>
            </a:endParaRPr>
          </a:p>
        </p:txBody>
      </p:sp>
      <p:sp>
        <p:nvSpPr>
          <p:cNvPr id="8" name="Box 5"/>
          <p:cNvSpPr/>
          <p:nvPr/>
        </p:nvSpPr>
        <p:spPr>
          <a:xfrm>
            <a:off x="457200" y="2720000"/>
            <a:ext cx="1950000" cy="1580000"/>
          </a:xfrm>
          <a:prstGeom prst="roundRect">
            <a:avLst>
              <a:gd name="adj" fmla="val 5000"/>
            </a:avLst>
          </a:prstGeom>
          <a:solidFill>
            <a:srgbClr val="FFFFFF"/>
          </a:solidFill>
          <a:ln>
            <a:noFill/>
          </a:ln>
          <a:effectLst>
            <a:outerShdw blurRad="50800" dist="25400" dir="8100000" algn="bl" rotWithShape="0">
              <a:srgbClr val="000000">
                <a:alpha val="6000"/>
              </a:srgbClr>
            </a:outerShdw>
          </a:effectLst>
        </p:spPr>
        <p:txBody>
          <a:bodyPr wrap="square" lIns="137160" tIns="137160" rIns="137160" bIns="137160" rtlCol="0" anchor="t"/>
          <a:lstStyle/>
          <a:p>
            <a:pPr marL="0" indent="0">
              <a:spcAft>
                <a:spcPts val="600"/>
              </a:spcAft>
              <a:buNone/>
            </a:pPr>
            <a:r>
              <a:rPr lang="en-US" sz="1200" b="1" dirty="0">
                <a:solidFill>
                  <a:srgbClr val="00BEAE"/>
                </a:solidFill>
                <a:latin typeface="Poppins" pitchFamily="34" charset="0"/>
                <a:ea typeface="Poppins" pitchFamily="34" charset="-122"/>
                <a:cs typeface="Poppins" pitchFamily="34" charset="-120"/>
              </a:rPr>
              <a:t>System learning &amp; transformation</a:t>
            </a:r>
          </a:p>
          <a:p>
            <a:pPr>
              <a:lnSpc>
                <a:spcPct val="130000"/>
              </a:lnSpc>
            </a:pPr>
            <a:r>
              <a:rPr lang="en-US" sz="1000" dirty="0">
                <a:solidFill>
                  <a:srgbClr val="1E293B"/>
                </a:solidFill>
                <a:latin typeface="Poppins" pitchFamily="34" charset="0"/>
                <a:ea typeface="Poppins" pitchFamily="34" charset="-122"/>
                <a:cs typeface="Poppins" pitchFamily="34" charset="-120"/>
              </a:rPr>
              <a:t>Using data, research, testing to promote change. </a:t>
            </a:r>
            <a:r>
              <a:rPr lang="en-US" sz="1000" b="1" dirty="0">
                <a:solidFill>
                  <a:srgbClr val="1E293B"/>
                </a:solidFill>
                <a:latin typeface="Poppins" pitchFamily="34" charset="0"/>
                <a:ea typeface="Poppins" pitchFamily="34" charset="-122"/>
                <a:cs typeface="Poppins" pitchFamily="34" charset="-120"/>
              </a:rPr>
              <a:t>Creatively challenges the system.</a:t>
            </a:r>
            <a:endParaRPr lang="en-US" sz="1000" dirty="0">
              <a:solidFill>
                <a:srgbClr val="1E293B"/>
              </a:solidFill>
              <a:latin typeface="Poppins" pitchFamily="34" charset="0"/>
              <a:ea typeface="Poppins" pitchFamily="34" charset="-122"/>
              <a:cs typeface="Poppins" pitchFamily="34" charset="-120"/>
            </a:endParaRPr>
          </a:p>
        </p:txBody>
      </p:sp>
      <p:sp>
        <p:nvSpPr>
          <p:cNvPr id="9" name="Box 6"/>
          <p:cNvSpPr/>
          <p:nvPr/>
        </p:nvSpPr>
        <p:spPr>
          <a:xfrm>
            <a:off x="2550400" y="2720000"/>
            <a:ext cx="1950000" cy="1580000"/>
          </a:xfrm>
          <a:prstGeom prst="roundRect">
            <a:avLst>
              <a:gd name="adj" fmla="val 5000"/>
            </a:avLst>
          </a:prstGeom>
          <a:solidFill>
            <a:srgbClr val="FFFFFF"/>
          </a:solidFill>
          <a:ln>
            <a:noFill/>
          </a:ln>
          <a:effectLst>
            <a:outerShdw blurRad="50800" dist="25400" dir="8100000" algn="bl" rotWithShape="0">
              <a:srgbClr val="000000">
                <a:alpha val="6000"/>
              </a:srgbClr>
            </a:outerShdw>
          </a:effectLst>
        </p:spPr>
        <p:txBody>
          <a:bodyPr wrap="square" lIns="137160" tIns="137160" rIns="137160" bIns="137160" rtlCol="0" anchor="t"/>
          <a:lstStyle/>
          <a:p>
            <a:pPr marL="0" indent="0">
              <a:spcAft>
                <a:spcPts val="600"/>
              </a:spcAft>
              <a:buNone/>
            </a:pPr>
            <a:r>
              <a:rPr lang="en-US" sz="1200" b="1" dirty="0">
                <a:solidFill>
                  <a:srgbClr val="00BEAE"/>
                </a:solidFill>
                <a:latin typeface="Poppins" pitchFamily="34" charset="0"/>
                <a:ea typeface="Poppins" pitchFamily="34" charset="-122"/>
                <a:cs typeface="Poppins" pitchFamily="34" charset="-120"/>
              </a:rPr>
              <a:t>Standard setting</a:t>
            </a:r>
          </a:p>
          <a:p>
            <a:pPr marL="0" indent="0">
              <a:lnSpc>
                <a:spcPct val="130000"/>
              </a:lnSpc>
              <a:buNone/>
            </a:pPr>
            <a:r>
              <a:rPr lang="en-US" sz="1000" dirty="0">
                <a:solidFill>
                  <a:srgbClr val="1E293B"/>
                </a:solidFill>
                <a:latin typeface="Poppins" pitchFamily="34" charset="0"/>
                <a:ea typeface="Poppins" pitchFamily="34" charset="-122"/>
                <a:cs typeface="Poppins" pitchFamily="34" charset="-120"/>
              </a:rPr>
              <a:t>Defining what safety, quality and rights look like to consumers. </a:t>
            </a:r>
            <a:r>
              <a:rPr lang="en-US" sz="1000" b="1" dirty="0">
                <a:solidFill>
                  <a:srgbClr val="1E293B"/>
                </a:solidFill>
                <a:latin typeface="Poppins" pitchFamily="34" charset="0"/>
                <a:ea typeface="Poppins" pitchFamily="34" charset="-122"/>
                <a:cs typeface="Poppins" pitchFamily="34" charset="-120"/>
              </a:rPr>
              <a:t>Establishes our shared minimum standards.</a:t>
            </a:r>
            <a:endParaRPr lang="en-US" sz="1000" dirty="0">
              <a:solidFill>
                <a:srgbClr val="1E293B"/>
              </a:solidFill>
              <a:latin typeface="Poppins" pitchFamily="34" charset="0"/>
              <a:ea typeface="Poppins" pitchFamily="34" charset="-122"/>
              <a:cs typeface="Poppins" pitchFamily="34" charset="-120"/>
            </a:endParaRPr>
          </a:p>
        </p:txBody>
      </p:sp>
      <p:sp>
        <p:nvSpPr>
          <p:cNvPr id="10" name="Box 7"/>
          <p:cNvSpPr/>
          <p:nvPr/>
        </p:nvSpPr>
        <p:spPr>
          <a:xfrm>
            <a:off x="4643600" y="2720000"/>
            <a:ext cx="1950000" cy="1580000"/>
          </a:xfrm>
          <a:prstGeom prst="roundRect">
            <a:avLst>
              <a:gd name="adj" fmla="val 5000"/>
            </a:avLst>
          </a:prstGeom>
          <a:solidFill>
            <a:srgbClr val="FFFFFF"/>
          </a:solidFill>
          <a:ln>
            <a:noFill/>
          </a:ln>
          <a:effectLst>
            <a:outerShdw blurRad="50800" dist="25400" dir="8100000" algn="bl" rotWithShape="0">
              <a:srgbClr val="000000">
                <a:alpha val="6000"/>
              </a:srgbClr>
            </a:outerShdw>
          </a:effectLst>
        </p:spPr>
        <p:txBody>
          <a:bodyPr wrap="square" lIns="137160" tIns="137160" rIns="137160" bIns="137160" rtlCol="0" anchor="t"/>
          <a:lstStyle/>
          <a:p>
            <a:pPr marL="0" indent="0">
              <a:spcAft>
                <a:spcPts val="600"/>
              </a:spcAft>
              <a:buNone/>
            </a:pPr>
            <a:r>
              <a:rPr lang="en-US" sz="1200" b="1" dirty="0">
                <a:solidFill>
                  <a:srgbClr val="00BEAE"/>
                </a:solidFill>
                <a:latin typeface="Poppins" pitchFamily="34" charset="0"/>
                <a:ea typeface="Poppins" pitchFamily="34" charset="-122"/>
                <a:cs typeface="Poppins" pitchFamily="34" charset="-120"/>
              </a:rPr>
              <a:t>Service regulation &amp; enforcement</a:t>
            </a:r>
          </a:p>
          <a:p>
            <a:pPr marL="0" indent="0">
              <a:lnSpc>
                <a:spcPct val="130000"/>
              </a:lnSpc>
              <a:buNone/>
            </a:pPr>
            <a:r>
              <a:rPr lang="en-US" sz="1000" dirty="0">
                <a:solidFill>
                  <a:srgbClr val="1E293B"/>
                </a:solidFill>
                <a:latin typeface="Poppins" pitchFamily="34" charset="0"/>
                <a:ea typeface="Poppins" pitchFamily="34" charset="-122"/>
                <a:cs typeface="Poppins" pitchFamily="34" charset="-120"/>
              </a:rPr>
              <a:t>Protecting rights, resolving complaints, enforcing standards. </a:t>
            </a:r>
            <a:r>
              <a:rPr lang="en-US" sz="1000" b="1" dirty="0">
                <a:solidFill>
                  <a:srgbClr val="1E293B"/>
                </a:solidFill>
                <a:latin typeface="Poppins" pitchFamily="34" charset="0"/>
                <a:ea typeface="Poppins" pitchFamily="34" charset="-122"/>
                <a:cs typeface="Poppins" pitchFamily="34" charset="-120"/>
              </a:rPr>
              <a:t>Makes standards real.</a:t>
            </a:r>
            <a:endParaRPr lang="en-US" sz="1000" dirty="0">
              <a:solidFill>
                <a:srgbClr val="1E293B"/>
              </a:solidFill>
              <a:latin typeface="Poppins" pitchFamily="34" charset="0"/>
              <a:ea typeface="Poppins" pitchFamily="34" charset="-122"/>
              <a:cs typeface="Poppins" pitchFamily="34" charset="-120"/>
            </a:endParaRPr>
          </a:p>
        </p:txBody>
      </p:sp>
      <p:sp>
        <p:nvSpPr>
          <p:cNvPr id="11" name="Box 8"/>
          <p:cNvSpPr/>
          <p:nvPr/>
        </p:nvSpPr>
        <p:spPr>
          <a:xfrm>
            <a:off x="6736800" y="2720000"/>
            <a:ext cx="1950000" cy="1580000"/>
          </a:xfrm>
          <a:prstGeom prst="roundRect">
            <a:avLst>
              <a:gd name="adj" fmla="val 5000"/>
            </a:avLst>
          </a:prstGeom>
          <a:solidFill>
            <a:srgbClr val="FFFFFF"/>
          </a:solidFill>
          <a:ln>
            <a:noFill/>
          </a:ln>
          <a:effectLst>
            <a:outerShdw blurRad="50800" dist="25400" dir="8100000" algn="bl" rotWithShape="0">
              <a:srgbClr val="000000">
                <a:alpha val="6000"/>
              </a:srgbClr>
            </a:outerShdw>
          </a:effectLst>
        </p:spPr>
        <p:txBody>
          <a:bodyPr wrap="square" lIns="137160" tIns="137160" rIns="137160" bIns="137160" rtlCol="0" anchor="t"/>
          <a:lstStyle/>
          <a:p>
            <a:pPr marL="0" indent="0">
              <a:spcAft>
                <a:spcPts val="600"/>
              </a:spcAft>
              <a:buNone/>
            </a:pPr>
            <a:r>
              <a:rPr lang="en-US" sz="1200" b="1" dirty="0">
                <a:solidFill>
                  <a:srgbClr val="00BEAE"/>
                </a:solidFill>
                <a:latin typeface="Poppins" pitchFamily="34" charset="0"/>
                <a:ea typeface="Poppins" pitchFamily="34" charset="-122"/>
                <a:cs typeface="Poppins" pitchFamily="34" charset="-120"/>
              </a:rPr>
              <a:t>Workforce design &amp; development</a:t>
            </a:r>
          </a:p>
          <a:p>
            <a:pPr marL="0" indent="0">
              <a:lnSpc>
                <a:spcPct val="130000"/>
              </a:lnSpc>
              <a:buNone/>
            </a:pPr>
            <a:r>
              <a:rPr lang="en-US" sz="1000" dirty="0">
                <a:solidFill>
                  <a:srgbClr val="1E293B"/>
                </a:solidFill>
                <a:latin typeface="Poppins" pitchFamily="34" charset="0"/>
                <a:ea typeface="Poppins" pitchFamily="34" charset="-122"/>
                <a:cs typeface="Poppins" pitchFamily="34" charset="-120"/>
              </a:rPr>
              <a:t>Training and growing workforce. </a:t>
            </a:r>
            <a:r>
              <a:rPr lang="en-US" sz="1000" b="1" dirty="0">
                <a:solidFill>
                  <a:srgbClr val="1E293B"/>
                </a:solidFill>
                <a:latin typeface="Poppins" pitchFamily="34" charset="0"/>
                <a:ea typeface="Poppins" pitchFamily="34" charset="-122"/>
                <a:cs typeface="Poppins" pitchFamily="34" charset="-120"/>
              </a:rPr>
              <a:t>Builds the capable workforce we need for reform.</a:t>
            </a:r>
            <a:endParaRPr lang="en-US" sz="1000" dirty="0">
              <a:solidFill>
                <a:srgbClr val="1E293B"/>
              </a:solidFill>
              <a:latin typeface="Poppins" pitchFamily="34" charset="0"/>
              <a:ea typeface="Poppins" pitchFamily="34" charset="-122"/>
              <a:cs typeface="Poppins" pitchFamily="34"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0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0BEAE"/>
          </a:solidFill>
          <a:ln/>
        </p:spPr>
        <p:txBody>
          <a:bodyPr/>
          <a:lstStyle/>
          <a:p>
            <a:endParaRPr lang="en-AU"/>
          </a:p>
        </p:txBody>
      </p:sp>
      <p:sp>
        <p:nvSpPr>
          <p:cNvPr id="3" name="Text 1"/>
          <p:cNvSpPr/>
          <p:nvPr/>
        </p:nvSpPr>
        <p:spPr>
          <a:xfrm>
            <a:off x="457200" y="274320"/>
            <a:ext cx="914400" cy="548640"/>
          </a:xfrm>
          <a:prstGeom prst="rect">
            <a:avLst/>
          </a:prstGeom>
          <a:noFill/>
          <a:ln/>
        </p:spPr>
        <p:txBody>
          <a:bodyPr wrap="square" lIns="0" tIns="0" rIns="0" bIns="0" rtlCol="0" anchor="ctr"/>
          <a:lstStyle/>
          <a:p>
            <a:pPr marL="0" indent="0">
              <a:buNone/>
            </a:pPr>
            <a:r>
              <a:rPr lang="en-US" sz="3600" b="1">
                <a:solidFill>
                  <a:srgbClr val="00BEAE"/>
                </a:solidFill>
                <a:latin typeface="Poppins" pitchFamily="34" charset="0"/>
                <a:ea typeface="Poppins" pitchFamily="34" charset="-122"/>
                <a:cs typeface="Poppins" pitchFamily="34" charset="-120"/>
              </a:rPr>
              <a:t>01</a:t>
            </a:r>
            <a:endParaRPr lang="en-US" sz="3600" dirty="0"/>
          </a:p>
        </p:txBody>
      </p:sp>
      <p:sp>
        <p:nvSpPr>
          <p:cNvPr id="4" name="Text 2"/>
          <p:cNvSpPr/>
          <p:nvPr/>
        </p:nvSpPr>
        <p:spPr>
          <a:xfrm>
            <a:off x="1371600" y="320040"/>
            <a:ext cx="4572000" cy="457200"/>
          </a:xfrm>
          <a:prstGeom prst="rect">
            <a:avLst/>
          </a:prstGeom>
          <a:noFill/>
          <a:ln/>
        </p:spPr>
        <p:txBody>
          <a:bodyPr wrap="square" lIns="0" tIns="0" rIns="0" bIns="0" rtlCol="0" anchor="ctr"/>
          <a:lstStyle/>
          <a:p>
            <a:pPr marL="0" indent="0">
              <a:buNone/>
            </a:pPr>
            <a:r>
              <a:rPr lang="en-US" sz="2800" b="1" dirty="0">
                <a:solidFill>
                  <a:srgbClr val="1E293B"/>
                </a:solidFill>
                <a:latin typeface="Poppins" pitchFamily="34" charset="0"/>
                <a:ea typeface="Poppins" pitchFamily="34" charset="-122"/>
                <a:cs typeface="Poppins" pitchFamily="34" charset="-120"/>
              </a:rPr>
              <a:t>Move: Clarify Purpose</a:t>
            </a:r>
            <a:endParaRPr lang="en-US" sz="2800" dirty="0"/>
          </a:p>
        </p:txBody>
      </p:sp>
      <p:sp>
        <p:nvSpPr>
          <p:cNvPr id="5" name="Text 3"/>
          <p:cNvSpPr/>
          <p:nvPr/>
        </p:nvSpPr>
        <p:spPr>
          <a:xfrm>
            <a:off x="457200" y="1097280"/>
            <a:ext cx="8229600" cy="457200"/>
          </a:xfrm>
          <a:prstGeom prst="rect">
            <a:avLst/>
          </a:prstGeom>
          <a:noFill/>
          <a:ln/>
        </p:spPr>
        <p:txBody>
          <a:bodyPr wrap="square" lIns="0" tIns="0" rIns="0" bIns="0" rtlCol="0" anchor="ctr"/>
          <a:lstStyle/>
          <a:p>
            <a:pPr marL="0" indent="0">
              <a:buNone/>
            </a:pPr>
            <a:r>
              <a:rPr lang="en-US" sz="1600" i="1">
                <a:solidFill>
                  <a:srgbClr val="009E91"/>
                </a:solidFill>
                <a:latin typeface="Poppins" pitchFamily="34" charset="0"/>
                <a:ea typeface="Poppins" pitchFamily="34" charset="-122"/>
                <a:cs typeface="Poppins" pitchFamily="34" charset="-120"/>
              </a:rPr>
              <a:t>Shift from illness-focused to supporting a person's self-defined good life</a:t>
            </a:r>
            <a:endParaRPr lang="en-US" sz="1600" dirty="0"/>
          </a:p>
        </p:txBody>
      </p:sp>
      <p:sp>
        <p:nvSpPr>
          <p:cNvPr id="6" name="Shape 4"/>
          <p:cNvSpPr/>
          <p:nvPr/>
        </p:nvSpPr>
        <p:spPr>
          <a:xfrm>
            <a:off x="457200" y="1828800"/>
            <a:ext cx="3474720" cy="2286000"/>
          </a:xfrm>
          <a:prstGeom prst="rect">
            <a:avLst/>
          </a:prstGeom>
          <a:solidFill>
            <a:srgbClr val="FFFFFF"/>
          </a:solidFill>
          <a:ln/>
          <a:effectLst>
            <a:outerShdw blurRad="50800" dist="25400" dir="8100000" algn="bl" rotWithShape="0">
              <a:srgbClr val="000000">
                <a:alpha val="6000"/>
              </a:srgbClr>
            </a:outerShdw>
          </a:effectLst>
        </p:spPr>
        <p:txBody>
          <a:bodyPr/>
          <a:lstStyle/>
          <a:p>
            <a:endParaRPr lang="en-AU"/>
          </a:p>
        </p:txBody>
      </p:sp>
      <p:sp>
        <p:nvSpPr>
          <p:cNvPr id="7" name="Text 5"/>
          <p:cNvSpPr/>
          <p:nvPr/>
        </p:nvSpPr>
        <p:spPr>
          <a:xfrm>
            <a:off x="457200" y="1920240"/>
            <a:ext cx="3474720" cy="411480"/>
          </a:xfrm>
          <a:prstGeom prst="rect">
            <a:avLst/>
          </a:prstGeom>
          <a:noFill/>
          <a:ln/>
        </p:spPr>
        <p:txBody>
          <a:bodyPr wrap="square" lIns="0" tIns="0" rIns="0" bIns="0" rtlCol="0" anchor="ctr"/>
          <a:lstStyle/>
          <a:p>
            <a:pPr marL="0" indent="0" algn="ctr">
              <a:buNone/>
            </a:pPr>
            <a:r>
              <a:rPr lang="en-US" sz="1500" b="1">
                <a:solidFill>
                  <a:srgbClr val="FF6B6B"/>
                </a:solidFill>
                <a:latin typeface="Poppins" pitchFamily="34" charset="0"/>
                <a:ea typeface="Poppins" pitchFamily="34" charset="-122"/>
                <a:cs typeface="Poppins" pitchFamily="34" charset="-120"/>
              </a:rPr>
              <a:t>Current System</a:t>
            </a:r>
            <a:endParaRPr lang="en-US" sz="1500" dirty="0"/>
          </a:p>
        </p:txBody>
      </p:sp>
      <p:sp>
        <p:nvSpPr>
          <p:cNvPr id="8" name="Text 6"/>
          <p:cNvSpPr/>
          <p:nvPr/>
        </p:nvSpPr>
        <p:spPr>
          <a:xfrm>
            <a:off x="731520" y="2423160"/>
            <a:ext cx="2926080" cy="1463040"/>
          </a:xfrm>
          <a:prstGeom prst="rect">
            <a:avLst/>
          </a:prstGeom>
          <a:noFill/>
          <a:ln/>
        </p:spPr>
        <p:txBody>
          <a:bodyPr wrap="square" lIns="0" tIns="0" rIns="0" bIns="0" rtlCol="0" anchor="ctr"/>
          <a:lstStyle/>
          <a:p>
            <a:pPr marL="342900" indent="-342900">
              <a:spcAft>
                <a:spcPts val="800"/>
              </a:spcAft>
              <a:buSzPct val="100000"/>
              <a:buChar char="•"/>
            </a:pPr>
            <a:r>
              <a:rPr lang="en-US" sz="1300">
                <a:solidFill>
                  <a:srgbClr val="1E293B"/>
                </a:solidFill>
                <a:latin typeface="Poppins" pitchFamily="34" charset="0"/>
                <a:ea typeface="Poppins" pitchFamily="34" charset="-122"/>
                <a:cs typeface="Poppins" pitchFamily="34" charset="-120"/>
              </a:rPr>
              <a:t>Organised around illness</a:t>
            </a:r>
            <a:endParaRPr lang="en-US" sz="1300" dirty="0"/>
          </a:p>
          <a:p>
            <a:pPr marL="342900" indent="-342900">
              <a:spcAft>
                <a:spcPts val="800"/>
              </a:spcAft>
              <a:buSzPct val="100000"/>
              <a:buChar char="•"/>
            </a:pPr>
            <a:r>
              <a:rPr lang="en-US" sz="1300">
                <a:solidFill>
                  <a:srgbClr val="1E293B"/>
                </a:solidFill>
                <a:latin typeface="Poppins" pitchFamily="34" charset="0"/>
                <a:ea typeface="Poppins" pitchFamily="34" charset="-122"/>
                <a:cs typeface="Poppins" pitchFamily="34" charset="-120"/>
              </a:rPr>
              <a:t>Measures clinical throughput</a:t>
            </a:r>
            <a:endParaRPr lang="en-US" sz="1300" dirty="0"/>
          </a:p>
          <a:p>
            <a:pPr marL="342900" indent="-342900">
              <a:spcAft>
                <a:spcPts val="800"/>
              </a:spcAft>
              <a:buSzPct val="100000"/>
              <a:buChar char="•"/>
            </a:pPr>
            <a:r>
              <a:rPr lang="en-US" sz="1300">
                <a:solidFill>
                  <a:srgbClr val="1E293B"/>
                </a:solidFill>
                <a:latin typeface="Poppins" pitchFamily="34" charset="0"/>
                <a:ea typeface="Poppins" pitchFamily="34" charset="-122"/>
                <a:cs typeface="Poppins" pitchFamily="34" charset="-120"/>
              </a:rPr>
              <a:t>Biography sacrificed for biology</a:t>
            </a:r>
            <a:endParaRPr lang="en-US" sz="1300" dirty="0"/>
          </a:p>
        </p:txBody>
      </p:sp>
      <p:sp>
        <p:nvSpPr>
          <p:cNvPr id="9" name="Text 7"/>
          <p:cNvSpPr/>
          <p:nvPr/>
        </p:nvSpPr>
        <p:spPr>
          <a:xfrm>
            <a:off x="4023360" y="2560320"/>
            <a:ext cx="731520" cy="731520"/>
          </a:xfrm>
          <a:prstGeom prst="rect">
            <a:avLst/>
          </a:prstGeom>
          <a:noFill/>
          <a:ln/>
        </p:spPr>
        <p:txBody>
          <a:bodyPr wrap="square" lIns="0" tIns="0" rIns="0" bIns="0" rtlCol="0" anchor="ctr"/>
          <a:lstStyle/>
          <a:p>
            <a:pPr marL="0" indent="0" algn="ctr">
              <a:buNone/>
            </a:pPr>
            <a:r>
              <a:rPr lang="en-US" sz="3200">
                <a:solidFill>
                  <a:srgbClr val="00BEAE"/>
                </a:solidFill>
                <a:latin typeface="Poppins" pitchFamily="34" charset="0"/>
                <a:ea typeface="Poppins" pitchFamily="34" charset="-122"/>
                <a:cs typeface="Poppins" pitchFamily="34" charset="-120"/>
              </a:rPr>
              <a:t>→</a:t>
            </a:r>
            <a:endParaRPr lang="en-US" sz="3200" dirty="0"/>
          </a:p>
        </p:txBody>
      </p:sp>
      <p:sp>
        <p:nvSpPr>
          <p:cNvPr id="10" name="Shape 8"/>
          <p:cNvSpPr/>
          <p:nvPr/>
        </p:nvSpPr>
        <p:spPr>
          <a:xfrm>
            <a:off x="4846320" y="1828800"/>
            <a:ext cx="3474720" cy="2286000"/>
          </a:xfrm>
          <a:prstGeom prst="rect">
            <a:avLst/>
          </a:prstGeom>
          <a:solidFill>
            <a:srgbClr val="FFFFFF"/>
          </a:solidFill>
          <a:ln/>
          <a:effectLst>
            <a:outerShdw blurRad="50800" dist="25400" dir="8100000" algn="bl" rotWithShape="0">
              <a:srgbClr val="000000">
                <a:alpha val="6000"/>
              </a:srgbClr>
            </a:outerShdw>
          </a:effectLst>
        </p:spPr>
        <p:txBody>
          <a:bodyPr/>
          <a:lstStyle/>
          <a:p>
            <a:endParaRPr lang="en-AU"/>
          </a:p>
        </p:txBody>
      </p:sp>
      <p:sp>
        <p:nvSpPr>
          <p:cNvPr id="11" name="Text 9"/>
          <p:cNvSpPr/>
          <p:nvPr/>
        </p:nvSpPr>
        <p:spPr>
          <a:xfrm>
            <a:off x="4846320" y="1920240"/>
            <a:ext cx="3474720" cy="411480"/>
          </a:xfrm>
          <a:prstGeom prst="rect">
            <a:avLst/>
          </a:prstGeom>
          <a:noFill/>
          <a:ln/>
        </p:spPr>
        <p:txBody>
          <a:bodyPr wrap="square" lIns="0" tIns="0" rIns="0" bIns="0" rtlCol="0" anchor="ctr"/>
          <a:lstStyle/>
          <a:p>
            <a:pPr marL="0" indent="0" algn="ctr">
              <a:buNone/>
            </a:pPr>
            <a:r>
              <a:rPr lang="en-US" sz="1500" b="1">
                <a:solidFill>
                  <a:srgbClr val="00BEAE"/>
                </a:solidFill>
                <a:latin typeface="Poppins" pitchFamily="34" charset="0"/>
                <a:ea typeface="Poppins" pitchFamily="34" charset="-122"/>
                <a:cs typeface="Poppins" pitchFamily="34" charset="-120"/>
              </a:rPr>
              <a:t>Reformed System</a:t>
            </a:r>
            <a:endParaRPr lang="en-US" sz="1500" dirty="0"/>
          </a:p>
        </p:txBody>
      </p:sp>
      <p:sp>
        <p:nvSpPr>
          <p:cNvPr id="12" name="Text 10"/>
          <p:cNvSpPr/>
          <p:nvPr/>
        </p:nvSpPr>
        <p:spPr>
          <a:xfrm>
            <a:off x="5120640" y="2423160"/>
            <a:ext cx="2926080" cy="1463040"/>
          </a:xfrm>
          <a:prstGeom prst="rect">
            <a:avLst/>
          </a:prstGeom>
          <a:noFill/>
          <a:ln/>
        </p:spPr>
        <p:txBody>
          <a:bodyPr wrap="square" lIns="0" tIns="0" rIns="0" bIns="0" rtlCol="0" anchor="ctr"/>
          <a:lstStyle/>
          <a:p>
            <a:pPr marL="342900" indent="-342900">
              <a:spcAft>
                <a:spcPts val="800"/>
              </a:spcAft>
              <a:buSzPct val="100000"/>
              <a:buChar char="•"/>
            </a:pPr>
            <a:r>
              <a:rPr lang="en-US" sz="1300">
                <a:solidFill>
                  <a:srgbClr val="1E293B"/>
                </a:solidFill>
                <a:latin typeface="Poppins" pitchFamily="34" charset="0"/>
                <a:ea typeface="Poppins" pitchFamily="34" charset="-122"/>
                <a:cs typeface="Poppins" pitchFamily="34" charset="-120"/>
              </a:rPr>
              <a:t>Supports self-defined good life</a:t>
            </a:r>
            <a:endParaRPr lang="en-US" sz="1300" dirty="0"/>
          </a:p>
          <a:p>
            <a:pPr marL="342900" indent="-342900">
              <a:spcAft>
                <a:spcPts val="800"/>
              </a:spcAft>
              <a:buSzPct val="100000"/>
              <a:buChar char="•"/>
            </a:pPr>
            <a:r>
              <a:rPr lang="en-US" sz="1300">
                <a:solidFill>
                  <a:srgbClr val="1E293B"/>
                </a:solidFill>
                <a:latin typeface="Poppins" pitchFamily="34" charset="0"/>
                <a:ea typeface="Poppins" pitchFamily="34" charset="-122"/>
                <a:cs typeface="Poppins" pitchFamily="34" charset="-120"/>
              </a:rPr>
              <a:t>Values what matters to the person</a:t>
            </a:r>
            <a:endParaRPr lang="en-US" sz="1300" dirty="0"/>
          </a:p>
          <a:p>
            <a:pPr marL="342900" indent="-342900">
              <a:spcAft>
                <a:spcPts val="800"/>
              </a:spcAft>
              <a:buSzPct val="100000"/>
              <a:buChar char="•"/>
            </a:pPr>
            <a:r>
              <a:rPr lang="en-US" sz="1300">
                <a:solidFill>
                  <a:srgbClr val="1E293B"/>
                </a:solidFill>
                <a:latin typeface="Poppins" pitchFamily="34" charset="0"/>
                <a:ea typeface="Poppins" pitchFamily="34" charset="-122"/>
                <a:cs typeface="Poppins" pitchFamily="34" charset="-120"/>
              </a:rPr>
              <a:t>Treatment serves the person's story</a:t>
            </a:r>
            <a:endParaRPr lang="en-US" sz="1300" dirty="0"/>
          </a:p>
        </p:txBody>
      </p:sp>
      <p:sp>
        <p:nvSpPr>
          <p:cNvPr id="13" name="Text 11"/>
          <p:cNvSpPr/>
          <p:nvPr/>
        </p:nvSpPr>
        <p:spPr>
          <a:xfrm>
            <a:off x="457200" y="4480560"/>
            <a:ext cx="8229600" cy="365760"/>
          </a:xfrm>
          <a:prstGeom prst="rect">
            <a:avLst/>
          </a:prstGeom>
          <a:noFill/>
          <a:ln/>
        </p:spPr>
        <p:txBody>
          <a:bodyPr wrap="square" lIns="0" tIns="0" rIns="0" bIns="0" rtlCol="0" anchor="ctr"/>
          <a:lstStyle/>
          <a:p>
            <a:pPr marL="0" indent="0">
              <a:buNone/>
            </a:pPr>
            <a:r>
              <a:rPr lang="en-US" sz="1100" i="1">
                <a:solidFill>
                  <a:srgbClr val="64748B"/>
                </a:solidFill>
                <a:latin typeface="Poppins" pitchFamily="34" charset="0"/>
                <a:ea typeface="Poppins" pitchFamily="34" charset="-122"/>
                <a:cs typeface="Poppins" pitchFamily="34" charset="-120"/>
              </a:rPr>
              <a:t>A system's purpose shapes how it behaves. — Donella Meadows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0BEAE"/>
          </a:solidFill>
          <a:ln/>
        </p:spPr>
        <p:txBody>
          <a:bodyPr/>
          <a:lstStyle/>
          <a:p>
            <a:endParaRPr lang="en-AU"/>
          </a:p>
        </p:txBody>
      </p:sp>
      <p:sp>
        <p:nvSpPr>
          <p:cNvPr id="3" name="Text 1"/>
          <p:cNvSpPr/>
          <p:nvPr/>
        </p:nvSpPr>
        <p:spPr>
          <a:xfrm>
            <a:off x="457200" y="274320"/>
            <a:ext cx="914400" cy="548640"/>
          </a:xfrm>
          <a:prstGeom prst="rect">
            <a:avLst/>
          </a:prstGeom>
          <a:noFill/>
          <a:ln/>
        </p:spPr>
        <p:txBody>
          <a:bodyPr wrap="square" lIns="0" tIns="0" rIns="0" bIns="0" rtlCol="0" anchor="ctr"/>
          <a:lstStyle/>
          <a:p>
            <a:pPr marL="0" indent="0">
              <a:buNone/>
            </a:pPr>
            <a:r>
              <a:rPr lang="en-US" sz="3600" b="1">
                <a:solidFill>
                  <a:srgbClr val="00BEAE"/>
                </a:solidFill>
                <a:latin typeface="Poppins" pitchFamily="34" charset="0"/>
                <a:ea typeface="Poppins" pitchFamily="34" charset="-122"/>
                <a:cs typeface="Poppins" pitchFamily="34" charset="-120"/>
              </a:rPr>
              <a:t>02</a:t>
            </a:r>
            <a:endParaRPr lang="en-US" sz="3600" dirty="0"/>
          </a:p>
        </p:txBody>
      </p:sp>
      <p:sp>
        <p:nvSpPr>
          <p:cNvPr id="4" name="Text 2"/>
          <p:cNvSpPr/>
          <p:nvPr/>
        </p:nvSpPr>
        <p:spPr>
          <a:xfrm>
            <a:off x="1371600" y="320040"/>
            <a:ext cx="5486400" cy="457200"/>
          </a:xfrm>
          <a:prstGeom prst="rect">
            <a:avLst/>
          </a:prstGeom>
          <a:noFill/>
          <a:ln/>
        </p:spPr>
        <p:txBody>
          <a:bodyPr wrap="square" lIns="0" tIns="0" rIns="0" bIns="0" rtlCol="0" anchor="ctr"/>
          <a:lstStyle/>
          <a:p>
            <a:pPr marL="0" indent="0">
              <a:buNone/>
            </a:pPr>
            <a:r>
              <a:rPr lang="en-US" sz="2800" b="1" dirty="0">
                <a:solidFill>
                  <a:srgbClr val="1E293B"/>
                </a:solidFill>
                <a:latin typeface="Poppins" pitchFamily="34" charset="0"/>
                <a:ea typeface="Poppins" pitchFamily="34" charset="-122"/>
                <a:cs typeface="Poppins" pitchFamily="34" charset="-120"/>
              </a:rPr>
              <a:t>Move: Embed Lived Expertise</a:t>
            </a:r>
            <a:endParaRPr lang="en-US" sz="2800" dirty="0"/>
          </a:p>
        </p:txBody>
      </p:sp>
      <p:sp>
        <p:nvSpPr>
          <p:cNvPr id="5" name="Text 3"/>
          <p:cNvSpPr/>
          <p:nvPr/>
        </p:nvSpPr>
        <p:spPr>
          <a:xfrm>
            <a:off x="457200" y="1051560"/>
            <a:ext cx="8229600" cy="411480"/>
          </a:xfrm>
          <a:prstGeom prst="rect">
            <a:avLst/>
          </a:prstGeom>
          <a:noFill/>
          <a:ln/>
        </p:spPr>
        <p:txBody>
          <a:bodyPr wrap="square" lIns="0" tIns="0" rIns="0" bIns="0" rtlCol="0" anchor="ctr"/>
          <a:lstStyle/>
          <a:p>
            <a:pPr marL="0" indent="0">
              <a:buNone/>
            </a:pPr>
            <a:r>
              <a:rPr lang="en-US" sz="1500" dirty="0">
                <a:solidFill>
                  <a:srgbClr val="009E91"/>
                </a:solidFill>
                <a:latin typeface="Poppins" pitchFamily="34" charset="0"/>
                <a:ea typeface="Poppins" pitchFamily="34" charset="-122"/>
                <a:cs typeface="Poppins" pitchFamily="34" charset="-120"/>
              </a:rPr>
              <a:t>Lived experience must be at the start, middle and end — in design, commissioning, and oversight.</a:t>
            </a:r>
            <a:endParaRPr lang="en-US" sz="1500" dirty="0"/>
          </a:p>
        </p:txBody>
      </p:sp>
      <p:sp>
        <p:nvSpPr>
          <p:cNvPr id="6" name="Shape 4"/>
          <p:cNvSpPr/>
          <p:nvPr/>
        </p:nvSpPr>
        <p:spPr>
          <a:xfrm>
            <a:off x="457200" y="1707410"/>
            <a:ext cx="7772400" cy="868680"/>
          </a:xfrm>
          <a:prstGeom prst="rect">
            <a:avLst/>
          </a:prstGeom>
          <a:solidFill>
            <a:srgbClr val="F0FAF8"/>
          </a:solidFill>
          <a:ln/>
        </p:spPr>
        <p:txBody>
          <a:bodyPr/>
          <a:lstStyle/>
          <a:p>
            <a:endParaRPr lang="en-AU"/>
          </a:p>
        </p:txBody>
      </p:sp>
      <p:sp>
        <p:nvSpPr>
          <p:cNvPr id="7" name="Text 5"/>
          <p:cNvSpPr/>
          <p:nvPr/>
        </p:nvSpPr>
        <p:spPr>
          <a:xfrm>
            <a:off x="731520" y="1798850"/>
            <a:ext cx="2011680" cy="685800"/>
          </a:xfrm>
          <a:prstGeom prst="rect">
            <a:avLst/>
          </a:prstGeom>
          <a:noFill/>
          <a:ln/>
        </p:spPr>
        <p:txBody>
          <a:bodyPr wrap="square" lIns="0" tIns="0" rIns="0" bIns="0" rtlCol="0" anchor="ctr"/>
          <a:lstStyle/>
          <a:p>
            <a:pPr marL="0" indent="0">
              <a:buNone/>
            </a:pPr>
            <a:r>
              <a:rPr lang="en-US" sz="1400" b="1" dirty="0">
                <a:solidFill>
                  <a:srgbClr val="00BEAE"/>
                </a:solidFill>
                <a:latin typeface="Poppins" pitchFamily="34" charset="0"/>
                <a:ea typeface="Poppins" pitchFamily="34" charset="-122"/>
                <a:cs typeface="Poppins" pitchFamily="34" charset="-120"/>
              </a:rPr>
              <a:t>Governance failures</a:t>
            </a:r>
            <a:endParaRPr lang="en-US" sz="1400" dirty="0"/>
          </a:p>
        </p:txBody>
      </p:sp>
      <p:sp>
        <p:nvSpPr>
          <p:cNvPr id="8" name="Text 6"/>
          <p:cNvSpPr/>
          <p:nvPr/>
        </p:nvSpPr>
        <p:spPr>
          <a:xfrm>
            <a:off x="2926080" y="1798850"/>
            <a:ext cx="5029200" cy="685800"/>
          </a:xfrm>
          <a:prstGeom prst="rect">
            <a:avLst/>
          </a:prstGeom>
          <a:noFill/>
          <a:ln/>
        </p:spPr>
        <p:txBody>
          <a:bodyPr wrap="square" lIns="0" tIns="0" rIns="0" bIns="0" rtlCol="0" anchor="ctr"/>
          <a:lstStyle/>
          <a:p>
            <a:pPr marL="0" indent="0">
              <a:lnSpc>
                <a:spcPct val="120000"/>
              </a:lnSpc>
              <a:buNone/>
            </a:pPr>
            <a:r>
              <a:rPr lang="en-US" sz="1200" dirty="0">
                <a:solidFill>
                  <a:srgbClr val="1E293B"/>
                </a:solidFill>
                <a:latin typeface="Poppins" pitchFamily="34" charset="0"/>
                <a:ea typeface="Poppins" pitchFamily="34" charset="-122"/>
                <a:cs typeface="Poppins" pitchFamily="34" charset="-120"/>
              </a:rPr>
              <a:t>The QAO audit found little place for lived experience in understanding performance failures in the mental health levy. The Productivity Commission saw us as central.</a:t>
            </a:r>
            <a:endParaRPr lang="en-US" sz="1200" dirty="0"/>
          </a:p>
        </p:txBody>
      </p:sp>
      <p:sp>
        <p:nvSpPr>
          <p:cNvPr id="9" name="Shape 7"/>
          <p:cNvSpPr/>
          <p:nvPr/>
        </p:nvSpPr>
        <p:spPr>
          <a:xfrm>
            <a:off x="457200" y="2758970"/>
            <a:ext cx="7772400" cy="868680"/>
          </a:xfrm>
          <a:prstGeom prst="rect">
            <a:avLst/>
          </a:prstGeom>
          <a:solidFill>
            <a:srgbClr val="FFFFFF"/>
          </a:solidFill>
          <a:ln/>
        </p:spPr>
        <p:txBody>
          <a:bodyPr/>
          <a:lstStyle/>
          <a:p>
            <a:endParaRPr lang="en-AU"/>
          </a:p>
        </p:txBody>
      </p:sp>
      <p:sp>
        <p:nvSpPr>
          <p:cNvPr id="10" name="Text 8"/>
          <p:cNvSpPr/>
          <p:nvPr/>
        </p:nvSpPr>
        <p:spPr>
          <a:xfrm>
            <a:off x="731520" y="2850410"/>
            <a:ext cx="2011680" cy="685800"/>
          </a:xfrm>
          <a:prstGeom prst="rect">
            <a:avLst/>
          </a:prstGeom>
          <a:noFill/>
          <a:ln/>
        </p:spPr>
        <p:txBody>
          <a:bodyPr wrap="square" lIns="0" tIns="0" rIns="0" bIns="0" rtlCol="0" anchor="ctr"/>
          <a:lstStyle/>
          <a:p>
            <a:pPr marL="0" indent="0">
              <a:buNone/>
            </a:pPr>
            <a:r>
              <a:rPr lang="en-US" sz="1400" b="1" dirty="0">
                <a:solidFill>
                  <a:srgbClr val="00BEAE"/>
                </a:solidFill>
                <a:latin typeface="Poppins" pitchFamily="34" charset="0"/>
                <a:ea typeface="Poppins" pitchFamily="34" charset="-122"/>
                <a:cs typeface="Poppins" pitchFamily="34" charset="-120"/>
              </a:rPr>
              <a:t>Reproducing the problem</a:t>
            </a:r>
            <a:endParaRPr lang="en-US" sz="1400" dirty="0"/>
          </a:p>
        </p:txBody>
      </p:sp>
      <p:sp>
        <p:nvSpPr>
          <p:cNvPr id="11" name="Text 9"/>
          <p:cNvSpPr/>
          <p:nvPr/>
        </p:nvSpPr>
        <p:spPr>
          <a:xfrm>
            <a:off x="2926080" y="2850410"/>
            <a:ext cx="5029200" cy="685800"/>
          </a:xfrm>
          <a:prstGeom prst="rect">
            <a:avLst/>
          </a:prstGeom>
          <a:noFill/>
          <a:ln/>
        </p:spPr>
        <p:txBody>
          <a:bodyPr wrap="square" lIns="0" tIns="0" rIns="0" bIns="0" rtlCol="0" anchor="ctr"/>
          <a:lstStyle/>
          <a:p>
            <a:pPr marL="0" indent="0">
              <a:lnSpc>
                <a:spcPct val="120000"/>
              </a:lnSpc>
              <a:buNone/>
            </a:pPr>
            <a:r>
              <a:rPr lang="en-US" sz="1200" dirty="0">
                <a:solidFill>
                  <a:srgbClr val="1E293B"/>
                </a:solidFill>
                <a:latin typeface="Poppins" pitchFamily="34" charset="0"/>
                <a:ea typeface="Poppins" pitchFamily="34" charset="-122"/>
                <a:cs typeface="Poppins" pitchFamily="34" charset="-120"/>
              </a:rPr>
              <a:t>The Auditor General's report identifies governance failures but risks reproducing them by excluding lived expertise. The National Agreement failed because lived experience was excluded.</a:t>
            </a:r>
            <a:endParaRPr lang="en-US" sz="1200" dirty="0"/>
          </a:p>
        </p:txBody>
      </p:sp>
      <p:sp>
        <p:nvSpPr>
          <p:cNvPr id="12" name="Shape 10"/>
          <p:cNvSpPr/>
          <p:nvPr/>
        </p:nvSpPr>
        <p:spPr>
          <a:xfrm>
            <a:off x="457200" y="3810530"/>
            <a:ext cx="7772400" cy="868680"/>
          </a:xfrm>
          <a:prstGeom prst="rect">
            <a:avLst/>
          </a:prstGeom>
          <a:solidFill>
            <a:srgbClr val="F0FAF8"/>
          </a:solidFill>
          <a:ln/>
        </p:spPr>
        <p:txBody>
          <a:bodyPr/>
          <a:lstStyle/>
          <a:p>
            <a:endParaRPr lang="en-AU"/>
          </a:p>
        </p:txBody>
      </p:sp>
      <p:sp>
        <p:nvSpPr>
          <p:cNvPr id="13" name="Text 11"/>
          <p:cNvSpPr/>
          <p:nvPr/>
        </p:nvSpPr>
        <p:spPr>
          <a:xfrm>
            <a:off x="731520" y="3901970"/>
            <a:ext cx="2011680" cy="685800"/>
          </a:xfrm>
          <a:prstGeom prst="rect">
            <a:avLst/>
          </a:prstGeom>
          <a:noFill/>
          <a:ln/>
        </p:spPr>
        <p:txBody>
          <a:bodyPr wrap="square" lIns="0" tIns="0" rIns="0" bIns="0" rtlCol="0" anchor="ctr"/>
          <a:lstStyle/>
          <a:p>
            <a:pPr marL="0" indent="0">
              <a:buNone/>
            </a:pPr>
            <a:r>
              <a:rPr lang="en-US" sz="1400" b="1">
                <a:solidFill>
                  <a:srgbClr val="00BEAE"/>
                </a:solidFill>
                <a:latin typeface="Poppins" pitchFamily="34" charset="0"/>
                <a:ea typeface="Poppins" pitchFamily="34" charset="-122"/>
                <a:cs typeface="Poppins" pitchFamily="34" charset="-120"/>
              </a:rPr>
              <a:t>National work underway</a:t>
            </a:r>
            <a:endParaRPr lang="en-US" sz="1400" dirty="0"/>
          </a:p>
        </p:txBody>
      </p:sp>
      <p:sp>
        <p:nvSpPr>
          <p:cNvPr id="14" name="Text 12"/>
          <p:cNvSpPr/>
          <p:nvPr/>
        </p:nvSpPr>
        <p:spPr>
          <a:xfrm>
            <a:off x="2926080" y="3901970"/>
            <a:ext cx="5029200" cy="685800"/>
          </a:xfrm>
          <a:prstGeom prst="rect">
            <a:avLst/>
          </a:prstGeom>
          <a:noFill/>
          <a:ln/>
        </p:spPr>
        <p:txBody>
          <a:bodyPr wrap="square" lIns="0" tIns="0" rIns="0" bIns="0" rtlCol="0" anchor="ctr"/>
          <a:lstStyle/>
          <a:p>
            <a:pPr marL="0" indent="0">
              <a:lnSpc>
                <a:spcPct val="120000"/>
              </a:lnSpc>
              <a:buNone/>
            </a:pPr>
            <a:r>
              <a:rPr lang="en-US" sz="1200" dirty="0">
                <a:solidFill>
                  <a:srgbClr val="1E293B"/>
                </a:solidFill>
                <a:latin typeface="Poppins" pitchFamily="34" charset="0"/>
                <a:ea typeface="Poppins" pitchFamily="34" charset="-122"/>
                <a:cs typeface="Poppins" pitchFamily="34" charset="-120"/>
              </a:rPr>
              <a:t>MHLEPQ members are developing a national report on how lived expertise enhances system governance and stewardship.</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0FAF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0BEAE"/>
          </a:solidFill>
          <a:ln/>
        </p:spPr>
        <p:txBody>
          <a:bodyPr/>
          <a:lstStyle/>
          <a:p>
            <a:endParaRPr lang="en-AU"/>
          </a:p>
        </p:txBody>
      </p:sp>
      <p:sp>
        <p:nvSpPr>
          <p:cNvPr id="3" name="Text 1"/>
          <p:cNvSpPr/>
          <p:nvPr/>
        </p:nvSpPr>
        <p:spPr>
          <a:xfrm>
            <a:off x="457200" y="274320"/>
            <a:ext cx="914400" cy="548640"/>
          </a:xfrm>
          <a:prstGeom prst="rect">
            <a:avLst/>
          </a:prstGeom>
          <a:noFill/>
          <a:ln/>
        </p:spPr>
        <p:txBody>
          <a:bodyPr wrap="square" lIns="0" tIns="0" rIns="0" bIns="0" rtlCol="0" anchor="ctr"/>
          <a:lstStyle/>
          <a:p>
            <a:pPr marL="0" indent="0">
              <a:buNone/>
            </a:pPr>
            <a:r>
              <a:rPr lang="en-US" sz="3600" b="1">
                <a:solidFill>
                  <a:srgbClr val="00BEAE"/>
                </a:solidFill>
                <a:latin typeface="Poppins" pitchFamily="34" charset="0"/>
                <a:ea typeface="Poppins" pitchFamily="34" charset="-122"/>
                <a:cs typeface="Poppins" pitchFamily="34" charset="-120"/>
              </a:rPr>
              <a:t>03</a:t>
            </a:r>
            <a:endParaRPr lang="en-US" sz="3600" dirty="0"/>
          </a:p>
        </p:txBody>
      </p:sp>
      <p:sp>
        <p:nvSpPr>
          <p:cNvPr id="4" name="Text 2"/>
          <p:cNvSpPr/>
          <p:nvPr/>
        </p:nvSpPr>
        <p:spPr>
          <a:xfrm>
            <a:off x="1371600" y="320040"/>
            <a:ext cx="5486400" cy="457200"/>
          </a:xfrm>
          <a:prstGeom prst="rect">
            <a:avLst/>
          </a:prstGeom>
          <a:noFill/>
          <a:ln/>
        </p:spPr>
        <p:txBody>
          <a:bodyPr wrap="square" lIns="0" tIns="0" rIns="0" bIns="0" rtlCol="0" anchor="ctr"/>
          <a:lstStyle/>
          <a:p>
            <a:pPr marL="0" indent="0">
              <a:buNone/>
            </a:pPr>
            <a:r>
              <a:rPr lang="en-US" sz="2800" b="1" dirty="0">
                <a:solidFill>
                  <a:srgbClr val="1E293B"/>
                </a:solidFill>
                <a:latin typeface="Poppins" pitchFamily="34" charset="0"/>
                <a:ea typeface="Poppins" pitchFamily="34" charset="-122"/>
                <a:cs typeface="Poppins" pitchFamily="34" charset="-120"/>
              </a:rPr>
              <a:t>Move: Fix Who Does What</a:t>
            </a:r>
            <a:endParaRPr lang="en-US" sz="2800" dirty="0"/>
          </a:p>
        </p:txBody>
      </p:sp>
      <p:sp>
        <p:nvSpPr>
          <p:cNvPr id="5" name="Text 3"/>
          <p:cNvSpPr/>
          <p:nvPr/>
        </p:nvSpPr>
        <p:spPr>
          <a:xfrm>
            <a:off x="457200" y="1097280"/>
            <a:ext cx="8229600" cy="457200"/>
          </a:xfrm>
          <a:prstGeom prst="rect">
            <a:avLst/>
          </a:prstGeom>
          <a:noFill/>
          <a:ln/>
        </p:spPr>
        <p:txBody>
          <a:bodyPr wrap="square" lIns="0" tIns="0" rIns="0" bIns="0" rtlCol="0" anchor="ctr"/>
          <a:lstStyle/>
          <a:p>
            <a:pPr marL="0" indent="0">
              <a:buNone/>
            </a:pPr>
            <a:r>
              <a:rPr lang="en-US" sz="1600">
                <a:solidFill>
                  <a:srgbClr val="009E91"/>
                </a:solidFill>
                <a:latin typeface="Poppins" pitchFamily="34" charset="0"/>
                <a:ea typeface="Poppins" pitchFamily="34" charset="-122"/>
                <a:cs typeface="Poppins" pitchFamily="34" charset="-120"/>
              </a:rPr>
              <a:t>Structural conflicts of interest prevent reform — too many functions in the same places.</a:t>
            </a:r>
            <a:endParaRPr lang="en-US" sz="1600" dirty="0"/>
          </a:p>
        </p:txBody>
      </p:sp>
      <p:sp>
        <p:nvSpPr>
          <p:cNvPr id="6" name="Shape 4"/>
          <p:cNvSpPr/>
          <p:nvPr/>
        </p:nvSpPr>
        <p:spPr>
          <a:xfrm>
            <a:off x="457200" y="1828800"/>
            <a:ext cx="2514600" cy="2560320"/>
          </a:xfrm>
          <a:prstGeom prst="rect">
            <a:avLst/>
          </a:prstGeom>
          <a:solidFill>
            <a:srgbClr val="FFFFFF"/>
          </a:solidFill>
          <a:ln/>
          <a:effectLst>
            <a:outerShdw blurRad="50800" dist="25400" dir="8100000" algn="bl" rotWithShape="0">
              <a:srgbClr val="000000">
                <a:alpha val="6000"/>
              </a:srgbClr>
            </a:outerShdw>
          </a:effectLst>
        </p:spPr>
        <p:txBody>
          <a:bodyPr/>
          <a:lstStyle/>
          <a:p>
            <a:endParaRPr lang="en-AU"/>
          </a:p>
        </p:txBody>
      </p:sp>
      <p:sp>
        <p:nvSpPr>
          <p:cNvPr id="7" name="Text 5"/>
          <p:cNvSpPr/>
          <p:nvPr/>
        </p:nvSpPr>
        <p:spPr>
          <a:xfrm>
            <a:off x="457200" y="1965960"/>
            <a:ext cx="2514600" cy="502920"/>
          </a:xfrm>
          <a:prstGeom prst="rect">
            <a:avLst/>
          </a:prstGeom>
          <a:noFill/>
          <a:ln/>
        </p:spPr>
        <p:txBody>
          <a:bodyPr wrap="square" lIns="0" tIns="0" rIns="0" bIns="0" rtlCol="0" anchor="ctr"/>
          <a:lstStyle/>
          <a:p>
            <a:pPr marL="0" indent="0" algn="ctr">
              <a:buNone/>
            </a:pPr>
            <a:r>
              <a:rPr lang="en-US" sz="2800" b="1">
                <a:solidFill>
                  <a:srgbClr val="00BEAE"/>
                </a:solidFill>
                <a:latin typeface="Poppins" pitchFamily="34" charset="0"/>
                <a:ea typeface="Poppins" pitchFamily="34" charset="-122"/>
                <a:cs typeface="Poppins" pitchFamily="34" charset="-120"/>
              </a:rPr>
              <a:t>1</a:t>
            </a:r>
            <a:endParaRPr lang="en-US" sz="2800" dirty="0"/>
          </a:p>
        </p:txBody>
      </p:sp>
      <p:sp>
        <p:nvSpPr>
          <p:cNvPr id="8" name="Text 6"/>
          <p:cNvSpPr/>
          <p:nvPr/>
        </p:nvSpPr>
        <p:spPr>
          <a:xfrm>
            <a:off x="640080" y="2468880"/>
            <a:ext cx="2148840" cy="365760"/>
          </a:xfrm>
          <a:prstGeom prst="rect">
            <a:avLst/>
          </a:prstGeom>
          <a:noFill/>
          <a:ln/>
        </p:spPr>
        <p:txBody>
          <a:bodyPr wrap="square" lIns="0" tIns="0" rIns="0" bIns="0" rtlCol="0" anchor="ctr"/>
          <a:lstStyle/>
          <a:p>
            <a:pPr marL="0" indent="0" algn="ctr">
              <a:buNone/>
            </a:pPr>
            <a:r>
              <a:rPr lang="en-US" sz="1400" b="1">
                <a:solidFill>
                  <a:srgbClr val="1E293B"/>
                </a:solidFill>
                <a:latin typeface="Poppins" pitchFamily="34" charset="0"/>
                <a:ea typeface="Poppins" pitchFamily="34" charset="-122"/>
                <a:cs typeface="Poppins" pitchFamily="34" charset="-120"/>
              </a:rPr>
              <a:t>Separate Regulation</a:t>
            </a:r>
            <a:endParaRPr lang="en-US" sz="1400" dirty="0"/>
          </a:p>
        </p:txBody>
      </p:sp>
      <p:sp>
        <p:nvSpPr>
          <p:cNvPr id="9" name="Text 7"/>
          <p:cNvSpPr/>
          <p:nvPr/>
        </p:nvSpPr>
        <p:spPr>
          <a:xfrm>
            <a:off x="640080" y="2880360"/>
            <a:ext cx="2148840" cy="1325880"/>
          </a:xfrm>
          <a:prstGeom prst="rect">
            <a:avLst/>
          </a:prstGeom>
          <a:noFill/>
          <a:ln/>
        </p:spPr>
        <p:txBody>
          <a:bodyPr wrap="square" lIns="0" tIns="0" rIns="0" bIns="0" rtlCol="0" anchor="t"/>
          <a:lstStyle/>
          <a:p>
            <a:pPr marL="0" indent="0" algn="ctr">
              <a:lnSpc>
                <a:spcPct val="130000"/>
              </a:lnSpc>
              <a:buNone/>
            </a:pPr>
            <a:r>
              <a:rPr lang="en-US" sz="1100" dirty="0">
                <a:solidFill>
                  <a:srgbClr val="1E293B"/>
                </a:solidFill>
                <a:latin typeface="Poppins" pitchFamily="34" charset="0"/>
                <a:ea typeface="Poppins" pitchFamily="34" charset="-122"/>
                <a:cs typeface="Poppins" pitchFamily="34" charset="-120"/>
              </a:rPr>
              <a:t>Clearly separate service regulation and enforcement from the departments that commission, set standards, and manage the system.</a:t>
            </a:r>
            <a:endParaRPr lang="en-US" sz="1100" dirty="0"/>
          </a:p>
        </p:txBody>
      </p:sp>
      <p:sp>
        <p:nvSpPr>
          <p:cNvPr id="10" name="Shape 8"/>
          <p:cNvSpPr/>
          <p:nvPr/>
        </p:nvSpPr>
        <p:spPr>
          <a:xfrm>
            <a:off x="3337560" y="1828800"/>
            <a:ext cx="2514600" cy="2560320"/>
          </a:xfrm>
          <a:prstGeom prst="rect">
            <a:avLst/>
          </a:prstGeom>
          <a:solidFill>
            <a:srgbClr val="FFFFFF"/>
          </a:solidFill>
          <a:ln/>
          <a:effectLst>
            <a:outerShdw blurRad="50800" dist="25400" dir="8100000" algn="bl" rotWithShape="0">
              <a:srgbClr val="000000">
                <a:alpha val="6000"/>
              </a:srgbClr>
            </a:outerShdw>
          </a:effectLst>
        </p:spPr>
        <p:txBody>
          <a:bodyPr/>
          <a:lstStyle/>
          <a:p>
            <a:endParaRPr lang="en-AU"/>
          </a:p>
        </p:txBody>
      </p:sp>
      <p:sp>
        <p:nvSpPr>
          <p:cNvPr id="11" name="Text 9"/>
          <p:cNvSpPr/>
          <p:nvPr/>
        </p:nvSpPr>
        <p:spPr>
          <a:xfrm>
            <a:off x="3337560" y="1965960"/>
            <a:ext cx="2514600" cy="502920"/>
          </a:xfrm>
          <a:prstGeom prst="rect">
            <a:avLst/>
          </a:prstGeom>
          <a:noFill/>
          <a:ln/>
        </p:spPr>
        <p:txBody>
          <a:bodyPr wrap="square" lIns="0" tIns="0" rIns="0" bIns="0" rtlCol="0" anchor="ctr"/>
          <a:lstStyle/>
          <a:p>
            <a:pPr marL="0" indent="0" algn="ctr">
              <a:buNone/>
            </a:pPr>
            <a:r>
              <a:rPr lang="en-US" sz="2800" b="1">
                <a:solidFill>
                  <a:srgbClr val="00BEAE"/>
                </a:solidFill>
                <a:latin typeface="Poppins" pitchFamily="34" charset="0"/>
                <a:ea typeface="Poppins" pitchFamily="34" charset="-122"/>
                <a:cs typeface="Poppins" pitchFamily="34" charset="-120"/>
              </a:rPr>
              <a:t>2</a:t>
            </a:r>
            <a:endParaRPr lang="en-US" sz="2800" dirty="0"/>
          </a:p>
        </p:txBody>
      </p:sp>
      <p:sp>
        <p:nvSpPr>
          <p:cNvPr id="12" name="Text 10"/>
          <p:cNvSpPr/>
          <p:nvPr/>
        </p:nvSpPr>
        <p:spPr>
          <a:xfrm>
            <a:off x="3520440" y="2468880"/>
            <a:ext cx="2148840" cy="365760"/>
          </a:xfrm>
          <a:prstGeom prst="rect">
            <a:avLst/>
          </a:prstGeom>
          <a:noFill/>
          <a:ln/>
        </p:spPr>
        <p:txBody>
          <a:bodyPr wrap="square" lIns="0" tIns="0" rIns="0" bIns="0" rtlCol="0" anchor="ctr"/>
          <a:lstStyle/>
          <a:p>
            <a:pPr marL="0" indent="0" algn="ctr">
              <a:buNone/>
            </a:pPr>
            <a:r>
              <a:rPr lang="en-US" sz="1400" b="1">
                <a:solidFill>
                  <a:srgbClr val="1E293B"/>
                </a:solidFill>
                <a:latin typeface="Poppins" pitchFamily="34" charset="0"/>
                <a:ea typeface="Poppins" pitchFamily="34" charset="-122"/>
                <a:cs typeface="Poppins" pitchFamily="34" charset="-120"/>
              </a:rPr>
              <a:t>Designate Innovation</a:t>
            </a:r>
            <a:endParaRPr lang="en-US" sz="1400" dirty="0"/>
          </a:p>
        </p:txBody>
      </p:sp>
      <p:sp>
        <p:nvSpPr>
          <p:cNvPr id="13" name="Text 11"/>
          <p:cNvSpPr/>
          <p:nvPr/>
        </p:nvSpPr>
        <p:spPr>
          <a:xfrm>
            <a:off x="3520440" y="2880360"/>
            <a:ext cx="2148840" cy="1325880"/>
          </a:xfrm>
          <a:prstGeom prst="rect">
            <a:avLst/>
          </a:prstGeom>
          <a:noFill/>
          <a:ln/>
        </p:spPr>
        <p:txBody>
          <a:bodyPr wrap="square" lIns="0" tIns="0" rIns="0" bIns="0" rtlCol="0" anchor="t"/>
          <a:lstStyle/>
          <a:p>
            <a:pPr marL="0" indent="0" algn="ctr">
              <a:lnSpc>
                <a:spcPct val="130000"/>
              </a:lnSpc>
              <a:buNone/>
            </a:pPr>
            <a:r>
              <a:rPr lang="en-US" sz="1100" dirty="0">
                <a:solidFill>
                  <a:srgbClr val="1E293B"/>
                </a:solidFill>
                <a:latin typeface="Poppins" pitchFamily="34" charset="0"/>
                <a:ea typeface="Poppins" pitchFamily="34" charset="-122"/>
                <a:cs typeface="Poppins" pitchFamily="34" charset="-120"/>
              </a:rPr>
              <a:t>Create clear spaces for innovation and research translation, co-led by lived experience, outside traditional government structures.</a:t>
            </a:r>
            <a:endParaRPr lang="en-US" sz="1100" dirty="0"/>
          </a:p>
        </p:txBody>
      </p:sp>
      <p:sp>
        <p:nvSpPr>
          <p:cNvPr id="14" name="Shape 12"/>
          <p:cNvSpPr/>
          <p:nvPr/>
        </p:nvSpPr>
        <p:spPr>
          <a:xfrm>
            <a:off x="6217920" y="1828800"/>
            <a:ext cx="2514600" cy="2560320"/>
          </a:xfrm>
          <a:prstGeom prst="rect">
            <a:avLst/>
          </a:prstGeom>
          <a:solidFill>
            <a:srgbClr val="FFFFFF"/>
          </a:solidFill>
          <a:ln/>
          <a:effectLst>
            <a:outerShdw blurRad="50800" dist="25400" dir="8100000" algn="bl" rotWithShape="0">
              <a:srgbClr val="000000">
                <a:alpha val="6000"/>
              </a:srgbClr>
            </a:outerShdw>
          </a:effectLst>
        </p:spPr>
        <p:txBody>
          <a:bodyPr/>
          <a:lstStyle/>
          <a:p>
            <a:endParaRPr lang="en-AU"/>
          </a:p>
        </p:txBody>
      </p:sp>
      <p:sp>
        <p:nvSpPr>
          <p:cNvPr id="15" name="Text 13"/>
          <p:cNvSpPr/>
          <p:nvPr/>
        </p:nvSpPr>
        <p:spPr>
          <a:xfrm>
            <a:off x="6217920" y="1965960"/>
            <a:ext cx="2514600" cy="502920"/>
          </a:xfrm>
          <a:prstGeom prst="rect">
            <a:avLst/>
          </a:prstGeom>
          <a:noFill/>
          <a:ln/>
        </p:spPr>
        <p:txBody>
          <a:bodyPr wrap="square" lIns="0" tIns="0" rIns="0" bIns="0" rtlCol="0" anchor="ctr"/>
          <a:lstStyle/>
          <a:p>
            <a:pPr marL="0" indent="0" algn="ctr">
              <a:buNone/>
            </a:pPr>
            <a:r>
              <a:rPr lang="en-US" sz="2800" b="1">
                <a:solidFill>
                  <a:srgbClr val="00BEAE"/>
                </a:solidFill>
                <a:latin typeface="Poppins" pitchFamily="34" charset="0"/>
                <a:ea typeface="Poppins" pitchFamily="34" charset="-122"/>
                <a:cs typeface="Poppins" pitchFamily="34" charset="-120"/>
              </a:rPr>
              <a:t>3</a:t>
            </a:r>
            <a:endParaRPr lang="en-US" sz="2800" dirty="0"/>
          </a:p>
        </p:txBody>
      </p:sp>
      <p:sp>
        <p:nvSpPr>
          <p:cNvPr id="16" name="Text 14"/>
          <p:cNvSpPr/>
          <p:nvPr/>
        </p:nvSpPr>
        <p:spPr>
          <a:xfrm>
            <a:off x="6400800" y="2468880"/>
            <a:ext cx="2148840" cy="365760"/>
          </a:xfrm>
          <a:prstGeom prst="rect">
            <a:avLst/>
          </a:prstGeom>
          <a:noFill/>
          <a:ln/>
        </p:spPr>
        <p:txBody>
          <a:bodyPr wrap="square" lIns="0" tIns="0" rIns="0" bIns="0" rtlCol="0" anchor="ctr"/>
          <a:lstStyle/>
          <a:p>
            <a:pPr marL="0" indent="0" algn="ctr">
              <a:buNone/>
            </a:pPr>
            <a:r>
              <a:rPr lang="en-US" sz="1400" b="1">
                <a:solidFill>
                  <a:srgbClr val="1E293B"/>
                </a:solidFill>
                <a:latin typeface="Poppins" pitchFamily="34" charset="0"/>
                <a:ea typeface="Poppins" pitchFamily="34" charset="-122"/>
                <a:cs typeface="Poppins" pitchFamily="34" charset="-120"/>
              </a:rPr>
              <a:t>Local Commissioning</a:t>
            </a:r>
            <a:endParaRPr lang="en-US" sz="1400" dirty="0"/>
          </a:p>
        </p:txBody>
      </p:sp>
      <p:sp>
        <p:nvSpPr>
          <p:cNvPr id="17" name="Text 15"/>
          <p:cNvSpPr/>
          <p:nvPr/>
        </p:nvSpPr>
        <p:spPr>
          <a:xfrm>
            <a:off x="6400800" y="2880360"/>
            <a:ext cx="2148840" cy="1325880"/>
          </a:xfrm>
          <a:prstGeom prst="rect">
            <a:avLst/>
          </a:prstGeom>
          <a:noFill/>
          <a:ln/>
        </p:spPr>
        <p:txBody>
          <a:bodyPr wrap="square" lIns="0" tIns="0" rIns="0" bIns="0" rtlCol="0" anchor="t"/>
          <a:lstStyle/>
          <a:p>
            <a:pPr marL="0" indent="0" algn="ctr">
              <a:lnSpc>
                <a:spcPct val="130000"/>
              </a:lnSpc>
              <a:buNone/>
            </a:pPr>
            <a:r>
              <a:rPr lang="en-US" sz="1100" dirty="0">
                <a:solidFill>
                  <a:srgbClr val="1E293B"/>
                </a:solidFill>
                <a:latin typeface="Poppins" pitchFamily="34" charset="0"/>
                <a:ea typeface="Poppins" pitchFamily="34" charset="-122"/>
                <a:cs typeface="Poppins" pitchFamily="34" charset="-120"/>
              </a:rPr>
              <a:t>Ensure local communities have a direct role in commissioning within a framework co-developed by lived experience.</a:t>
            </a:r>
            <a:endParaRPr lang="en-US" sz="1100" dirty="0"/>
          </a:p>
        </p:txBody>
      </p:sp>
      <p:sp>
        <p:nvSpPr>
          <p:cNvPr id="18" name="Text 16"/>
          <p:cNvSpPr/>
          <p:nvPr/>
        </p:nvSpPr>
        <p:spPr>
          <a:xfrm>
            <a:off x="457200" y="4572000"/>
            <a:ext cx="8229600" cy="320040"/>
          </a:xfrm>
          <a:prstGeom prst="rect">
            <a:avLst/>
          </a:prstGeom>
          <a:noFill/>
          <a:ln/>
        </p:spPr>
        <p:txBody>
          <a:bodyPr wrap="square" lIns="0" tIns="0" rIns="0" bIns="0" rtlCol="0" anchor="ctr"/>
          <a:lstStyle/>
          <a:p>
            <a:pPr marL="0" indent="0">
              <a:buNone/>
            </a:pPr>
            <a:r>
              <a:rPr lang="en-US" sz="1300" i="1" dirty="0">
                <a:solidFill>
                  <a:srgbClr val="1E293B"/>
                </a:solidFill>
                <a:latin typeface="Poppins" pitchFamily="34" charset="0"/>
                <a:ea typeface="Poppins" pitchFamily="34" charset="-122"/>
                <a:cs typeface="Poppins" pitchFamily="34" charset="-120"/>
              </a:rPr>
              <a:t>This is why we call for law reform — to reduce conflicts of interest and allow change.</a:t>
            </a:r>
            <a:endParaRPr lang="en-US" sz="1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00BEAE"/>
          </a:solidFill>
          <a:ln/>
        </p:spPr>
        <p:txBody>
          <a:bodyPr/>
          <a:lstStyle/>
          <a:p>
            <a:endParaRPr lang="en-AU"/>
          </a:p>
        </p:txBody>
      </p:sp>
      <p:sp>
        <p:nvSpPr>
          <p:cNvPr id="3" name="Text 1"/>
          <p:cNvSpPr/>
          <p:nvPr/>
        </p:nvSpPr>
        <p:spPr>
          <a:xfrm>
            <a:off x="457200" y="274320"/>
            <a:ext cx="914400" cy="548640"/>
          </a:xfrm>
          <a:prstGeom prst="rect">
            <a:avLst/>
          </a:prstGeom>
          <a:noFill/>
          <a:ln/>
        </p:spPr>
        <p:txBody>
          <a:bodyPr wrap="square" lIns="0" tIns="0" rIns="0" bIns="0" rtlCol="0" anchor="ctr"/>
          <a:lstStyle/>
          <a:p>
            <a:pPr marL="0" indent="0">
              <a:buNone/>
            </a:pPr>
            <a:r>
              <a:rPr lang="en-US" sz="3600" b="1">
                <a:solidFill>
                  <a:srgbClr val="00BEAE"/>
                </a:solidFill>
                <a:latin typeface="Poppins" pitchFamily="34" charset="0"/>
                <a:ea typeface="Poppins" pitchFamily="34" charset="-122"/>
                <a:cs typeface="Poppins" pitchFamily="34" charset="-120"/>
              </a:rPr>
              <a:t>04</a:t>
            </a:r>
            <a:endParaRPr lang="en-US" sz="3600" dirty="0"/>
          </a:p>
        </p:txBody>
      </p:sp>
      <p:sp>
        <p:nvSpPr>
          <p:cNvPr id="4" name="Text 2"/>
          <p:cNvSpPr/>
          <p:nvPr/>
        </p:nvSpPr>
        <p:spPr>
          <a:xfrm>
            <a:off x="1371600" y="320040"/>
            <a:ext cx="6400800" cy="457200"/>
          </a:xfrm>
          <a:prstGeom prst="rect">
            <a:avLst/>
          </a:prstGeom>
          <a:noFill/>
          <a:ln/>
        </p:spPr>
        <p:txBody>
          <a:bodyPr wrap="square" lIns="0" tIns="0" rIns="0" bIns="0" rtlCol="0" anchor="ctr"/>
          <a:lstStyle/>
          <a:p>
            <a:pPr marL="0" indent="0">
              <a:buNone/>
            </a:pPr>
            <a:r>
              <a:rPr lang="en-US" sz="2800" b="1" dirty="0">
                <a:solidFill>
                  <a:srgbClr val="1E293B"/>
                </a:solidFill>
                <a:latin typeface="Poppins" pitchFamily="34" charset="0"/>
                <a:ea typeface="Poppins" pitchFamily="34" charset="-122"/>
                <a:cs typeface="Poppins" pitchFamily="34" charset="-120"/>
              </a:rPr>
              <a:t>Move: </a:t>
            </a:r>
            <a:r>
              <a:rPr lang="en-US" sz="2800" b="1">
                <a:solidFill>
                  <a:srgbClr val="1E293B"/>
                </a:solidFill>
                <a:latin typeface="Poppins" pitchFamily="34" charset="0"/>
                <a:ea typeface="Poppins" pitchFamily="34" charset="-122"/>
                <a:cs typeface="Poppins" pitchFamily="34" charset="-120"/>
              </a:rPr>
              <a:t>Redirect</a:t>
            </a:r>
            <a:r>
              <a:rPr lang="en-US" sz="2800" b="1" dirty="0">
                <a:solidFill>
                  <a:srgbClr val="1E293B"/>
                </a:solidFill>
                <a:latin typeface="Poppins" pitchFamily="34" charset="0"/>
                <a:ea typeface="Poppins" pitchFamily="34" charset="-122"/>
                <a:cs typeface="Poppins" pitchFamily="34" charset="-120"/>
              </a:rPr>
              <a:t> Resources</a:t>
            </a:r>
            <a:endParaRPr lang="en-US" sz="2800" dirty="0"/>
          </a:p>
        </p:txBody>
      </p:sp>
      <p:pic>
        <p:nvPicPr>
          <p:cNvPr id="20" name="Community Planning"/>
          <p:cNvPicPr>
            <a:picLocks noChangeAspect="1"/>
          </p:cNvPicPr>
          <p:nvPr/>
        </p:nvPicPr>
        <p:blipFill>
          <a:blip r:embed="rId3"/>
          <a:srcRect t="18555" b="20941"/>
          <a:stretch>
            <a:fillRect/>
          </a:stretch>
        </p:blipFill>
        <p:spPr>
          <a:xfrm>
            <a:off x="457200" y="960000"/>
            <a:ext cx="4300000" cy="3900000"/>
          </a:xfrm>
          <a:prstGeom prst="roundRect">
            <a:avLst>
              <a:gd name="adj" fmla="val 3000"/>
            </a:avLst>
          </a:prstGeom>
        </p:spPr>
      </p:pic>
      <p:sp>
        <p:nvSpPr>
          <p:cNvPr id="6" name="Text 3"/>
          <p:cNvSpPr/>
          <p:nvPr/>
        </p:nvSpPr>
        <p:spPr>
          <a:xfrm>
            <a:off x="5029200" y="1371600"/>
            <a:ext cx="3657600" cy="731520"/>
          </a:xfrm>
          <a:prstGeom prst="rect">
            <a:avLst/>
          </a:prstGeom>
          <a:noFill/>
          <a:ln/>
        </p:spPr>
        <p:txBody>
          <a:bodyPr wrap="square" lIns="0" tIns="0" rIns="0" bIns="0" rtlCol="0" anchor="ctr"/>
          <a:lstStyle/>
          <a:p>
            <a:pPr marL="0" indent="0">
              <a:lnSpc>
                <a:spcPct val="120000"/>
              </a:lnSpc>
              <a:buNone/>
            </a:pPr>
            <a:r>
              <a:rPr lang="en-US" sz="1800" b="1" dirty="0">
                <a:solidFill>
                  <a:srgbClr val="1E293B"/>
                </a:solidFill>
                <a:latin typeface="Poppins" pitchFamily="34" charset="0"/>
                <a:ea typeface="Poppins" pitchFamily="34" charset="-122"/>
                <a:cs typeface="Poppins" pitchFamily="34" charset="-120"/>
              </a:rPr>
              <a:t>If we change who decides and what matters, funding follows.</a:t>
            </a:r>
            <a:endParaRPr lang="en-US" sz="1800" dirty="0"/>
          </a:p>
        </p:txBody>
      </p:sp>
      <p:sp>
        <p:nvSpPr>
          <p:cNvPr id="7" name="Text 4"/>
          <p:cNvSpPr/>
          <p:nvPr/>
        </p:nvSpPr>
        <p:spPr>
          <a:xfrm>
            <a:off x="5029200" y="2286000"/>
            <a:ext cx="3657600" cy="2011680"/>
          </a:xfrm>
          <a:prstGeom prst="rect">
            <a:avLst/>
          </a:prstGeom>
          <a:noFill/>
          <a:ln/>
        </p:spPr>
        <p:txBody>
          <a:bodyPr wrap="square" lIns="0" tIns="0" rIns="0" bIns="0" rtlCol="0" anchor="ctr"/>
          <a:lstStyle/>
          <a:p>
            <a:pPr marL="342900" indent="-342900">
              <a:spcAft>
                <a:spcPts val="800"/>
              </a:spcAft>
              <a:buSzPct val="100000"/>
              <a:buChar char="•"/>
            </a:pPr>
            <a:r>
              <a:rPr lang="en-US" sz="1300" dirty="0">
                <a:solidFill>
                  <a:srgbClr val="1E293B"/>
                </a:solidFill>
                <a:latin typeface="Poppins" pitchFamily="34" charset="0"/>
                <a:ea typeface="Poppins" pitchFamily="34" charset="-122"/>
                <a:cs typeface="Poppins" pitchFamily="34" charset="-120"/>
              </a:rPr>
              <a:t>Re-</a:t>
            </a:r>
            <a:r>
              <a:rPr lang="en-US" sz="1300" dirty="0" err="1">
                <a:solidFill>
                  <a:srgbClr val="1E293B"/>
                </a:solidFill>
                <a:latin typeface="Poppins" pitchFamily="34" charset="0"/>
                <a:ea typeface="Poppins" pitchFamily="34" charset="-122"/>
                <a:cs typeface="Poppins" pitchFamily="34" charset="-120"/>
              </a:rPr>
              <a:t>centre</a:t>
            </a:r>
            <a:r>
              <a:rPr lang="en-US" sz="1300" dirty="0">
                <a:solidFill>
                  <a:srgbClr val="1E293B"/>
                </a:solidFill>
                <a:latin typeface="Poppins" pitchFamily="34" charset="0"/>
                <a:ea typeface="Poppins" pitchFamily="34" charset="-122"/>
                <a:cs typeface="Poppins" pitchFamily="34" charset="-120"/>
              </a:rPr>
              <a:t> community mental health services and the community itself – establish regional councils</a:t>
            </a:r>
            <a:endParaRPr lang="en-US" sz="1300" dirty="0"/>
          </a:p>
          <a:p>
            <a:pPr marL="342900" indent="-342900">
              <a:spcAft>
                <a:spcPts val="800"/>
              </a:spcAft>
              <a:buSzPct val="100000"/>
              <a:buChar char="•"/>
            </a:pPr>
            <a:r>
              <a:rPr lang="en-US" sz="1300" dirty="0">
                <a:solidFill>
                  <a:srgbClr val="1E293B"/>
                </a:solidFill>
                <a:latin typeface="Poppins" pitchFamily="34" charset="0"/>
                <a:ea typeface="Poppins" pitchFamily="34" charset="-122"/>
                <a:cs typeface="Poppins" pitchFamily="34" charset="-120"/>
              </a:rPr>
              <a:t>Legislate funding balance targets for community services and peer-led services</a:t>
            </a:r>
            <a:endParaRPr lang="en-US" sz="1300" dirty="0"/>
          </a:p>
          <a:p>
            <a:pPr marL="342900" indent="-342900">
              <a:spcAft>
                <a:spcPts val="800"/>
              </a:spcAft>
              <a:buSzPct val="100000"/>
              <a:buChar char="•"/>
            </a:pPr>
            <a:r>
              <a:rPr lang="en-US" sz="1300" dirty="0">
                <a:solidFill>
                  <a:srgbClr val="1E293B"/>
                </a:solidFill>
                <a:latin typeface="Poppins" pitchFamily="34" charset="0"/>
                <a:ea typeface="Poppins" pitchFamily="34" charset="-122"/>
                <a:cs typeface="Poppins" pitchFamily="34" charset="-120"/>
              </a:rPr>
              <a:t>Centre lived experience so the flow of resources changes</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703</TotalTime>
  <Words>2031</Words>
  <Application>Microsoft Office PowerPoint</Application>
  <PresentationFormat>On-screen Show (16:9)</PresentationFormat>
  <Paragraphs>174</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Poppins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Simon Katterl</dc:creator>
  <cp:lastModifiedBy>Simon Katterl</cp:lastModifiedBy>
  <cp:revision>7</cp:revision>
  <dcterms:created xsi:type="dcterms:W3CDTF">2026-05-25T11:17:31Z</dcterms:created>
  <dcterms:modified xsi:type="dcterms:W3CDTF">2026-05-25T23:14:56Z</dcterms:modified>
</cp:coreProperties>
</file>